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711" r:id="rId6"/>
  </p:sldMasterIdLst>
  <p:notesMasterIdLst>
    <p:notesMasterId r:id="rId48"/>
  </p:notesMasterIdLst>
  <p:sldIdLst>
    <p:sldId id="261" r:id="rId7"/>
    <p:sldId id="307" r:id="rId8"/>
    <p:sldId id="355" r:id="rId9"/>
    <p:sldId id="336" r:id="rId10"/>
    <p:sldId id="337" r:id="rId11"/>
    <p:sldId id="338" r:id="rId12"/>
    <p:sldId id="345" r:id="rId13"/>
    <p:sldId id="343" r:id="rId14"/>
    <p:sldId id="297" r:id="rId15"/>
    <p:sldId id="312" r:id="rId16"/>
    <p:sldId id="313" r:id="rId17"/>
    <p:sldId id="314" r:id="rId18"/>
    <p:sldId id="315" r:id="rId19"/>
    <p:sldId id="344" r:id="rId20"/>
    <p:sldId id="353" r:id="rId21"/>
    <p:sldId id="342" r:id="rId22"/>
    <p:sldId id="316" r:id="rId23"/>
    <p:sldId id="317" r:id="rId24"/>
    <p:sldId id="318" r:id="rId25"/>
    <p:sldId id="319" r:id="rId26"/>
    <p:sldId id="320" r:id="rId27"/>
    <p:sldId id="321" r:id="rId28"/>
    <p:sldId id="322" r:id="rId29"/>
    <p:sldId id="323" r:id="rId30"/>
    <p:sldId id="324" r:id="rId31"/>
    <p:sldId id="354" r:id="rId32"/>
    <p:sldId id="347" r:id="rId33"/>
    <p:sldId id="348" r:id="rId34"/>
    <p:sldId id="335" r:id="rId35"/>
    <p:sldId id="334" r:id="rId36"/>
    <p:sldId id="326" r:id="rId37"/>
    <p:sldId id="349" r:id="rId38"/>
    <p:sldId id="350" r:id="rId39"/>
    <p:sldId id="328" r:id="rId40"/>
    <p:sldId id="329" r:id="rId41"/>
    <p:sldId id="330" r:id="rId42"/>
    <p:sldId id="331" r:id="rId43"/>
    <p:sldId id="332" r:id="rId44"/>
    <p:sldId id="333" r:id="rId45"/>
    <p:sldId id="339" r:id="rId46"/>
    <p:sldId id="340"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872175"/>
    <a:srgbClr val="009999"/>
    <a:srgbClr val="FF7600"/>
    <a:srgbClr val="F7A81B"/>
    <a:srgbClr val="17458F"/>
    <a:srgbClr val="01B4E7"/>
    <a:srgbClr val="D91B5C"/>
    <a:srgbClr val="1A72C3"/>
    <a:srgbClr val="D92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3" autoAdjust="0"/>
    <p:restoredTop sz="71126" autoAdjust="0"/>
  </p:normalViewPr>
  <p:slideViewPr>
    <p:cSldViewPr snapToGrid="0" showGuides="1">
      <p:cViewPr varScale="1">
        <p:scale>
          <a:sx n="62" d="100"/>
          <a:sy n="62" d="100"/>
        </p:scale>
        <p:origin x="1740" y="4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65B7B-E20E-466D-907F-A15B23F61AA4}"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en-US"/>
        </a:p>
      </dgm:t>
    </dgm:pt>
    <dgm:pt modelId="{E3918671-DEBD-4B2A-8508-B60C51D79801}">
      <dgm:prSet/>
      <dgm:spPr>
        <a:solidFill>
          <a:srgbClr val="005DAA"/>
        </a:solidFill>
      </dgm:spPr>
      <dgm:t>
        <a:bodyPr/>
        <a:lstStyle/>
        <a:p>
          <a:pPr rtl="0"/>
          <a:r>
            <a:rPr lang="en-US" b="1" dirty="0"/>
            <a:t>Resolutions</a:t>
          </a:r>
          <a:endParaRPr lang="en-US" dirty="0"/>
        </a:p>
      </dgm:t>
    </dgm:pt>
    <dgm:pt modelId="{ADCCBFFD-3E3B-4F28-BB5B-E6F50D64CAB6}" type="parTrans" cxnId="{ED12C783-F8CB-425D-9125-78FB6DA5DF8F}">
      <dgm:prSet/>
      <dgm:spPr/>
      <dgm:t>
        <a:bodyPr/>
        <a:lstStyle/>
        <a:p>
          <a:endParaRPr lang="en-US"/>
        </a:p>
      </dgm:t>
    </dgm:pt>
    <dgm:pt modelId="{42F77EE7-8D25-423A-8B96-3B55776074AA}" type="sibTrans" cxnId="{ED12C783-F8CB-425D-9125-78FB6DA5DF8F}">
      <dgm:prSet/>
      <dgm:spPr/>
      <dgm:t>
        <a:bodyPr/>
        <a:lstStyle/>
        <a:p>
          <a:endParaRPr lang="en-US"/>
        </a:p>
      </dgm:t>
    </dgm:pt>
    <dgm:pt modelId="{A5C31F86-91CE-436D-B54F-E153299265C5}">
      <dgm:prSet/>
      <dgm:spPr>
        <a:solidFill>
          <a:srgbClr val="005DAA"/>
        </a:solidFill>
      </dgm:spPr>
      <dgm:t>
        <a:bodyPr/>
        <a:lstStyle/>
        <a:p>
          <a:pPr rtl="0"/>
          <a:r>
            <a:rPr lang="en-US" dirty="0"/>
            <a:t>Requests of the RI Board or Trustees</a:t>
          </a:r>
        </a:p>
      </dgm:t>
    </dgm:pt>
    <dgm:pt modelId="{8B341B74-5AE2-40EE-B230-BE05F2548044}" type="parTrans" cxnId="{312560C1-9333-40BD-9C6D-7DB29450284A}">
      <dgm:prSet/>
      <dgm:spPr/>
      <dgm:t>
        <a:bodyPr/>
        <a:lstStyle/>
        <a:p>
          <a:endParaRPr lang="en-US"/>
        </a:p>
      </dgm:t>
    </dgm:pt>
    <dgm:pt modelId="{35288D71-DA68-44D5-B2C3-9BD77AF6C589}" type="sibTrans" cxnId="{312560C1-9333-40BD-9C6D-7DB29450284A}">
      <dgm:prSet/>
      <dgm:spPr/>
      <dgm:t>
        <a:bodyPr/>
        <a:lstStyle/>
        <a:p>
          <a:endParaRPr lang="en-US"/>
        </a:p>
      </dgm:t>
    </dgm:pt>
    <dgm:pt modelId="{34A8655E-672C-4B8A-879A-DA53FABC988E}">
      <dgm:prSet/>
      <dgm:spPr>
        <a:solidFill>
          <a:srgbClr val="005DAA"/>
        </a:solidFill>
      </dgm:spPr>
      <dgm:t>
        <a:bodyPr/>
        <a:lstStyle/>
        <a:p>
          <a:pPr rtl="0"/>
          <a:r>
            <a:rPr lang="en-US" dirty="0"/>
            <a:t>Do not change RI’s constitutional documents</a:t>
          </a:r>
        </a:p>
      </dgm:t>
    </dgm:pt>
    <dgm:pt modelId="{24DEE7CB-53C8-47E5-9081-7DC4FCEB7DFB}" type="parTrans" cxnId="{0F6A7C8E-B685-43B2-935C-4052F6636409}">
      <dgm:prSet/>
      <dgm:spPr/>
      <dgm:t>
        <a:bodyPr/>
        <a:lstStyle/>
        <a:p>
          <a:endParaRPr lang="en-US"/>
        </a:p>
      </dgm:t>
    </dgm:pt>
    <dgm:pt modelId="{68148CB1-E68F-4AE9-BE13-2CACAE3F9B21}" type="sibTrans" cxnId="{0F6A7C8E-B685-43B2-935C-4052F6636409}">
      <dgm:prSet/>
      <dgm:spPr/>
      <dgm:t>
        <a:bodyPr/>
        <a:lstStyle/>
        <a:p>
          <a:endParaRPr lang="en-US"/>
        </a:p>
      </dgm:t>
    </dgm:pt>
    <dgm:pt modelId="{2112D7B0-A183-43C0-BFE7-2851CA76EAF7}">
      <dgm:prSet/>
      <dgm:spPr>
        <a:solidFill>
          <a:srgbClr val="005DAA"/>
        </a:solidFill>
      </dgm:spPr>
      <dgm:t>
        <a:bodyPr/>
        <a:lstStyle/>
        <a:p>
          <a:r>
            <a:rPr lang="en-US" dirty="0"/>
            <a:t>May be submitted directly to the Board as petitions</a:t>
          </a:r>
        </a:p>
      </dgm:t>
    </dgm:pt>
    <dgm:pt modelId="{B11486D3-E4EB-431C-8897-D91AA9DF7853}" type="parTrans" cxnId="{06756198-DDC7-444C-A9E9-76486BB3B688}">
      <dgm:prSet/>
      <dgm:spPr/>
      <dgm:t>
        <a:bodyPr/>
        <a:lstStyle/>
        <a:p>
          <a:endParaRPr lang="en-US"/>
        </a:p>
      </dgm:t>
    </dgm:pt>
    <dgm:pt modelId="{E2821EA6-EE74-441B-83B2-6D08735740B1}" type="sibTrans" cxnId="{06756198-DDC7-444C-A9E9-76486BB3B688}">
      <dgm:prSet/>
      <dgm:spPr/>
      <dgm:t>
        <a:bodyPr/>
        <a:lstStyle/>
        <a:p>
          <a:endParaRPr lang="en-US"/>
        </a:p>
      </dgm:t>
    </dgm:pt>
    <dgm:pt modelId="{47641CD5-0F06-4740-AA7D-D577A614D2DE}" type="pres">
      <dgm:prSet presAssocID="{87665B7B-E20E-466D-907F-A15B23F61AA4}" presName="Name0" presStyleCnt="0">
        <dgm:presLayoutVars>
          <dgm:chMax val="1"/>
          <dgm:dir/>
          <dgm:animLvl val="ctr"/>
          <dgm:resizeHandles val="exact"/>
        </dgm:presLayoutVars>
      </dgm:prSet>
      <dgm:spPr/>
    </dgm:pt>
    <dgm:pt modelId="{F706263E-EFC4-414F-BAFC-7955CC2A97EC}" type="pres">
      <dgm:prSet presAssocID="{E3918671-DEBD-4B2A-8508-B60C51D79801}" presName="centerShape" presStyleLbl="node0" presStyleIdx="0" presStyleCnt="1" custScaleX="119060" custScaleY="116507"/>
      <dgm:spPr/>
    </dgm:pt>
    <dgm:pt modelId="{7D06DFF6-03A2-4F28-B857-B4B1B1E2CC52}" type="pres">
      <dgm:prSet presAssocID="{A5C31F86-91CE-436D-B54F-E153299265C5}" presName="node" presStyleLbl="node1" presStyleIdx="0" presStyleCnt="3" custScaleX="122434" custScaleY="121161">
        <dgm:presLayoutVars>
          <dgm:bulletEnabled val="1"/>
        </dgm:presLayoutVars>
      </dgm:prSet>
      <dgm:spPr/>
    </dgm:pt>
    <dgm:pt modelId="{64BFEEEB-13D8-4731-A005-CA17721D2634}" type="pres">
      <dgm:prSet presAssocID="{A5C31F86-91CE-436D-B54F-E153299265C5}" presName="dummy" presStyleCnt="0"/>
      <dgm:spPr/>
    </dgm:pt>
    <dgm:pt modelId="{09280FEB-3C75-4FB7-B733-D142601861BD}" type="pres">
      <dgm:prSet presAssocID="{35288D71-DA68-44D5-B2C3-9BD77AF6C589}" presName="sibTrans" presStyleLbl="sibTrans2D1" presStyleIdx="0" presStyleCnt="3"/>
      <dgm:spPr/>
    </dgm:pt>
    <dgm:pt modelId="{4AAC9F10-C546-433B-B918-B7A915306ACD}" type="pres">
      <dgm:prSet presAssocID="{34A8655E-672C-4B8A-879A-DA53FABC988E}" presName="node" presStyleLbl="node1" presStyleIdx="1" presStyleCnt="3" custScaleX="122434" custScaleY="121161">
        <dgm:presLayoutVars>
          <dgm:bulletEnabled val="1"/>
        </dgm:presLayoutVars>
      </dgm:prSet>
      <dgm:spPr/>
    </dgm:pt>
    <dgm:pt modelId="{0D02928C-7006-4545-902A-EC4EDECF1C26}" type="pres">
      <dgm:prSet presAssocID="{34A8655E-672C-4B8A-879A-DA53FABC988E}" presName="dummy" presStyleCnt="0"/>
      <dgm:spPr/>
    </dgm:pt>
    <dgm:pt modelId="{FD3360BE-5832-4BF3-B2B8-246FB77DF140}" type="pres">
      <dgm:prSet presAssocID="{68148CB1-E68F-4AE9-BE13-2CACAE3F9B21}" presName="sibTrans" presStyleLbl="sibTrans2D1" presStyleIdx="1" presStyleCnt="3"/>
      <dgm:spPr/>
    </dgm:pt>
    <dgm:pt modelId="{B97F78A6-BA15-4494-B40B-7AD7307BA25A}" type="pres">
      <dgm:prSet presAssocID="{2112D7B0-A183-43C0-BFE7-2851CA76EAF7}" presName="node" presStyleLbl="node1" presStyleIdx="2" presStyleCnt="3" custScaleX="122434" custScaleY="121161">
        <dgm:presLayoutVars>
          <dgm:bulletEnabled val="1"/>
        </dgm:presLayoutVars>
      </dgm:prSet>
      <dgm:spPr/>
    </dgm:pt>
    <dgm:pt modelId="{49A43927-E5E4-48F8-95B8-15129DE6784D}" type="pres">
      <dgm:prSet presAssocID="{2112D7B0-A183-43C0-BFE7-2851CA76EAF7}" presName="dummy" presStyleCnt="0"/>
      <dgm:spPr/>
    </dgm:pt>
    <dgm:pt modelId="{01ED8714-2EAC-42C1-8DAA-1D049DE8621D}" type="pres">
      <dgm:prSet presAssocID="{E2821EA6-EE74-441B-83B2-6D08735740B1}" presName="sibTrans" presStyleLbl="sibTrans2D1" presStyleIdx="2" presStyleCnt="3"/>
      <dgm:spPr/>
    </dgm:pt>
  </dgm:ptLst>
  <dgm:cxnLst>
    <dgm:cxn modelId="{ACD8BB12-1175-4428-AA71-DE62A86402AF}" type="presOf" srcId="{87665B7B-E20E-466D-907F-A15B23F61AA4}" destId="{47641CD5-0F06-4740-AA7D-D577A614D2DE}" srcOrd="0" destOrd="0" presId="urn:microsoft.com/office/officeart/2005/8/layout/radial6"/>
    <dgm:cxn modelId="{D7B54524-039F-42F0-8F8D-CA4480F30CC0}" type="presOf" srcId="{68148CB1-E68F-4AE9-BE13-2CACAE3F9B21}" destId="{FD3360BE-5832-4BF3-B2B8-246FB77DF140}" srcOrd="0" destOrd="0" presId="urn:microsoft.com/office/officeart/2005/8/layout/radial6"/>
    <dgm:cxn modelId="{EE480051-D177-4492-8F69-3E750D99D465}" type="presOf" srcId="{E3918671-DEBD-4B2A-8508-B60C51D79801}" destId="{F706263E-EFC4-414F-BAFC-7955CC2A97EC}" srcOrd="0" destOrd="0" presId="urn:microsoft.com/office/officeart/2005/8/layout/radial6"/>
    <dgm:cxn modelId="{ED12C783-F8CB-425D-9125-78FB6DA5DF8F}" srcId="{87665B7B-E20E-466D-907F-A15B23F61AA4}" destId="{E3918671-DEBD-4B2A-8508-B60C51D79801}" srcOrd="0" destOrd="0" parTransId="{ADCCBFFD-3E3B-4F28-BB5B-E6F50D64CAB6}" sibTransId="{42F77EE7-8D25-423A-8B96-3B55776074AA}"/>
    <dgm:cxn modelId="{0F6A7C8E-B685-43B2-935C-4052F6636409}" srcId="{E3918671-DEBD-4B2A-8508-B60C51D79801}" destId="{34A8655E-672C-4B8A-879A-DA53FABC988E}" srcOrd="1" destOrd="0" parTransId="{24DEE7CB-53C8-47E5-9081-7DC4FCEB7DFB}" sibTransId="{68148CB1-E68F-4AE9-BE13-2CACAE3F9B21}"/>
    <dgm:cxn modelId="{06756198-DDC7-444C-A9E9-76486BB3B688}" srcId="{E3918671-DEBD-4B2A-8508-B60C51D79801}" destId="{2112D7B0-A183-43C0-BFE7-2851CA76EAF7}" srcOrd="2" destOrd="0" parTransId="{B11486D3-E4EB-431C-8897-D91AA9DF7853}" sibTransId="{E2821EA6-EE74-441B-83B2-6D08735740B1}"/>
    <dgm:cxn modelId="{08C035A2-F10E-435E-B1FA-9758E68D82EB}" type="presOf" srcId="{E2821EA6-EE74-441B-83B2-6D08735740B1}" destId="{01ED8714-2EAC-42C1-8DAA-1D049DE8621D}" srcOrd="0" destOrd="0" presId="urn:microsoft.com/office/officeart/2005/8/layout/radial6"/>
    <dgm:cxn modelId="{604942A2-C207-47E3-B67F-879ED7390C16}" type="presOf" srcId="{34A8655E-672C-4B8A-879A-DA53FABC988E}" destId="{4AAC9F10-C546-433B-B918-B7A915306ACD}" srcOrd="0" destOrd="0" presId="urn:microsoft.com/office/officeart/2005/8/layout/radial6"/>
    <dgm:cxn modelId="{312560C1-9333-40BD-9C6D-7DB29450284A}" srcId="{E3918671-DEBD-4B2A-8508-B60C51D79801}" destId="{A5C31F86-91CE-436D-B54F-E153299265C5}" srcOrd="0" destOrd="0" parTransId="{8B341B74-5AE2-40EE-B230-BE05F2548044}" sibTransId="{35288D71-DA68-44D5-B2C3-9BD77AF6C589}"/>
    <dgm:cxn modelId="{848F48D5-D35A-4890-AE54-3ADB4BE62D0C}" type="presOf" srcId="{2112D7B0-A183-43C0-BFE7-2851CA76EAF7}" destId="{B97F78A6-BA15-4494-B40B-7AD7307BA25A}" srcOrd="0" destOrd="0" presId="urn:microsoft.com/office/officeart/2005/8/layout/radial6"/>
    <dgm:cxn modelId="{05E60FE5-EC5C-4359-96B3-1C7873B86EE0}" type="presOf" srcId="{A5C31F86-91CE-436D-B54F-E153299265C5}" destId="{7D06DFF6-03A2-4F28-B857-B4B1B1E2CC52}" srcOrd="0" destOrd="0" presId="urn:microsoft.com/office/officeart/2005/8/layout/radial6"/>
    <dgm:cxn modelId="{080D4DF5-3FEE-49A0-936A-80732747A95A}" type="presOf" srcId="{35288D71-DA68-44D5-B2C3-9BD77AF6C589}" destId="{09280FEB-3C75-4FB7-B733-D142601861BD}" srcOrd="0" destOrd="0" presId="urn:microsoft.com/office/officeart/2005/8/layout/radial6"/>
    <dgm:cxn modelId="{66776E2F-1027-4AE5-BC89-9133F826EB6F}" type="presParOf" srcId="{47641CD5-0F06-4740-AA7D-D577A614D2DE}" destId="{F706263E-EFC4-414F-BAFC-7955CC2A97EC}" srcOrd="0" destOrd="0" presId="urn:microsoft.com/office/officeart/2005/8/layout/radial6"/>
    <dgm:cxn modelId="{F72B80E7-8D5A-49E3-A9A1-A86B779F8F1E}" type="presParOf" srcId="{47641CD5-0F06-4740-AA7D-D577A614D2DE}" destId="{7D06DFF6-03A2-4F28-B857-B4B1B1E2CC52}" srcOrd="1" destOrd="0" presId="urn:microsoft.com/office/officeart/2005/8/layout/radial6"/>
    <dgm:cxn modelId="{3E3EE5DF-98AE-473B-AB23-6C7A018FCFF1}" type="presParOf" srcId="{47641CD5-0F06-4740-AA7D-D577A614D2DE}" destId="{64BFEEEB-13D8-4731-A005-CA17721D2634}" srcOrd="2" destOrd="0" presId="urn:microsoft.com/office/officeart/2005/8/layout/radial6"/>
    <dgm:cxn modelId="{507F5B0C-2B2F-4BAF-9D03-DE45E0F80879}" type="presParOf" srcId="{47641CD5-0F06-4740-AA7D-D577A614D2DE}" destId="{09280FEB-3C75-4FB7-B733-D142601861BD}" srcOrd="3" destOrd="0" presId="urn:microsoft.com/office/officeart/2005/8/layout/radial6"/>
    <dgm:cxn modelId="{D3580704-4C90-4080-A0A2-18CAC1041BFE}" type="presParOf" srcId="{47641CD5-0F06-4740-AA7D-D577A614D2DE}" destId="{4AAC9F10-C546-433B-B918-B7A915306ACD}" srcOrd="4" destOrd="0" presId="urn:microsoft.com/office/officeart/2005/8/layout/radial6"/>
    <dgm:cxn modelId="{3EF71018-DA9C-431E-A4A0-F1DF8F938410}" type="presParOf" srcId="{47641CD5-0F06-4740-AA7D-D577A614D2DE}" destId="{0D02928C-7006-4545-902A-EC4EDECF1C26}" srcOrd="5" destOrd="0" presId="urn:microsoft.com/office/officeart/2005/8/layout/radial6"/>
    <dgm:cxn modelId="{8F582659-3571-45A6-A014-9F72F2AB5733}" type="presParOf" srcId="{47641CD5-0F06-4740-AA7D-D577A614D2DE}" destId="{FD3360BE-5832-4BF3-B2B8-246FB77DF140}" srcOrd="6" destOrd="0" presId="urn:microsoft.com/office/officeart/2005/8/layout/radial6"/>
    <dgm:cxn modelId="{1E130FBA-E760-49E4-897F-0A7884607BC1}" type="presParOf" srcId="{47641CD5-0F06-4740-AA7D-D577A614D2DE}" destId="{B97F78A6-BA15-4494-B40B-7AD7307BA25A}" srcOrd="7" destOrd="0" presId="urn:microsoft.com/office/officeart/2005/8/layout/radial6"/>
    <dgm:cxn modelId="{431BA759-351B-469C-9DCE-9BC7322168BD}" type="presParOf" srcId="{47641CD5-0F06-4740-AA7D-D577A614D2DE}" destId="{49A43927-E5E4-48F8-95B8-15129DE6784D}" srcOrd="8" destOrd="0" presId="urn:microsoft.com/office/officeart/2005/8/layout/radial6"/>
    <dgm:cxn modelId="{C8C08168-741D-40ED-8DA7-159B6631BBCC}" type="presParOf" srcId="{47641CD5-0F06-4740-AA7D-D577A614D2DE}" destId="{01ED8714-2EAC-42C1-8DAA-1D049DE8621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65B7B-E20E-466D-907F-A15B23F61AA4}"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en-US"/>
        </a:p>
      </dgm:t>
    </dgm:pt>
    <dgm:pt modelId="{E3918671-DEBD-4B2A-8508-B60C51D79801}">
      <dgm:prSet/>
      <dgm:spPr>
        <a:solidFill>
          <a:srgbClr val="005DAA"/>
        </a:solidFill>
      </dgm:spPr>
      <dgm:t>
        <a:bodyPr/>
        <a:lstStyle/>
        <a:p>
          <a:pPr rtl="0"/>
          <a:r>
            <a:rPr lang="en-US" b="1" dirty="0"/>
            <a:t>Enactments</a:t>
          </a:r>
          <a:endParaRPr lang="en-US" dirty="0"/>
        </a:p>
      </dgm:t>
    </dgm:pt>
    <dgm:pt modelId="{ADCCBFFD-3E3B-4F28-BB5B-E6F50D64CAB6}" type="parTrans" cxnId="{ED12C783-F8CB-425D-9125-78FB6DA5DF8F}">
      <dgm:prSet/>
      <dgm:spPr/>
      <dgm:t>
        <a:bodyPr/>
        <a:lstStyle/>
        <a:p>
          <a:endParaRPr lang="en-US"/>
        </a:p>
      </dgm:t>
    </dgm:pt>
    <dgm:pt modelId="{42F77EE7-8D25-423A-8B96-3B55776074AA}" type="sibTrans" cxnId="{ED12C783-F8CB-425D-9125-78FB6DA5DF8F}">
      <dgm:prSet/>
      <dgm:spPr/>
      <dgm:t>
        <a:bodyPr/>
        <a:lstStyle/>
        <a:p>
          <a:endParaRPr lang="en-US"/>
        </a:p>
      </dgm:t>
    </dgm:pt>
    <dgm:pt modelId="{A5C31F86-91CE-436D-B54F-E153299265C5}">
      <dgm:prSet/>
      <dgm:spPr>
        <a:solidFill>
          <a:srgbClr val="005DAA"/>
        </a:solidFill>
      </dgm:spPr>
      <dgm:t>
        <a:bodyPr/>
        <a:lstStyle/>
        <a:p>
          <a:pPr rtl="0"/>
          <a:r>
            <a:rPr lang="en-US" dirty="0"/>
            <a:t>Changes constitutional documents</a:t>
          </a:r>
        </a:p>
      </dgm:t>
    </dgm:pt>
    <dgm:pt modelId="{8B341B74-5AE2-40EE-B230-BE05F2548044}" type="parTrans" cxnId="{312560C1-9333-40BD-9C6D-7DB29450284A}">
      <dgm:prSet/>
      <dgm:spPr/>
      <dgm:t>
        <a:bodyPr/>
        <a:lstStyle/>
        <a:p>
          <a:endParaRPr lang="en-US"/>
        </a:p>
      </dgm:t>
    </dgm:pt>
    <dgm:pt modelId="{35288D71-DA68-44D5-B2C3-9BD77AF6C589}" type="sibTrans" cxnId="{312560C1-9333-40BD-9C6D-7DB29450284A}">
      <dgm:prSet/>
      <dgm:spPr/>
      <dgm:t>
        <a:bodyPr/>
        <a:lstStyle/>
        <a:p>
          <a:endParaRPr lang="en-US"/>
        </a:p>
      </dgm:t>
    </dgm:pt>
    <dgm:pt modelId="{34A8655E-672C-4B8A-879A-DA53FABC988E}">
      <dgm:prSet/>
      <dgm:spPr>
        <a:solidFill>
          <a:srgbClr val="005DAA"/>
        </a:solidFill>
      </dgm:spPr>
      <dgm:t>
        <a:bodyPr/>
        <a:lstStyle/>
        <a:p>
          <a:pPr rtl="0"/>
          <a:r>
            <a:rPr lang="en-US" dirty="0"/>
            <a:t>Includes purpose and effect statement</a:t>
          </a:r>
        </a:p>
      </dgm:t>
    </dgm:pt>
    <dgm:pt modelId="{24DEE7CB-53C8-47E5-9081-7DC4FCEB7DFB}" type="parTrans" cxnId="{0F6A7C8E-B685-43B2-935C-4052F6636409}">
      <dgm:prSet/>
      <dgm:spPr/>
      <dgm:t>
        <a:bodyPr/>
        <a:lstStyle/>
        <a:p>
          <a:endParaRPr lang="en-US"/>
        </a:p>
      </dgm:t>
    </dgm:pt>
    <dgm:pt modelId="{68148CB1-E68F-4AE9-BE13-2CACAE3F9B21}" type="sibTrans" cxnId="{0F6A7C8E-B685-43B2-935C-4052F6636409}">
      <dgm:prSet/>
      <dgm:spPr/>
      <dgm:t>
        <a:bodyPr/>
        <a:lstStyle/>
        <a:p>
          <a:endParaRPr lang="en-US"/>
        </a:p>
      </dgm:t>
    </dgm:pt>
    <dgm:pt modelId="{2112D7B0-A183-43C0-BFE7-2851CA76EAF7}">
      <dgm:prSet/>
      <dgm:spPr>
        <a:solidFill>
          <a:srgbClr val="005DAA"/>
        </a:solidFill>
      </dgm:spPr>
      <dgm:t>
        <a:bodyPr/>
        <a:lstStyle/>
        <a:p>
          <a:r>
            <a:rPr lang="en-US" dirty="0"/>
            <a:t>Considered every 3 years</a:t>
          </a:r>
        </a:p>
      </dgm:t>
    </dgm:pt>
    <dgm:pt modelId="{B11486D3-E4EB-431C-8897-D91AA9DF7853}" type="parTrans" cxnId="{06756198-DDC7-444C-A9E9-76486BB3B688}">
      <dgm:prSet/>
      <dgm:spPr/>
      <dgm:t>
        <a:bodyPr/>
        <a:lstStyle/>
        <a:p>
          <a:endParaRPr lang="en-US"/>
        </a:p>
      </dgm:t>
    </dgm:pt>
    <dgm:pt modelId="{E2821EA6-EE74-441B-83B2-6D08735740B1}" type="sibTrans" cxnId="{06756198-DDC7-444C-A9E9-76486BB3B688}">
      <dgm:prSet/>
      <dgm:spPr/>
      <dgm:t>
        <a:bodyPr/>
        <a:lstStyle/>
        <a:p>
          <a:endParaRPr lang="en-US"/>
        </a:p>
      </dgm:t>
    </dgm:pt>
    <dgm:pt modelId="{47641CD5-0F06-4740-AA7D-D577A614D2DE}" type="pres">
      <dgm:prSet presAssocID="{87665B7B-E20E-466D-907F-A15B23F61AA4}" presName="Name0" presStyleCnt="0">
        <dgm:presLayoutVars>
          <dgm:chMax val="1"/>
          <dgm:dir/>
          <dgm:animLvl val="ctr"/>
          <dgm:resizeHandles val="exact"/>
        </dgm:presLayoutVars>
      </dgm:prSet>
      <dgm:spPr/>
    </dgm:pt>
    <dgm:pt modelId="{F706263E-EFC4-414F-BAFC-7955CC2A97EC}" type="pres">
      <dgm:prSet presAssocID="{E3918671-DEBD-4B2A-8508-B60C51D79801}" presName="centerShape" presStyleLbl="node0" presStyleIdx="0" presStyleCnt="1" custScaleX="119060" custScaleY="116507"/>
      <dgm:spPr/>
    </dgm:pt>
    <dgm:pt modelId="{7D06DFF6-03A2-4F28-B857-B4B1B1E2CC52}" type="pres">
      <dgm:prSet presAssocID="{A5C31F86-91CE-436D-B54F-E153299265C5}" presName="node" presStyleLbl="node1" presStyleIdx="0" presStyleCnt="3" custScaleX="122434" custScaleY="121161">
        <dgm:presLayoutVars>
          <dgm:bulletEnabled val="1"/>
        </dgm:presLayoutVars>
      </dgm:prSet>
      <dgm:spPr/>
    </dgm:pt>
    <dgm:pt modelId="{64BFEEEB-13D8-4731-A005-CA17721D2634}" type="pres">
      <dgm:prSet presAssocID="{A5C31F86-91CE-436D-B54F-E153299265C5}" presName="dummy" presStyleCnt="0"/>
      <dgm:spPr/>
    </dgm:pt>
    <dgm:pt modelId="{09280FEB-3C75-4FB7-B733-D142601861BD}" type="pres">
      <dgm:prSet presAssocID="{35288D71-DA68-44D5-B2C3-9BD77AF6C589}" presName="sibTrans" presStyleLbl="sibTrans2D1" presStyleIdx="0" presStyleCnt="3"/>
      <dgm:spPr/>
    </dgm:pt>
    <dgm:pt modelId="{4AAC9F10-C546-433B-B918-B7A915306ACD}" type="pres">
      <dgm:prSet presAssocID="{34A8655E-672C-4B8A-879A-DA53FABC988E}" presName="node" presStyleLbl="node1" presStyleIdx="1" presStyleCnt="3" custScaleX="122434" custScaleY="121161">
        <dgm:presLayoutVars>
          <dgm:bulletEnabled val="1"/>
        </dgm:presLayoutVars>
      </dgm:prSet>
      <dgm:spPr/>
    </dgm:pt>
    <dgm:pt modelId="{0D02928C-7006-4545-902A-EC4EDECF1C26}" type="pres">
      <dgm:prSet presAssocID="{34A8655E-672C-4B8A-879A-DA53FABC988E}" presName="dummy" presStyleCnt="0"/>
      <dgm:spPr/>
    </dgm:pt>
    <dgm:pt modelId="{FD3360BE-5832-4BF3-B2B8-246FB77DF140}" type="pres">
      <dgm:prSet presAssocID="{68148CB1-E68F-4AE9-BE13-2CACAE3F9B21}" presName="sibTrans" presStyleLbl="sibTrans2D1" presStyleIdx="1" presStyleCnt="3"/>
      <dgm:spPr/>
    </dgm:pt>
    <dgm:pt modelId="{B97F78A6-BA15-4494-B40B-7AD7307BA25A}" type="pres">
      <dgm:prSet presAssocID="{2112D7B0-A183-43C0-BFE7-2851CA76EAF7}" presName="node" presStyleLbl="node1" presStyleIdx="2" presStyleCnt="3" custScaleX="122434" custScaleY="121161">
        <dgm:presLayoutVars>
          <dgm:bulletEnabled val="1"/>
        </dgm:presLayoutVars>
      </dgm:prSet>
      <dgm:spPr/>
    </dgm:pt>
    <dgm:pt modelId="{49A43927-E5E4-48F8-95B8-15129DE6784D}" type="pres">
      <dgm:prSet presAssocID="{2112D7B0-A183-43C0-BFE7-2851CA76EAF7}" presName="dummy" presStyleCnt="0"/>
      <dgm:spPr/>
    </dgm:pt>
    <dgm:pt modelId="{01ED8714-2EAC-42C1-8DAA-1D049DE8621D}" type="pres">
      <dgm:prSet presAssocID="{E2821EA6-EE74-441B-83B2-6D08735740B1}" presName="sibTrans" presStyleLbl="sibTrans2D1" presStyleIdx="2" presStyleCnt="3"/>
      <dgm:spPr/>
    </dgm:pt>
  </dgm:ptLst>
  <dgm:cxnLst>
    <dgm:cxn modelId="{ACD8BB12-1175-4428-AA71-DE62A86402AF}" type="presOf" srcId="{87665B7B-E20E-466D-907F-A15B23F61AA4}" destId="{47641CD5-0F06-4740-AA7D-D577A614D2DE}" srcOrd="0" destOrd="0" presId="urn:microsoft.com/office/officeart/2005/8/layout/radial6"/>
    <dgm:cxn modelId="{D7B54524-039F-42F0-8F8D-CA4480F30CC0}" type="presOf" srcId="{68148CB1-E68F-4AE9-BE13-2CACAE3F9B21}" destId="{FD3360BE-5832-4BF3-B2B8-246FB77DF140}" srcOrd="0" destOrd="0" presId="urn:microsoft.com/office/officeart/2005/8/layout/radial6"/>
    <dgm:cxn modelId="{EE480051-D177-4492-8F69-3E750D99D465}" type="presOf" srcId="{E3918671-DEBD-4B2A-8508-B60C51D79801}" destId="{F706263E-EFC4-414F-BAFC-7955CC2A97EC}" srcOrd="0" destOrd="0" presId="urn:microsoft.com/office/officeart/2005/8/layout/radial6"/>
    <dgm:cxn modelId="{ED12C783-F8CB-425D-9125-78FB6DA5DF8F}" srcId="{87665B7B-E20E-466D-907F-A15B23F61AA4}" destId="{E3918671-DEBD-4B2A-8508-B60C51D79801}" srcOrd="0" destOrd="0" parTransId="{ADCCBFFD-3E3B-4F28-BB5B-E6F50D64CAB6}" sibTransId="{42F77EE7-8D25-423A-8B96-3B55776074AA}"/>
    <dgm:cxn modelId="{0F6A7C8E-B685-43B2-935C-4052F6636409}" srcId="{E3918671-DEBD-4B2A-8508-B60C51D79801}" destId="{34A8655E-672C-4B8A-879A-DA53FABC988E}" srcOrd="1" destOrd="0" parTransId="{24DEE7CB-53C8-47E5-9081-7DC4FCEB7DFB}" sibTransId="{68148CB1-E68F-4AE9-BE13-2CACAE3F9B21}"/>
    <dgm:cxn modelId="{06756198-DDC7-444C-A9E9-76486BB3B688}" srcId="{E3918671-DEBD-4B2A-8508-B60C51D79801}" destId="{2112D7B0-A183-43C0-BFE7-2851CA76EAF7}" srcOrd="2" destOrd="0" parTransId="{B11486D3-E4EB-431C-8897-D91AA9DF7853}" sibTransId="{E2821EA6-EE74-441B-83B2-6D08735740B1}"/>
    <dgm:cxn modelId="{08C035A2-F10E-435E-B1FA-9758E68D82EB}" type="presOf" srcId="{E2821EA6-EE74-441B-83B2-6D08735740B1}" destId="{01ED8714-2EAC-42C1-8DAA-1D049DE8621D}" srcOrd="0" destOrd="0" presId="urn:microsoft.com/office/officeart/2005/8/layout/radial6"/>
    <dgm:cxn modelId="{604942A2-C207-47E3-B67F-879ED7390C16}" type="presOf" srcId="{34A8655E-672C-4B8A-879A-DA53FABC988E}" destId="{4AAC9F10-C546-433B-B918-B7A915306ACD}" srcOrd="0" destOrd="0" presId="urn:microsoft.com/office/officeart/2005/8/layout/radial6"/>
    <dgm:cxn modelId="{312560C1-9333-40BD-9C6D-7DB29450284A}" srcId="{E3918671-DEBD-4B2A-8508-B60C51D79801}" destId="{A5C31F86-91CE-436D-B54F-E153299265C5}" srcOrd="0" destOrd="0" parTransId="{8B341B74-5AE2-40EE-B230-BE05F2548044}" sibTransId="{35288D71-DA68-44D5-B2C3-9BD77AF6C589}"/>
    <dgm:cxn modelId="{848F48D5-D35A-4890-AE54-3ADB4BE62D0C}" type="presOf" srcId="{2112D7B0-A183-43C0-BFE7-2851CA76EAF7}" destId="{B97F78A6-BA15-4494-B40B-7AD7307BA25A}" srcOrd="0" destOrd="0" presId="urn:microsoft.com/office/officeart/2005/8/layout/radial6"/>
    <dgm:cxn modelId="{05E60FE5-EC5C-4359-96B3-1C7873B86EE0}" type="presOf" srcId="{A5C31F86-91CE-436D-B54F-E153299265C5}" destId="{7D06DFF6-03A2-4F28-B857-B4B1B1E2CC52}" srcOrd="0" destOrd="0" presId="urn:microsoft.com/office/officeart/2005/8/layout/radial6"/>
    <dgm:cxn modelId="{080D4DF5-3FEE-49A0-936A-80732747A95A}" type="presOf" srcId="{35288D71-DA68-44D5-B2C3-9BD77AF6C589}" destId="{09280FEB-3C75-4FB7-B733-D142601861BD}" srcOrd="0" destOrd="0" presId="urn:microsoft.com/office/officeart/2005/8/layout/radial6"/>
    <dgm:cxn modelId="{66776E2F-1027-4AE5-BC89-9133F826EB6F}" type="presParOf" srcId="{47641CD5-0F06-4740-AA7D-D577A614D2DE}" destId="{F706263E-EFC4-414F-BAFC-7955CC2A97EC}" srcOrd="0" destOrd="0" presId="urn:microsoft.com/office/officeart/2005/8/layout/radial6"/>
    <dgm:cxn modelId="{F72B80E7-8D5A-49E3-A9A1-A86B779F8F1E}" type="presParOf" srcId="{47641CD5-0F06-4740-AA7D-D577A614D2DE}" destId="{7D06DFF6-03A2-4F28-B857-B4B1B1E2CC52}" srcOrd="1" destOrd="0" presId="urn:microsoft.com/office/officeart/2005/8/layout/radial6"/>
    <dgm:cxn modelId="{3E3EE5DF-98AE-473B-AB23-6C7A018FCFF1}" type="presParOf" srcId="{47641CD5-0F06-4740-AA7D-D577A614D2DE}" destId="{64BFEEEB-13D8-4731-A005-CA17721D2634}" srcOrd="2" destOrd="0" presId="urn:microsoft.com/office/officeart/2005/8/layout/radial6"/>
    <dgm:cxn modelId="{507F5B0C-2B2F-4BAF-9D03-DE45E0F80879}" type="presParOf" srcId="{47641CD5-0F06-4740-AA7D-D577A614D2DE}" destId="{09280FEB-3C75-4FB7-B733-D142601861BD}" srcOrd="3" destOrd="0" presId="urn:microsoft.com/office/officeart/2005/8/layout/radial6"/>
    <dgm:cxn modelId="{D3580704-4C90-4080-A0A2-18CAC1041BFE}" type="presParOf" srcId="{47641CD5-0F06-4740-AA7D-D577A614D2DE}" destId="{4AAC9F10-C546-433B-B918-B7A915306ACD}" srcOrd="4" destOrd="0" presId="urn:microsoft.com/office/officeart/2005/8/layout/radial6"/>
    <dgm:cxn modelId="{3EF71018-DA9C-431E-A4A0-F1DF8F938410}" type="presParOf" srcId="{47641CD5-0F06-4740-AA7D-D577A614D2DE}" destId="{0D02928C-7006-4545-902A-EC4EDECF1C26}" srcOrd="5" destOrd="0" presId="urn:microsoft.com/office/officeart/2005/8/layout/radial6"/>
    <dgm:cxn modelId="{8F582659-3571-45A6-A014-9F72F2AB5733}" type="presParOf" srcId="{47641CD5-0F06-4740-AA7D-D577A614D2DE}" destId="{FD3360BE-5832-4BF3-B2B8-246FB77DF140}" srcOrd="6" destOrd="0" presId="urn:microsoft.com/office/officeart/2005/8/layout/radial6"/>
    <dgm:cxn modelId="{1E130FBA-E760-49E4-897F-0A7884607BC1}" type="presParOf" srcId="{47641CD5-0F06-4740-AA7D-D577A614D2DE}" destId="{B97F78A6-BA15-4494-B40B-7AD7307BA25A}" srcOrd="7" destOrd="0" presId="urn:microsoft.com/office/officeart/2005/8/layout/radial6"/>
    <dgm:cxn modelId="{431BA759-351B-469C-9DCE-9BC7322168BD}" type="presParOf" srcId="{47641CD5-0F06-4740-AA7D-D577A614D2DE}" destId="{49A43927-E5E4-48F8-95B8-15129DE6784D}" srcOrd="8" destOrd="0" presId="urn:microsoft.com/office/officeart/2005/8/layout/radial6"/>
    <dgm:cxn modelId="{C8C08168-741D-40ED-8DA7-159B6631BBCC}" type="presParOf" srcId="{47641CD5-0F06-4740-AA7D-D577A614D2DE}" destId="{01ED8714-2EAC-42C1-8DAA-1D049DE8621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3A556A-B566-4E2D-A277-B3761149FF79}" type="doc">
      <dgm:prSet loTypeId="urn:microsoft.com/office/officeart/2005/8/layout/bProcess4" loCatId="process" qsTypeId="urn:microsoft.com/office/officeart/2005/8/quickstyle/simple1" qsCatId="simple" csTypeId="urn:microsoft.com/office/officeart/2005/8/colors/accent2_2" csCatId="accent2" phldr="1"/>
      <dgm:spPr/>
      <dgm:t>
        <a:bodyPr/>
        <a:lstStyle/>
        <a:p>
          <a:endParaRPr lang="en-US"/>
        </a:p>
      </dgm:t>
    </dgm:pt>
    <dgm:pt modelId="{56B789AA-549B-4E48-A8DF-16ECB61CA2A0}">
      <dgm:prSet custT="1"/>
      <dgm:spPr/>
      <dgm:t>
        <a:bodyPr/>
        <a:lstStyle/>
        <a:p>
          <a:pPr rtl="0"/>
          <a:r>
            <a:rPr lang="en-US" sz="2400" dirty="0"/>
            <a:t>Complete Council training</a:t>
          </a:r>
        </a:p>
      </dgm:t>
    </dgm:pt>
    <dgm:pt modelId="{A978C475-6415-47D1-9F8C-12EB7929F051}" type="parTrans" cxnId="{054354CA-89E0-4D79-8CA6-A3901FD0E290}">
      <dgm:prSet/>
      <dgm:spPr/>
      <dgm:t>
        <a:bodyPr/>
        <a:lstStyle/>
        <a:p>
          <a:endParaRPr lang="en-US"/>
        </a:p>
      </dgm:t>
    </dgm:pt>
    <dgm:pt modelId="{D7B5926D-3D24-4485-978B-3AC3E5D168A5}" type="sibTrans" cxnId="{054354CA-89E0-4D79-8CA6-A3901FD0E290}">
      <dgm:prSet/>
      <dgm:spPr/>
      <dgm:t>
        <a:bodyPr/>
        <a:lstStyle/>
        <a:p>
          <a:endParaRPr lang="en-US"/>
        </a:p>
      </dgm:t>
    </dgm:pt>
    <dgm:pt modelId="{72043D89-84D2-41D8-8A72-FB321446DC55}">
      <dgm:prSet custT="1"/>
      <dgm:spPr/>
      <dgm:t>
        <a:bodyPr/>
        <a:lstStyle/>
        <a:p>
          <a:pPr rtl="0"/>
          <a:r>
            <a:rPr lang="en-US" sz="2400" dirty="0"/>
            <a:t>Study the legislation </a:t>
          </a:r>
        </a:p>
      </dgm:t>
    </dgm:pt>
    <dgm:pt modelId="{0EBE1FE8-5F51-4B6D-8FA9-289A51DCA921}" type="parTrans" cxnId="{AACD10C9-D6F8-4FB9-9449-41C03BCB494D}">
      <dgm:prSet/>
      <dgm:spPr/>
      <dgm:t>
        <a:bodyPr/>
        <a:lstStyle/>
        <a:p>
          <a:endParaRPr lang="en-US"/>
        </a:p>
      </dgm:t>
    </dgm:pt>
    <dgm:pt modelId="{26BA54B4-CB4E-4DB9-9A9F-B0249CE4CB6E}" type="sibTrans" cxnId="{AACD10C9-D6F8-4FB9-9449-41C03BCB494D}">
      <dgm:prSet/>
      <dgm:spPr/>
      <dgm:t>
        <a:bodyPr/>
        <a:lstStyle/>
        <a:p>
          <a:endParaRPr lang="en-US"/>
        </a:p>
      </dgm:t>
    </dgm:pt>
    <dgm:pt modelId="{2E2BC56F-CB77-4569-86ED-A0DDFC42E96F}">
      <dgm:prSet custT="1"/>
      <dgm:spPr/>
      <dgm:t>
        <a:bodyPr/>
        <a:lstStyle/>
        <a:p>
          <a:pPr rtl="0"/>
          <a:r>
            <a:rPr lang="en-US" sz="2400" dirty="0"/>
            <a:t>Prepare introductions for your district’s items</a:t>
          </a:r>
        </a:p>
      </dgm:t>
    </dgm:pt>
    <dgm:pt modelId="{DB3920D9-39CC-4964-8F75-944644ACCDC2}" type="parTrans" cxnId="{362F80C1-2143-4CD3-B010-FC130D163AAA}">
      <dgm:prSet/>
      <dgm:spPr/>
      <dgm:t>
        <a:bodyPr/>
        <a:lstStyle/>
        <a:p>
          <a:endParaRPr lang="en-US"/>
        </a:p>
      </dgm:t>
    </dgm:pt>
    <dgm:pt modelId="{2CFFAD88-F17B-4A59-BC37-B4836333927A}" type="sibTrans" cxnId="{362F80C1-2143-4CD3-B010-FC130D163AAA}">
      <dgm:prSet/>
      <dgm:spPr/>
      <dgm:t>
        <a:bodyPr/>
        <a:lstStyle/>
        <a:p>
          <a:endParaRPr lang="en-US"/>
        </a:p>
      </dgm:t>
    </dgm:pt>
    <dgm:pt modelId="{9436A741-3457-46E7-9B38-D4EA66561BB3}">
      <dgm:prSet custT="1"/>
      <dgm:spPr/>
      <dgm:t>
        <a:bodyPr/>
        <a:lstStyle/>
        <a:p>
          <a:pPr rtl="0"/>
          <a:r>
            <a:rPr lang="en-US" sz="2400" dirty="0"/>
            <a:t>Read the recommended Rules of Procedure</a:t>
          </a:r>
        </a:p>
      </dgm:t>
    </dgm:pt>
    <dgm:pt modelId="{D6D24258-5E79-48AC-9196-651A5FE75F23}" type="parTrans" cxnId="{CF4178EA-BC7D-4B59-9AE1-BDF65DF781C5}">
      <dgm:prSet/>
      <dgm:spPr/>
      <dgm:t>
        <a:bodyPr/>
        <a:lstStyle/>
        <a:p>
          <a:endParaRPr lang="en-US"/>
        </a:p>
      </dgm:t>
    </dgm:pt>
    <dgm:pt modelId="{BE6F5072-4FAA-4408-B644-D01434B2C169}" type="sibTrans" cxnId="{CF4178EA-BC7D-4B59-9AE1-BDF65DF781C5}">
      <dgm:prSet/>
      <dgm:spPr/>
      <dgm:t>
        <a:bodyPr/>
        <a:lstStyle/>
        <a:p>
          <a:endParaRPr lang="en-US"/>
        </a:p>
      </dgm:t>
    </dgm:pt>
    <dgm:pt modelId="{FA28325D-BA6F-43D0-B4DA-D952DD0F1656}">
      <dgm:prSet/>
      <dgm:spPr/>
      <dgm:t>
        <a:bodyPr/>
        <a:lstStyle/>
        <a:p>
          <a:pPr rtl="0"/>
          <a:r>
            <a:rPr lang="en-US" dirty="0"/>
            <a:t>Talk to Rotarians and clubs in your district, but keep an open mind until you hear debate</a:t>
          </a:r>
        </a:p>
      </dgm:t>
    </dgm:pt>
    <dgm:pt modelId="{69FB22DF-4CDE-48E4-8855-3C1BFDF87EB0}" type="parTrans" cxnId="{EA1F3056-0956-46E6-9E32-595A199BE71E}">
      <dgm:prSet/>
      <dgm:spPr/>
      <dgm:t>
        <a:bodyPr/>
        <a:lstStyle/>
        <a:p>
          <a:endParaRPr lang="en-US"/>
        </a:p>
      </dgm:t>
    </dgm:pt>
    <dgm:pt modelId="{4A1C6508-BE55-4900-939E-4D5BC2D2A6E2}" type="sibTrans" cxnId="{EA1F3056-0956-46E6-9E32-595A199BE71E}">
      <dgm:prSet/>
      <dgm:spPr/>
      <dgm:t>
        <a:bodyPr/>
        <a:lstStyle/>
        <a:p>
          <a:endParaRPr lang="en-US"/>
        </a:p>
      </dgm:t>
    </dgm:pt>
    <dgm:pt modelId="{FE29FDF8-B83E-4B4E-97D3-44C04F5A6991}">
      <dgm:prSet/>
      <dgm:spPr/>
      <dgm:t>
        <a:bodyPr/>
        <a:lstStyle/>
        <a:p>
          <a:pPr rtl="0"/>
          <a:r>
            <a:rPr lang="en-US"/>
            <a:t>Remember to ask yourself: </a:t>
          </a:r>
        </a:p>
      </dgm:t>
    </dgm:pt>
    <dgm:pt modelId="{923F4BFE-7D09-4B6D-96FD-22BE363DCB9F}" type="parTrans" cxnId="{EB86410E-F465-4E7F-A8F0-71BE8DF982B2}">
      <dgm:prSet/>
      <dgm:spPr/>
      <dgm:t>
        <a:bodyPr/>
        <a:lstStyle/>
        <a:p>
          <a:endParaRPr lang="en-US"/>
        </a:p>
      </dgm:t>
    </dgm:pt>
    <dgm:pt modelId="{55B9D432-1B22-4EE6-B5AA-EB616BA086E7}" type="sibTrans" cxnId="{EB86410E-F465-4E7F-A8F0-71BE8DF982B2}">
      <dgm:prSet/>
      <dgm:spPr/>
      <dgm:t>
        <a:bodyPr/>
        <a:lstStyle/>
        <a:p>
          <a:endParaRPr lang="en-US"/>
        </a:p>
      </dgm:t>
    </dgm:pt>
    <dgm:pt modelId="{22FBD397-B19F-43CF-B592-A65B4E50EB7D}">
      <dgm:prSet/>
      <dgm:spPr/>
      <dgm:t>
        <a:bodyPr/>
        <a:lstStyle/>
        <a:p>
          <a:pPr rtl="0"/>
          <a:r>
            <a:rPr lang="en-US" dirty="0"/>
            <a:t>Is the proposal’s purpose clear?</a:t>
          </a:r>
        </a:p>
      </dgm:t>
    </dgm:pt>
    <dgm:pt modelId="{7C494E08-AA1D-44B8-B20F-371D2850B491}" type="parTrans" cxnId="{FA393400-42DB-4305-9A48-0703A41375F7}">
      <dgm:prSet/>
      <dgm:spPr/>
      <dgm:t>
        <a:bodyPr/>
        <a:lstStyle/>
        <a:p>
          <a:endParaRPr lang="en-US"/>
        </a:p>
      </dgm:t>
    </dgm:pt>
    <dgm:pt modelId="{2ACCE5F2-2E71-41F1-BED4-AD52DD70E7C4}" type="sibTrans" cxnId="{FA393400-42DB-4305-9A48-0703A41375F7}">
      <dgm:prSet/>
      <dgm:spPr/>
      <dgm:t>
        <a:bodyPr/>
        <a:lstStyle/>
        <a:p>
          <a:endParaRPr lang="en-US"/>
        </a:p>
      </dgm:t>
    </dgm:pt>
    <dgm:pt modelId="{2F070040-900D-4D28-B116-B74CF651B138}">
      <dgm:prSet/>
      <dgm:spPr/>
      <dgm:t>
        <a:bodyPr/>
        <a:lstStyle/>
        <a:p>
          <a:pPr rtl="0"/>
          <a:r>
            <a:rPr lang="en-US"/>
            <a:t>What is best for Rotary as a whole?</a:t>
          </a:r>
        </a:p>
      </dgm:t>
    </dgm:pt>
    <dgm:pt modelId="{4E4B1E1F-63BB-4457-AEC1-CD526811B13A}" type="parTrans" cxnId="{70BDD046-4AFD-48E0-9524-92A99E7D4EFD}">
      <dgm:prSet/>
      <dgm:spPr/>
      <dgm:t>
        <a:bodyPr/>
        <a:lstStyle/>
        <a:p>
          <a:endParaRPr lang="en-US"/>
        </a:p>
      </dgm:t>
    </dgm:pt>
    <dgm:pt modelId="{4EE51828-9303-4404-8758-A6829E23A612}" type="sibTrans" cxnId="{70BDD046-4AFD-48E0-9524-92A99E7D4EFD}">
      <dgm:prSet/>
      <dgm:spPr/>
      <dgm:t>
        <a:bodyPr/>
        <a:lstStyle/>
        <a:p>
          <a:endParaRPr lang="en-US"/>
        </a:p>
      </dgm:t>
    </dgm:pt>
    <dgm:pt modelId="{FF9FC829-B885-402F-B373-C5E1D5079CE5}">
      <dgm:prSet custT="1"/>
      <dgm:spPr/>
      <dgm:t>
        <a:bodyPr/>
        <a:lstStyle/>
        <a:p>
          <a:pPr rtl="0"/>
          <a:r>
            <a:rPr lang="en-US" sz="2800" b="1" i="1" dirty="0"/>
            <a:t>Enjoy the COL!</a:t>
          </a:r>
        </a:p>
      </dgm:t>
    </dgm:pt>
    <dgm:pt modelId="{1F4BAAD4-4796-4609-8203-2E12AE4BEA2F}" type="parTrans" cxnId="{35349A0D-F561-4A69-BDD9-8573EAEA7EFF}">
      <dgm:prSet/>
      <dgm:spPr/>
      <dgm:t>
        <a:bodyPr/>
        <a:lstStyle/>
        <a:p>
          <a:endParaRPr lang="en-US"/>
        </a:p>
      </dgm:t>
    </dgm:pt>
    <dgm:pt modelId="{F98BF831-9CCD-4E27-AFF1-C73492DF25F1}" type="sibTrans" cxnId="{35349A0D-F561-4A69-BDD9-8573EAEA7EFF}">
      <dgm:prSet/>
      <dgm:spPr/>
      <dgm:t>
        <a:bodyPr/>
        <a:lstStyle/>
        <a:p>
          <a:endParaRPr lang="en-US"/>
        </a:p>
      </dgm:t>
    </dgm:pt>
    <dgm:pt modelId="{C8DF20BE-CDFB-4FD8-9CB3-C6757622566A}" type="pres">
      <dgm:prSet presAssocID="{9C3A556A-B566-4E2D-A277-B3761149FF79}" presName="Name0" presStyleCnt="0">
        <dgm:presLayoutVars>
          <dgm:dir/>
          <dgm:resizeHandles/>
        </dgm:presLayoutVars>
      </dgm:prSet>
      <dgm:spPr/>
    </dgm:pt>
    <dgm:pt modelId="{12D84D46-92A1-4713-8302-BD407E93F2B2}" type="pres">
      <dgm:prSet presAssocID="{56B789AA-549B-4E48-A8DF-16ECB61CA2A0}" presName="compNode" presStyleCnt="0"/>
      <dgm:spPr/>
    </dgm:pt>
    <dgm:pt modelId="{96AC3CE7-F3FC-480C-94E4-9B28D13BA051}" type="pres">
      <dgm:prSet presAssocID="{56B789AA-549B-4E48-A8DF-16ECB61CA2A0}" presName="dummyConnPt" presStyleCnt="0"/>
      <dgm:spPr/>
    </dgm:pt>
    <dgm:pt modelId="{2D099AC9-1C7E-4989-ACE3-E4CE52916CBD}" type="pres">
      <dgm:prSet presAssocID="{56B789AA-549B-4E48-A8DF-16ECB61CA2A0}" presName="node" presStyleLbl="node1" presStyleIdx="0" presStyleCnt="7" custScaleX="172537" custScaleY="118861" custLinFactNeighborX="-36178" custLinFactNeighborY="0">
        <dgm:presLayoutVars>
          <dgm:bulletEnabled val="1"/>
        </dgm:presLayoutVars>
      </dgm:prSet>
      <dgm:spPr/>
    </dgm:pt>
    <dgm:pt modelId="{98CDE0FC-E2F9-4C06-AEBA-459BBB33807B}" type="pres">
      <dgm:prSet presAssocID="{D7B5926D-3D24-4485-978B-3AC3E5D168A5}" presName="sibTrans" presStyleLbl="bgSibTrans2D1" presStyleIdx="0" presStyleCnt="6" custLinFactNeighborX="33259" custLinFactNeighborY="-8465"/>
      <dgm:spPr/>
    </dgm:pt>
    <dgm:pt modelId="{E521C333-F5EB-4E67-A5AD-586FDC61F084}" type="pres">
      <dgm:prSet presAssocID="{72043D89-84D2-41D8-8A72-FB321446DC55}" presName="compNode" presStyleCnt="0"/>
      <dgm:spPr/>
    </dgm:pt>
    <dgm:pt modelId="{85EC14A8-7CB5-481A-B887-CC03C473AAB8}" type="pres">
      <dgm:prSet presAssocID="{72043D89-84D2-41D8-8A72-FB321446DC55}" presName="dummyConnPt" presStyleCnt="0"/>
      <dgm:spPr/>
    </dgm:pt>
    <dgm:pt modelId="{C338E0E6-AF02-4F1C-AA2D-F6F73C72C6B8}" type="pres">
      <dgm:prSet presAssocID="{72043D89-84D2-41D8-8A72-FB321446DC55}" presName="node" presStyleLbl="node1" presStyleIdx="1" presStyleCnt="7" custScaleX="172537" custScaleY="118861" custLinFactNeighborX="-36178" custLinFactNeighborY="0">
        <dgm:presLayoutVars>
          <dgm:bulletEnabled val="1"/>
        </dgm:presLayoutVars>
      </dgm:prSet>
      <dgm:spPr/>
    </dgm:pt>
    <dgm:pt modelId="{D2C16728-AF0B-49CC-A42B-1DBEF664A68B}" type="pres">
      <dgm:prSet presAssocID="{26BA54B4-CB4E-4DB9-9A9F-B0249CE4CB6E}" presName="sibTrans" presStyleLbl="bgSibTrans2D1" presStyleIdx="1" presStyleCnt="6" custLinFactNeighborX="33259" custLinFactNeighborY="-8465"/>
      <dgm:spPr/>
    </dgm:pt>
    <dgm:pt modelId="{E9C680B9-7662-4B40-837E-5EC0939ABC3E}" type="pres">
      <dgm:prSet presAssocID="{2E2BC56F-CB77-4569-86ED-A0DDFC42E96F}" presName="compNode" presStyleCnt="0"/>
      <dgm:spPr/>
    </dgm:pt>
    <dgm:pt modelId="{BE645D78-5251-4859-8CEA-C62CFC1E8A5D}" type="pres">
      <dgm:prSet presAssocID="{2E2BC56F-CB77-4569-86ED-A0DDFC42E96F}" presName="dummyConnPt" presStyleCnt="0"/>
      <dgm:spPr/>
    </dgm:pt>
    <dgm:pt modelId="{CBDBE315-B739-4F16-85E5-808CF1433535}" type="pres">
      <dgm:prSet presAssocID="{2E2BC56F-CB77-4569-86ED-A0DDFC42E96F}" presName="node" presStyleLbl="node1" presStyleIdx="2" presStyleCnt="7" custScaleX="172537" custScaleY="118861" custLinFactNeighborX="-36178" custLinFactNeighborY="0">
        <dgm:presLayoutVars>
          <dgm:bulletEnabled val="1"/>
        </dgm:presLayoutVars>
      </dgm:prSet>
      <dgm:spPr/>
    </dgm:pt>
    <dgm:pt modelId="{EA2F6AD9-8797-4EE1-B705-F59A66285FF8}" type="pres">
      <dgm:prSet presAssocID="{2CFFAD88-F17B-4A59-BC37-B4836333927A}" presName="sibTrans" presStyleLbl="bgSibTrans2D1" presStyleIdx="2" presStyleCnt="6" custLinFactY="83642" custLinFactNeighborX="383" custLinFactNeighborY="100000"/>
      <dgm:spPr/>
    </dgm:pt>
    <dgm:pt modelId="{F861F4AA-2851-4317-8EED-E5CADDC281CB}" type="pres">
      <dgm:prSet presAssocID="{9436A741-3457-46E7-9B38-D4EA66561BB3}" presName="compNode" presStyleCnt="0"/>
      <dgm:spPr/>
    </dgm:pt>
    <dgm:pt modelId="{A13D6182-4C10-4A5C-AD6C-B209EB15D3DD}" type="pres">
      <dgm:prSet presAssocID="{9436A741-3457-46E7-9B38-D4EA66561BB3}" presName="dummyConnPt" presStyleCnt="0"/>
      <dgm:spPr/>
    </dgm:pt>
    <dgm:pt modelId="{BF904AFA-1BBF-44F6-B739-0CE912674B29}" type="pres">
      <dgm:prSet presAssocID="{9436A741-3457-46E7-9B38-D4EA66561BB3}" presName="node" presStyleLbl="node1" presStyleIdx="3" presStyleCnt="7" custScaleX="172537" custScaleY="118861">
        <dgm:presLayoutVars>
          <dgm:bulletEnabled val="1"/>
        </dgm:presLayoutVars>
      </dgm:prSet>
      <dgm:spPr/>
    </dgm:pt>
    <dgm:pt modelId="{D38DDD7C-7AB5-4421-98EC-85FC2C953AD2}" type="pres">
      <dgm:prSet presAssocID="{BE6F5072-4FAA-4408-B644-D01434B2C169}" presName="sibTrans" presStyleLbl="bgSibTrans2D1" presStyleIdx="3" presStyleCnt="6" custLinFactNeighborX="34798" custLinFactNeighborY="17489"/>
      <dgm:spPr/>
    </dgm:pt>
    <dgm:pt modelId="{545633CB-5EC0-4442-9351-9146937AD508}" type="pres">
      <dgm:prSet presAssocID="{FA28325D-BA6F-43D0-B4DA-D952DD0F1656}" presName="compNode" presStyleCnt="0"/>
      <dgm:spPr/>
    </dgm:pt>
    <dgm:pt modelId="{8766A764-F46E-419D-983E-27510D06EBFB}" type="pres">
      <dgm:prSet presAssocID="{FA28325D-BA6F-43D0-B4DA-D952DD0F1656}" presName="dummyConnPt" presStyleCnt="0"/>
      <dgm:spPr/>
    </dgm:pt>
    <dgm:pt modelId="{D4A892CA-145B-49B7-A53A-549EF5D836D1}" type="pres">
      <dgm:prSet presAssocID="{FA28325D-BA6F-43D0-B4DA-D952DD0F1656}" presName="node" presStyleLbl="node1" presStyleIdx="4" presStyleCnt="7" custScaleX="172537" custScaleY="118861">
        <dgm:presLayoutVars>
          <dgm:bulletEnabled val="1"/>
        </dgm:presLayoutVars>
      </dgm:prSet>
      <dgm:spPr/>
    </dgm:pt>
    <dgm:pt modelId="{F8920D76-AB80-4BA7-A804-96959F4DC1D1}" type="pres">
      <dgm:prSet presAssocID="{4A1C6508-BE55-4900-939E-4D5BC2D2A6E2}" presName="sibTrans" presStyleLbl="bgSibTrans2D1" presStyleIdx="4" presStyleCnt="6" custLinFactNeighborX="34798" custLinFactNeighborY="17489"/>
      <dgm:spPr/>
    </dgm:pt>
    <dgm:pt modelId="{66B4E929-ED27-4429-AFAD-C97D5F2DDB6C}" type="pres">
      <dgm:prSet presAssocID="{FE29FDF8-B83E-4B4E-97D3-44C04F5A6991}" presName="compNode" presStyleCnt="0"/>
      <dgm:spPr/>
    </dgm:pt>
    <dgm:pt modelId="{D7BD42C3-89C3-49AD-BBCD-4905566CB15F}" type="pres">
      <dgm:prSet presAssocID="{FE29FDF8-B83E-4B4E-97D3-44C04F5A6991}" presName="dummyConnPt" presStyleCnt="0"/>
      <dgm:spPr/>
    </dgm:pt>
    <dgm:pt modelId="{0DA22961-A740-4EFD-9EE1-89C68DA1E04A}" type="pres">
      <dgm:prSet presAssocID="{FE29FDF8-B83E-4B4E-97D3-44C04F5A6991}" presName="node" presStyleLbl="node1" presStyleIdx="5" presStyleCnt="7" custScaleX="172537" custScaleY="118861">
        <dgm:presLayoutVars>
          <dgm:bulletEnabled val="1"/>
        </dgm:presLayoutVars>
      </dgm:prSet>
      <dgm:spPr/>
    </dgm:pt>
    <dgm:pt modelId="{D78C017C-EB1D-4EAA-A460-A13A9DC078FD}" type="pres">
      <dgm:prSet presAssocID="{55B9D432-1B22-4EE6-B5AA-EB616BA086E7}" presName="sibTrans" presStyleLbl="bgSibTrans2D1" presStyleIdx="5" presStyleCnt="6" custLinFactY="66152" custLinFactNeighborX="383" custLinFactNeighborY="100000"/>
      <dgm:spPr/>
    </dgm:pt>
    <dgm:pt modelId="{A6344904-111D-41A9-B77D-B1889941962D}" type="pres">
      <dgm:prSet presAssocID="{FF9FC829-B885-402F-B373-C5E1D5079CE5}" presName="compNode" presStyleCnt="0"/>
      <dgm:spPr/>
    </dgm:pt>
    <dgm:pt modelId="{E00F829B-7CD2-4327-B63F-EBEFEB7A9319}" type="pres">
      <dgm:prSet presAssocID="{FF9FC829-B885-402F-B373-C5E1D5079CE5}" presName="dummyConnPt" presStyleCnt="0"/>
      <dgm:spPr/>
    </dgm:pt>
    <dgm:pt modelId="{96AD29B1-8C6F-499D-955D-DF47ACE80BD1}" type="pres">
      <dgm:prSet presAssocID="{FF9FC829-B885-402F-B373-C5E1D5079CE5}" presName="node" presStyleLbl="node1" presStyleIdx="6" presStyleCnt="7" custScaleX="172537" custScaleY="118861" custLinFactNeighborX="37340" custLinFactNeighborY="-1270">
        <dgm:presLayoutVars>
          <dgm:bulletEnabled val="1"/>
        </dgm:presLayoutVars>
      </dgm:prSet>
      <dgm:spPr/>
    </dgm:pt>
  </dgm:ptLst>
  <dgm:cxnLst>
    <dgm:cxn modelId="{FA393400-42DB-4305-9A48-0703A41375F7}" srcId="{FE29FDF8-B83E-4B4E-97D3-44C04F5A6991}" destId="{22FBD397-B19F-43CF-B592-A65B4E50EB7D}" srcOrd="0" destOrd="0" parTransId="{7C494E08-AA1D-44B8-B20F-371D2850B491}" sibTransId="{2ACCE5F2-2E71-41F1-BED4-AD52DD70E7C4}"/>
    <dgm:cxn modelId="{5C8A3F0C-8ADC-413F-905E-1199912F1E42}" type="presOf" srcId="{FF9FC829-B885-402F-B373-C5E1D5079CE5}" destId="{96AD29B1-8C6F-499D-955D-DF47ACE80BD1}" srcOrd="0" destOrd="0" presId="urn:microsoft.com/office/officeart/2005/8/layout/bProcess4"/>
    <dgm:cxn modelId="{35349A0D-F561-4A69-BDD9-8573EAEA7EFF}" srcId="{9C3A556A-B566-4E2D-A277-B3761149FF79}" destId="{FF9FC829-B885-402F-B373-C5E1D5079CE5}" srcOrd="6" destOrd="0" parTransId="{1F4BAAD4-4796-4609-8203-2E12AE4BEA2F}" sibTransId="{F98BF831-9CCD-4E27-AFF1-C73492DF25F1}"/>
    <dgm:cxn modelId="{EB86410E-F465-4E7F-A8F0-71BE8DF982B2}" srcId="{9C3A556A-B566-4E2D-A277-B3761149FF79}" destId="{FE29FDF8-B83E-4B4E-97D3-44C04F5A6991}" srcOrd="5" destOrd="0" parTransId="{923F4BFE-7D09-4B6D-96FD-22BE363DCB9F}" sibTransId="{55B9D432-1B22-4EE6-B5AA-EB616BA086E7}"/>
    <dgm:cxn modelId="{C97F8839-9B54-484C-B513-7FFC5A5C2BC9}" type="presOf" srcId="{FA28325D-BA6F-43D0-B4DA-D952DD0F1656}" destId="{D4A892CA-145B-49B7-A53A-549EF5D836D1}" srcOrd="0" destOrd="0" presId="urn:microsoft.com/office/officeart/2005/8/layout/bProcess4"/>
    <dgm:cxn modelId="{C0CE0F45-9596-465F-A6F3-612198701927}" type="presOf" srcId="{22FBD397-B19F-43CF-B592-A65B4E50EB7D}" destId="{0DA22961-A740-4EFD-9EE1-89C68DA1E04A}" srcOrd="0" destOrd="1" presId="urn:microsoft.com/office/officeart/2005/8/layout/bProcess4"/>
    <dgm:cxn modelId="{2849F345-1206-4BFF-A88B-7AAD39E7FAD9}" type="presOf" srcId="{26BA54B4-CB4E-4DB9-9A9F-B0249CE4CB6E}" destId="{D2C16728-AF0B-49CC-A42B-1DBEF664A68B}" srcOrd="0" destOrd="0" presId="urn:microsoft.com/office/officeart/2005/8/layout/bProcess4"/>
    <dgm:cxn modelId="{70BDD046-4AFD-48E0-9524-92A99E7D4EFD}" srcId="{FE29FDF8-B83E-4B4E-97D3-44C04F5A6991}" destId="{2F070040-900D-4D28-B116-B74CF651B138}" srcOrd="1" destOrd="0" parTransId="{4E4B1E1F-63BB-4457-AEC1-CD526811B13A}" sibTransId="{4EE51828-9303-4404-8758-A6829E23A612}"/>
    <dgm:cxn modelId="{EA32984A-47B1-48A6-BC6C-C59AA175E0E1}" type="presOf" srcId="{D7B5926D-3D24-4485-978B-3AC3E5D168A5}" destId="{98CDE0FC-E2F9-4C06-AEBA-459BBB33807B}" srcOrd="0" destOrd="0" presId="urn:microsoft.com/office/officeart/2005/8/layout/bProcess4"/>
    <dgm:cxn modelId="{41E7824F-6A02-4192-8107-B0C573158EEB}" type="presOf" srcId="{2F070040-900D-4D28-B116-B74CF651B138}" destId="{0DA22961-A740-4EFD-9EE1-89C68DA1E04A}" srcOrd="0" destOrd="2" presId="urn:microsoft.com/office/officeart/2005/8/layout/bProcess4"/>
    <dgm:cxn modelId="{EA1F3056-0956-46E6-9E32-595A199BE71E}" srcId="{9C3A556A-B566-4E2D-A277-B3761149FF79}" destId="{FA28325D-BA6F-43D0-B4DA-D952DD0F1656}" srcOrd="4" destOrd="0" parTransId="{69FB22DF-4CDE-48E4-8855-3C1BFDF87EB0}" sibTransId="{4A1C6508-BE55-4900-939E-4D5BC2D2A6E2}"/>
    <dgm:cxn modelId="{089D3C59-2DE8-4177-ABDB-AA394E9CA2F8}" type="presOf" srcId="{FE29FDF8-B83E-4B4E-97D3-44C04F5A6991}" destId="{0DA22961-A740-4EFD-9EE1-89C68DA1E04A}" srcOrd="0" destOrd="0" presId="urn:microsoft.com/office/officeart/2005/8/layout/bProcess4"/>
    <dgm:cxn modelId="{4AEDF37D-C02C-4AA7-97FE-7FAF094261AD}" type="presOf" srcId="{9C3A556A-B566-4E2D-A277-B3761149FF79}" destId="{C8DF20BE-CDFB-4FD8-9CB3-C6757622566A}" srcOrd="0" destOrd="0" presId="urn:microsoft.com/office/officeart/2005/8/layout/bProcess4"/>
    <dgm:cxn modelId="{2CAFC59C-AC55-4291-BA9C-47221B468BD7}" type="presOf" srcId="{BE6F5072-4FAA-4408-B644-D01434B2C169}" destId="{D38DDD7C-7AB5-4421-98EC-85FC2C953AD2}" srcOrd="0" destOrd="0" presId="urn:microsoft.com/office/officeart/2005/8/layout/bProcess4"/>
    <dgm:cxn modelId="{D5BAEAAE-1BDF-4649-8447-999AEE5C3B76}" type="presOf" srcId="{2E2BC56F-CB77-4569-86ED-A0DDFC42E96F}" destId="{CBDBE315-B739-4F16-85E5-808CF1433535}" srcOrd="0" destOrd="0" presId="urn:microsoft.com/office/officeart/2005/8/layout/bProcess4"/>
    <dgm:cxn modelId="{761783B1-E8F0-40AD-9081-00CC6468CDA9}" type="presOf" srcId="{56B789AA-549B-4E48-A8DF-16ECB61CA2A0}" destId="{2D099AC9-1C7E-4989-ACE3-E4CE52916CBD}" srcOrd="0" destOrd="0" presId="urn:microsoft.com/office/officeart/2005/8/layout/bProcess4"/>
    <dgm:cxn modelId="{362F80C1-2143-4CD3-B010-FC130D163AAA}" srcId="{9C3A556A-B566-4E2D-A277-B3761149FF79}" destId="{2E2BC56F-CB77-4569-86ED-A0DDFC42E96F}" srcOrd="2" destOrd="0" parTransId="{DB3920D9-39CC-4964-8F75-944644ACCDC2}" sibTransId="{2CFFAD88-F17B-4A59-BC37-B4836333927A}"/>
    <dgm:cxn modelId="{AACD10C9-D6F8-4FB9-9449-41C03BCB494D}" srcId="{9C3A556A-B566-4E2D-A277-B3761149FF79}" destId="{72043D89-84D2-41D8-8A72-FB321446DC55}" srcOrd="1" destOrd="0" parTransId="{0EBE1FE8-5F51-4B6D-8FA9-289A51DCA921}" sibTransId="{26BA54B4-CB4E-4DB9-9A9F-B0249CE4CB6E}"/>
    <dgm:cxn modelId="{054354CA-89E0-4D79-8CA6-A3901FD0E290}" srcId="{9C3A556A-B566-4E2D-A277-B3761149FF79}" destId="{56B789AA-549B-4E48-A8DF-16ECB61CA2A0}" srcOrd="0" destOrd="0" parTransId="{A978C475-6415-47D1-9F8C-12EB7929F051}" sibTransId="{D7B5926D-3D24-4485-978B-3AC3E5D168A5}"/>
    <dgm:cxn modelId="{F57D7AD1-5581-4F18-8E7E-FE638F857468}" type="presOf" srcId="{9436A741-3457-46E7-9B38-D4EA66561BB3}" destId="{BF904AFA-1BBF-44F6-B739-0CE912674B29}" srcOrd="0" destOrd="0" presId="urn:microsoft.com/office/officeart/2005/8/layout/bProcess4"/>
    <dgm:cxn modelId="{434F52D9-8D0C-43DC-BFB2-66AB272AEED8}" type="presOf" srcId="{2CFFAD88-F17B-4A59-BC37-B4836333927A}" destId="{EA2F6AD9-8797-4EE1-B705-F59A66285FF8}" srcOrd="0" destOrd="0" presId="urn:microsoft.com/office/officeart/2005/8/layout/bProcess4"/>
    <dgm:cxn modelId="{08B03EDA-B2D2-4A69-9B0E-2B2CE6F79A0C}" type="presOf" srcId="{72043D89-84D2-41D8-8A72-FB321446DC55}" destId="{C338E0E6-AF02-4F1C-AA2D-F6F73C72C6B8}" srcOrd="0" destOrd="0" presId="urn:microsoft.com/office/officeart/2005/8/layout/bProcess4"/>
    <dgm:cxn modelId="{B6A1E2DB-77FE-447D-A160-86F2E4ED9138}" type="presOf" srcId="{4A1C6508-BE55-4900-939E-4D5BC2D2A6E2}" destId="{F8920D76-AB80-4BA7-A804-96959F4DC1D1}" srcOrd="0" destOrd="0" presId="urn:microsoft.com/office/officeart/2005/8/layout/bProcess4"/>
    <dgm:cxn modelId="{CF4178EA-BC7D-4B59-9AE1-BDF65DF781C5}" srcId="{9C3A556A-B566-4E2D-A277-B3761149FF79}" destId="{9436A741-3457-46E7-9B38-D4EA66561BB3}" srcOrd="3" destOrd="0" parTransId="{D6D24258-5E79-48AC-9196-651A5FE75F23}" sibTransId="{BE6F5072-4FAA-4408-B644-D01434B2C169}"/>
    <dgm:cxn modelId="{71D0E3FD-F708-431E-88E0-EE9573667D81}" type="presOf" srcId="{55B9D432-1B22-4EE6-B5AA-EB616BA086E7}" destId="{D78C017C-EB1D-4EAA-A460-A13A9DC078FD}" srcOrd="0" destOrd="0" presId="urn:microsoft.com/office/officeart/2005/8/layout/bProcess4"/>
    <dgm:cxn modelId="{40D0542B-0AEE-47C7-842D-2A91B4632809}" type="presParOf" srcId="{C8DF20BE-CDFB-4FD8-9CB3-C6757622566A}" destId="{12D84D46-92A1-4713-8302-BD407E93F2B2}" srcOrd="0" destOrd="0" presId="urn:microsoft.com/office/officeart/2005/8/layout/bProcess4"/>
    <dgm:cxn modelId="{7ECA5542-5E25-49DE-BB53-D396636FDB94}" type="presParOf" srcId="{12D84D46-92A1-4713-8302-BD407E93F2B2}" destId="{96AC3CE7-F3FC-480C-94E4-9B28D13BA051}" srcOrd="0" destOrd="0" presId="urn:microsoft.com/office/officeart/2005/8/layout/bProcess4"/>
    <dgm:cxn modelId="{D8AE163E-088F-4004-9C6D-B545A9374C33}" type="presParOf" srcId="{12D84D46-92A1-4713-8302-BD407E93F2B2}" destId="{2D099AC9-1C7E-4989-ACE3-E4CE52916CBD}" srcOrd="1" destOrd="0" presId="urn:microsoft.com/office/officeart/2005/8/layout/bProcess4"/>
    <dgm:cxn modelId="{1D61E1DB-76E1-443B-8271-DCD860F1F04F}" type="presParOf" srcId="{C8DF20BE-CDFB-4FD8-9CB3-C6757622566A}" destId="{98CDE0FC-E2F9-4C06-AEBA-459BBB33807B}" srcOrd="1" destOrd="0" presId="urn:microsoft.com/office/officeart/2005/8/layout/bProcess4"/>
    <dgm:cxn modelId="{19999575-C236-4326-A42A-8EED119D1155}" type="presParOf" srcId="{C8DF20BE-CDFB-4FD8-9CB3-C6757622566A}" destId="{E521C333-F5EB-4E67-A5AD-586FDC61F084}" srcOrd="2" destOrd="0" presId="urn:microsoft.com/office/officeart/2005/8/layout/bProcess4"/>
    <dgm:cxn modelId="{2F08BEC0-C789-4801-9A05-F65FA6AD4336}" type="presParOf" srcId="{E521C333-F5EB-4E67-A5AD-586FDC61F084}" destId="{85EC14A8-7CB5-481A-B887-CC03C473AAB8}" srcOrd="0" destOrd="0" presId="urn:microsoft.com/office/officeart/2005/8/layout/bProcess4"/>
    <dgm:cxn modelId="{8C7F6E7C-C25F-43B3-9175-814ACD2905D9}" type="presParOf" srcId="{E521C333-F5EB-4E67-A5AD-586FDC61F084}" destId="{C338E0E6-AF02-4F1C-AA2D-F6F73C72C6B8}" srcOrd="1" destOrd="0" presId="urn:microsoft.com/office/officeart/2005/8/layout/bProcess4"/>
    <dgm:cxn modelId="{0BD13293-4F6F-449F-9FFB-C7DE7FB64603}" type="presParOf" srcId="{C8DF20BE-CDFB-4FD8-9CB3-C6757622566A}" destId="{D2C16728-AF0B-49CC-A42B-1DBEF664A68B}" srcOrd="3" destOrd="0" presId="urn:microsoft.com/office/officeart/2005/8/layout/bProcess4"/>
    <dgm:cxn modelId="{7977683C-3C39-4862-BAC9-927F1C436FC3}" type="presParOf" srcId="{C8DF20BE-CDFB-4FD8-9CB3-C6757622566A}" destId="{E9C680B9-7662-4B40-837E-5EC0939ABC3E}" srcOrd="4" destOrd="0" presId="urn:microsoft.com/office/officeart/2005/8/layout/bProcess4"/>
    <dgm:cxn modelId="{FFF44EC9-91EF-405C-89B2-B5E8C07AC9D5}" type="presParOf" srcId="{E9C680B9-7662-4B40-837E-5EC0939ABC3E}" destId="{BE645D78-5251-4859-8CEA-C62CFC1E8A5D}" srcOrd="0" destOrd="0" presId="urn:microsoft.com/office/officeart/2005/8/layout/bProcess4"/>
    <dgm:cxn modelId="{C6D8EFB5-A65B-4C0D-B981-F75DF65DE1FE}" type="presParOf" srcId="{E9C680B9-7662-4B40-837E-5EC0939ABC3E}" destId="{CBDBE315-B739-4F16-85E5-808CF1433535}" srcOrd="1" destOrd="0" presId="urn:microsoft.com/office/officeart/2005/8/layout/bProcess4"/>
    <dgm:cxn modelId="{FF92097A-4868-4343-9867-C6ECDCA60AFC}" type="presParOf" srcId="{C8DF20BE-CDFB-4FD8-9CB3-C6757622566A}" destId="{EA2F6AD9-8797-4EE1-B705-F59A66285FF8}" srcOrd="5" destOrd="0" presId="urn:microsoft.com/office/officeart/2005/8/layout/bProcess4"/>
    <dgm:cxn modelId="{BEB0C022-1235-41BF-AE84-7C9657E288B7}" type="presParOf" srcId="{C8DF20BE-CDFB-4FD8-9CB3-C6757622566A}" destId="{F861F4AA-2851-4317-8EED-E5CADDC281CB}" srcOrd="6" destOrd="0" presId="urn:microsoft.com/office/officeart/2005/8/layout/bProcess4"/>
    <dgm:cxn modelId="{CF3AA2D8-40F1-43E9-BE47-DAF99CF9FF2D}" type="presParOf" srcId="{F861F4AA-2851-4317-8EED-E5CADDC281CB}" destId="{A13D6182-4C10-4A5C-AD6C-B209EB15D3DD}" srcOrd="0" destOrd="0" presId="urn:microsoft.com/office/officeart/2005/8/layout/bProcess4"/>
    <dgm:cxn modelId="{CF3F97AD-D6AC-49CA-B700-97DB5F35233D}" type="presParOf" srcId="{F861F4AA-2851-4317-8EED-E5CADDC281CB}" destId="{BF904AFA-1BBF-44F6-B739-0CE912674B29}" srcOrd="1" destOrd="0" presId="urn:microsoft.com/office/officeart/2005/8/layout/bProcess4"/>
    <dgm:cxn modelId="{A3312895-7FF7-4DB4-B7C6-8F192616C5B7}" type="presParOf" srcId="{C8DF20BE-CDFB-4FD8-9CB3-C6757622566A}" destId="{D38DDD7C-7AB5-4421-98EC-85FC2C953AD2}" srcOrd="7" destOrd="0" presId="urn:microsoft.com/office/officeart/2005/8/layout/bProcess4"/>
    <dgm:cxn modelId="{DF7319DE-CB9B-4BBA-A536-86266F53129A}" type="presParOf" srcId="{C8DF20BE-CDFB-4FD8-9CB3-C6757622566A}" destId="{545633CB-5EC0-4442-9351-9146937AD508}" srcOrd="8" destOrd="0" presId="urn:microsoft.com/office/officeart/2005/8/layout/bProcess4"/>
    <dgm:cxn modelId="{2B182DEC-BE70-40D1-B302-86492F7EB044}" type="presParOf" srcId="{545633CB-5EC0-4442-9351-9146937AD508}" destId="{8766A764-F46E-419D-983E-27510D06EBFB}" srcOrd="0" destOrd="0" presId="urn:microsoft.com/office/officeart/2005/8/layout/bProcess4"/>
    <dgm:cxn modelId="{250992DD-B46C-4990-A680-330C8B69C703}" type="presParOf" srcId="{545633CB-5EC0-4442-9351-9146937AD508}" destId="{D4A892CA-145B-49B7-A53A-549EF5D836D1}" srcOrd="1" destOrd="0" presId="urn:microsoft.com/office/officeart/2005/8/layout/bProcess4"/>
    <dgm:cxn modelId="{050E742E-90A5-46BF-AF33-D1B786F1FDC9}" type="presParOf" srcId="{C8DF20BE-CDFB-4FD8-9CB3-C6757622566A}" destId="{F8920D76-AB80-4BA7-A804-96959F4DC1D1}" srcOrd="9" destOrd="0" presId="urn:microsoft.com/office/officeart/2005/8/layout/bProcess4"/>
    <dgm:cxn modelId="{8ABD88BF-B19E-4D36-9EFB-99E1BD641F20}" type="presParOf" srcId="{C8DF20BE-CDFB-4FD8-9CB3-C6757622566A}" destId="{66B4E929-ED27-4429-AFAD-C97D5F2DDB6C}" srcOrd="10" destOrd="0" presId="urn:microsoft.com/office/officeart/2005/8/layout/bProcess4"/>
    <dgm:cxn modelId="{4E18E3C5-3859-4880-97D7-1C0FDBC907BD}" type="presParOf" srcId="{66B4E929-ED27-4429-AFAD-C97D5F2DDB6C}" destId="{D7BD42C3-89C3-49AD-BBCD-4905566CB15F}" srcOrd="0" destOrd="0" presId="urn:microsoft.com/office/officeart/2005/8/layout/bProcess4"/>
    <dgm:cxn modelId="{0904B9B5-E085-46E3-896C-7ECCB5A0FB57}" type="presParOf" srcId="{66B4E929-ED27-4429-AFAD-C97D5F2DDB6C}" destId="{0DA22961-A740-4EFD-9EE1-89C68DA1E04A}" srcOrd="1" destOrd="0" presId="urn:microsoft.com/office/officeart/2005/8/layout/bProcess4"/>
    <dgm:cxn modelId="{AB9084E4-6A23-4B61-B1FA-4D513FA33FC1}" type="presParOf" srcId="{C8DF20BE-CDFB-4FD8-9CB3-C6757622566A}" destId="{D78C017C-EB1D-4EAA-A460-A13A9DC078FD}" srcOrd="11" destOrd="0" presId="urn:microsoft.com/office/officeart/2005/8/layout/bProcess4"/>
    <dgm:cxn modelId="{E57EFB8C-7FAC-405C-85BC-52769E5A68D5}" type="presParOf" srcId="{C8DF20BE-CDFB-4FD8-9CB3-C6757622566A}" destId="{A6344904-111D-41A9-B77D-B1889941962D}" srcOrd="12" destOrd="0" presId="urn:microsoft.com/office/officeart/2005/8/layout/bProcess4"/>
    <dgm:cxn modelId="{9C9FA63E-B11C-4E3D-8A1B-726B97D9FFD8}" type="presParOf" srcId="{A6344904-111D-41A9-B77D-B1889941962D}" destId="{E00F829B-7CD2-4327-B63F-EBEFEB7A9319}" srcOrd="0" destOrd="0" presId="urn:microsoft.com/office/officeart/2005/8/layout/bProcess4"/>
    <dgm:cxn modelId="{DC553FA2-3491-4962-8F8A-D885FB0102F2}" type="presParOf" srcId="{A6344904-111D-41A9-B77D-B1889941962D}" destId="{96AD29B1-8C6F-499D-955D-DF47ACE80BD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0CEA1-82FB-4267-AC7D-3303F6A8F45A}"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BC92C75A-914A-41A2-8F7B-BF46EDACDBF4}">
      <dgm:prSet phldrT="[Text]" custT="1"/>
      <dgm:spPr>
        <a:solidFill>
          <a:srgbClr val="005DAA"/>
        </a:solidFill>
      </dgm:spPr>
      <dgm:t>
        <a:bodyPr/>
        <a:lstStyle/>
        <a:p>
          <a:r>
            <a:rPr lang="en-US" sz="2600" dirty="0"/>
            <a:t>Voting Members</a:t>
          </a:r>
        </a:p>
      </dgm:t>
    </dgm:pt>
    <dgm:pt modelId="{9503FA59-D31C-4487-894C-D1779F666116}" type="parTrans" cxnId="{2486DA39-0262-47A1-B0C6-3FAC5D565689}">
      <dgm:prSet/>
      <dgm:spPr/>
      <dgm:t>
        <a:bodyPr/>
        <a:lstStyle/>
        <a:p>
          <a:endParaRPr lang="en-US"/>
        </a:p>
      </dgm:t>
    </dgm:pt>
    <dgm:pt modelId="{C9C1A73B-162E-496A-A801-97E618C0603D}" type="sibTrans" cxnId="{2486DA39-0262-47A1-B0C6-3FAC5D565689}">
      <dgm:prSet/>
      <dgm:spPr/>
      <dgm:t>
        <a:bodyPr/>
        <a:lstStyle/>
        <a:p>
          <a:endParaRPr lang="en-US"/>
        </a:p>
      </dgm:t>
    </dgm:pt>
    <dgm:pt modelId="{73108A17-0FEC-405E-AAC3-BC3D92F034C6}">
      <dgm:prSet phldrT="[Text]" custT="1"/>
      <dgm:spPr>
        <a:noFill/>
        <a:ln>
          <a:solidFill>
            <a:srgbClr val="005DAA">
              <a:alpha val="90000"/>
            </a:srgbClr>
          </a:solidFill>
        </a:ln>
      </dgm:spPr>
      <dgm:t>
        <a:bodyPr/>
        <a:lstStyle/>
        <a:p>
          <a:r>
            <a:rPr lang="en-US" sz="2400" dirty="0"/>
            <a:t>Council Representatives</a:t>
          </a:r>
        </a:p>
      </dgm:t>
    </dgm:pt>
    <dgm:pt modelId="{AFBA9706-1AB8-40A3-BAA8-11D4D36BC3DB}" type="parTrans" cxnId="{801C1DC5-51EE-4FCF-9B91-3549379A2A0B}">
      <dgm:prSet/>
      <dgm:spPr/>
      <dgm:t>
        <a:bodyPr/>
        <a:lstStyle/>
        <a:p>
          <a:endParaRPr lang="en-US"/>
        </a:p>
      </dgm:t>
    </dgm:pt>
    <dgm:pt modelId="{9D7D46D2-99F0-4F4C-9DA1-336391F5B5FE}" type="sibTrans" cxnId="{801C1DC5-51EE-4FCF-9B91-3549379A2A0B}">
      <dgm:prSet/>
      <dgm:spPr/>
      <dgm:t>
        <a:bodyPr/>
        <a:lstStyle/>
        <a:p>
          <a:endParaRPr lang="en-US"/>
        </a:p>
      </dgm:t>
    </dgm:pt>
    <dgm:pt modelId="{917F82D8-9C13-4A86-96C2-0F028FB19B43}">
      <dgm:prSet phldrT="[Text]" custT="1"/>
      <dgm:spPr>
        <a:solidFill>
          <a:srgbClr val="005DAA"/>
        </a:solidFill>
      </dgm:spPr>
      <dgm:t>
        <a:bodyPr/>
        <a:lstStyle/>
        <a:p>
          <a:r>
            <a:rPr lang="en-US" sz="2600" dirty="0"/>
            <a:t>Non-voting Members</a:t>
          </a:r>
        </a:p>
      </dgm:t>
    </dgm:pt>
    <dgm:pt modelId="{912B889F-E632-40F3-815D-6A1708202328}" type="parTrans" cxnId="{3CA9E472-3582-4D92-81B8-1507B78A96DF}">
      <dgm:prSet/>
      <dgm:spPr/>
      <dgm:t>
        <a:bodyPr/>
        <a:lstStyle/>
        <a:p>
          <a:endParaRPr lang="en-US"/>
        </a:p>
      </dgm:t>
    </dgm:pt>
    <dgm:pt modelId="{BE7D0B1A-B96A-4C25-91C4-BB922A12E0BE}" type="sibTrans" cxnId="{3CA9E472-3582-4D92-81B8-1507B78A96DF}">
      <dgm:prSet/>
      <dgm:spPr/>
      <dgm:t>
        <a:bodyPr/>
        <a:lstStyle/>
        <a:p>
          <a:endParaRPr lang="en-US"/>
        </a:p>
      </dgm:t>
    </dgm:pt>
    <dgm:pt modelId="{895ECC77-2D92-481C-BF6A-02347E40DBFE}">
      <dgm:prSet custT="1"/>
      <dgm:spPr>
        <a:noFill/>
        <a:ln>
          <a:solidFill>
            <a:srgbClr val="005DAA">
              <a:alpha val="90000"/>
            </a:srgbClr>
          </a:solidFill>
        </a:ln>
      </dgm:spPr>
      <dgm:t>
        <a:bodyPr/>
        <a:lstStyle/>
        <a:p>
          <a:r>
            <a:rPr lang="en-US" sz="2200" dirty="0"/>
            <a:t>Chair</a:t>
          </a:r>
        </a:p>
      </dgm:t>
    </dgm:pt>
    <dgm:pt modelId="{539CCC6C-CF83-4893-9704-02ADF13877DF}" type="parTrans" cxnId="{E8F4F888-7D6F-44BD-82FD-F142EB407F62}">
      <dgm:prSet/>
      <dgm:spPr/>
      <dgm:t>
        <a:bodyPr/>
        <a:lstStyle/>
        <a:p>
          <a:endParaRPr lang="en-US"/>
        </a:p>
      </dgm:t>
    </dgm:pt>
    <dgm:pt modelId="{9CD0A15B-53B2-498B-85F8-174336B3E2A2}" type="sibTrans" cxnId="{E8F4F888-7D6F-44BD-82FD-F142EB407F62}">
      <dgm:prSet/>
      <dgm:spPr/>
      <dgm:t>
        <a:bodyPr/>
        <a:lstStyle/>
        <a:p>
          <a:endParaRPr lang="en-US"/>
        </a:p>
      </dgm:t>
    </dgm:pt>
    <dgm:pt modelId="{0C3E68B8-16AB-4D8D-B6BE-1994EFA8833F}">
      <dgm:prSet custT="1"/>
      <dgm:spPr>
        <a:noFill/>
        <a:ln>
          <a:solidFill>
            <a:srgbClr val="005DAA">
              <a:alpha val="90000"/>
            </a:srgbClr>
          </a:solidFill>
        </a:ln>
      </dgm:spPr>
      <dgm:t>
        <a:bodyPr/>
        <a:lstStyle/>
        <a:p>
          <a:r>
            <a:rPr lang="en-US" sz="2200" dirty="0"/>
            <a:t>Vice chair</a:t>
          </a:r>
        </a:p>
      </dgm:t>
    </dgm:pt>
    <dgm:pt modelId="{58F9789E-A9A1-4642-955F-A8A4E19A4C11}" type="parTrans" cxnId="{35F4A73F-31DA-4281-A466-5CFE0C8653CB}">
      <dgm:prSet/>
      <dgm:spPr/>
      <dgm:t>
        <a:bodyPr/>
        <a:lstStyle/>
        <a:p>
          <a:endParaRPr lang="en-US"/>
        </a:p>
      </dgm:t>
    </dgm:pt>
    <dgm:pt modelId="{CC4071A8-89A2-40E3-959A-7DC3687FE97B}" type="sibTrans" cxnId="{35F4A73F-31DA-4281-A466-5CFE0C8653CB}">
      <dgm:prSet/>
      <dgm:spPr/>
      <dgm:t>
        <a:bodyPr/>
        <a:lstStyle/>
        <a:p>
          <a:endParaRPr lang="en-US"/>
        </a:p>
      </dgm:t>
    </dgm:pt>
    <dgm:pt modelId="{5CFE50ED-5C40-4552-9732-7C3E2B59E0D9}">
      <dgm:prSet custT="1"/>
      <dgm:spPr>
        <a:noFill/>
        <a:ln>
          <a:solidFill>
            <a:srgbClr val="005DAA">
              <a:alpha val="90000"/>
            </a:srgbClr>
          </a:solidFill>
        </a:ln>
      </dgm:spPr>
      <dgm:t>
        <a:bodyPr/>
        <a:lstStyle/>
        <a:p>
          <a:r>
            <a:rPr lang="en-US" sz="2200" dirty="0"/>
            <a:t>Parliamentarian </a:t>
          </a:r>
        </a:p>
      </dgm:t>
    </dgm:pt>
    <dgm:pt modelId="{71CA4671-7771-4ED5-9C3D-011042ADC4FD}" type="parTrans" cxnId="{44AECDD8-D924-44F4-917C-41066FC4A066}">
      <dgm:prSet/>
      <dgm:spPr/>
      <dgm:t>
        <a:bodyPr/>
        <a:lstStyle/>
        <a:p>
          <a:endParaRPr lang="en-US"/>
        </a:p>
      </dgm:t>
    </dgm:pt>
    <dgm:pt modelId="{A15B7871-66DB-46CA-A6BD-443B690A71B5}" type="sibTrans" cxnId="{44AECDD8-D924-44F4-917C-41066FC4A066}">
      <dgm:prSet/>
      <dgm:spPr/>
      <dgm:t>
        <a:bodyPr/>
        <a:lstStyle/>
        <a:p>
          <a:endParaRPr lang="en-US"/>
        </a:p>
      </dgm:t>
    </dgm:pt>
    <dgm:pt modelId="{3A67B362-22B4-4890-BD35-A087A88F6E05}">
      <dgm:prSet custT="1"/>
      <dgm:spPr>
        <a:noFill/>
        <a:ln>
          <a:solidFill>
            <a:srgbClr val="005DAA">
              <a:alpha val="90000"/>
            </a:srgbClr>
          </a:solidFill>
        </a:ln>
      </dgm:spPr>
      <dgm:t>
        <a:bodyPr/>
        <a:lstStyle/>
        <a:p>
          <a:r>
            <a:rPr lang="en-US" sz="2200" dirty="0"/>
            <a:t>Constitution and Bylaws Committee</a:t>
          </a:r>
        </a:p>
      </dgm:t>
    </dgm:pt>
    <dgm:pt modelId="{A03D7EB4-BBF5-4D6A-B8B2-6BD1D40B7C10}" type="parTrans" cxnId="{F2A0DEBD-CB60-4B0E-8A17-7F99D392670A}">
      <dgm:prSet/>
      <dgm:spPr/>
      <dgm:t>
        <a:bodyPr/>
        <a:lstStyle/>
        <a:p>
          <a:endParaRPr lang="en-US"/>
        </a:p>
      </dgm:t>
    </dgm:pt>
    <dgm:pt modelId="{2E917B25-11F6-4DD4-B2CB-0F84661BF7CD}" type="sibTrans" cxnId="{F2A0DEBD-CB60-4B0E-8A17-7F99D392670A}">
      <dgm:prSet/>
      <dgm:spPr/>
      <dgm:t>
        <a:bodyPr/>
        <a:lstStyle/>
        <a:p>
          <a:endParaRPr lang="en-US"/>
        </a:p>
      </dgm:t>
    </dgm:pt>
    <dgm:pt modelId="{6CC7303C-1B0A-490B-8EDB-B17B86F8E2D9}">
      <dgm:prSet custT="1"/>
      <dgm:spPr>
        <a:noFill/>
        <a:ln>
          <a:solidFill>
            <a:srgbClr val="005DAA">
              <a:alpha val="90000"/>
            </a:srgbClr>
          </a:solidFill>
        </a:ln>
      </dgm:spPr>
      <dgm:t>
        <a:bodyPr/>
        <a:lstStyle/>
        <a:p>
          <a:r>
            <a:rPr lang="en-US" sz="2200" dirty="0"/>
            <a:t>RI president</a:t>
          </a:r>
        </a:p>
      </dgm:t>
    </dgm:pt>
    <dgm:pt modelId="{A30178F9-4CC7-465F-AED3-667BDA8C58B0}" type="parTrans" cxnId="{1D3D2070-1E95-4864-A223-AF2B9C8EE3DC}">
      <dgm:prSet/>
      <dgm:spPr/>
      <dgm:t>
        <a:bodyPr/>
        <a:lstStyle/>
        <a:p>
          <a:endParaRPr lang="en-US"/>
        </a:p>
      </dgm:t>
    </dgm:pt>
    <dgm:pt modelId="{EFFD5002-6DF4-4083-B1C5-092AA5D88E1E}" type="sibTrans" cxnId="{1D3D2070-1E95-4864-A223-AF2B9C8EE3DC}">
      <dgm:prSet/>
      <dgm:spPr/>
      <dgm:t>
        <a:bodyPr/>
        <a:lstStyle/>
        <a:p>
          <a:endParaRPr lang="en-US"/>
        </a:p>
      </dgm:t>
    </dgm:pt>
    <dgm:pt modelId="{CBB1DCFE-01A8-491D-B38B-DF92FAC6B551}">
      <dgm:prSet custT="1"/>
      <dgm:spPr>
        <a:noFill/>
        <a:ln>
          <a:solidFill>
            <a:srgbClr val="005DAA">
              <a:alpha val="90000"/>
            </a:srgbClr>
          </a:solidFill>
        </a:ln>
      </dgm:spPr>
      <dgm:t>
        <a:bodyPr/>
        <a:lstStyle/>
        <a:p>
          <a:r>
            <a:rPr lang="en-US" sz="2200" dirty="0"/>
            <a:t>President-elect</a:t>
          </a:r>
        </a:p>
      </dgm:t>
    </dgm:pt>
    <dgm:pt modelId="{B1718300-F0E0-4FA4-B05C-6589B7999BCD}" type="parTrans" cxnId="{11F20796-E64F-45E7-BAE5-198566F83656}">
      <dgm:prSet/>
      <dgm:spPr/>
      <dgm:t>
        <a:bodyPr/>
        <a:lstStyle/>
        <a:p>
          <a:endParaRPr lang="en-US"/>
        </a:p>
      </dgm:t>
    </dgm:pt>
    <dgm:pt modelId="{5CB7CA94-ED85-4308-B687-CD8DBB3ACD14}" type="sibTrans" cxnId="{11F20796-E64F-45E7-BAE5-198566F83656}">
      <dgm:prSet/>
      <dgm:spPr/>
      <dgm:t>
        <a:bodyPr/>
        <a:lstStyle/>
        <a:p>
          <a:endParaRPr lang="en-US"/>
        </a:p>
      </dgm:t>
    </dgm:pt>
    <dgm:pt modelId="{667FDBC8-2867-4242-BD21-8BCD5134F1EC}">
      <dgm:prSet custT="1"/>
      <dgm:spPr>
        <a:noFill/>
        <a:ln>
          <a:solidFill>
            <a:srgbClr val="005DAA">
              <a:alpha val="90000"/>
            </a:srgbClr>
          </a:solidFill>
        </a:ln>
      </dgm:spPr>
      <dgm:t>
        <a:bodyPr/>
        <a:lstStyle/>
        <a:p>
          <a:r>
            <a:rPr lang="en-US" sz="2200" dirty="0"/>
            <a:t>RI Board of Directors</a:t>
          </a:r>
        </a:p>
      </dgm:t>
    </dgm:pt>
    <dgm:pt modelId="{57CE7C8E-EADD-4F92-BBC9-6748B14AD68F}" type="parTrans" cxnId="{6D3DFAD3-E9BA-44AA-B908-C243CC4F5DF5}">
      <dgm:prSet/>
      <dgm:spPr/>
      <dgm:t>
        <a:bodyPr/>
        <a:lstStyle/>
        <a:p>
          <a:endParaRPr lang="en-US"/>
        </a:p>
      </dgm:t>
    </dgm:pt>
    <dgm:pt modelId="{9F49CDB5-2588-45A5-8FD9-92414CA9BFFD}" type="sibTrans" cxnId="{6D3DFAD3-E9BA-44AA-B908-C243CC4F5DF5}">
      <dgm:prSet/>
      <dgm:spPr/>
      <dgm:t>
        <a:bodyPr/>
        <a:lstStyle/>
        <a:p>
          <a:endParaRPr lang="en-US"/>
        </a:p>
      </dgm:t>
    </dgm:pt>
    <dgm:pt modelId="{7DF596B7-4A4E-4EF9-AECF-51C1509D1A18}">
      <dgm:prSet custT="1"/>
      <dgm:spPr>
        <a:noFill/>
        <a:ln>
          <a:solidFill>
            <a:srgbClr val="005DAA">
              <a:alpha val="90000"/>
            </a:srgbClr>
          </a:solidFill>
        </a:ln>
      </dgm:spPr>
      <dgm:t>
        <a:bodyPr/>
        <a:lstStyle/>
        <a:p>
          <a:r>
            <a:rPr lang="en-US" sz="2200" dirty="0"/>
            <a:t>One Rotary Foundation Trustee</a:t>
          </a:r>
        </a:p>
      </dgm:t>
    </dgm:pt>
    <dgm:pt modelId="{7EF7D563-66AC-4F89-A53C-A68D2C7413B0}" type="parTrans" cxnId="{4C52EF78-9D6D-4DF2-9845-5A5EDB9678AA}">
      <dgm:prSet/>
      <dgm:spPr/>
      <dgm:t>
        <a:bodyPr/>
        <a:lstStyle/>
        <a:p>
          <a:endParaRPr lang="en-US"/>
        </a:p>
      </dgm:t>
    </dgm:pt>
    <dgm:pt modelId="{8AF93C21-C8D4-4369-833F-8DF93B38000B}" type="sibTrans" cxnId="{4C52EF78-9D6D-4DF2-9845-5A5EDB9678AA}">
      <dgm:prSet/>
      <dgm:spPr/>
      <dgm:t>
        <a:bodyPr/>
        <a:lstStyle/>
        <a:p>
          <a:endParaRPr lang="en-US"/>
        </a:p>
      </dgm:t>
    </dgm:pt>
    <dgm:pt modelId="{55805651-0197-4094-AAC7-72D7452E5D30}">
      <dgm:prSet custT="1"/>
      <dgm:spPr>
        <a:noFill/>
        <a:ln>
          <a:solidFill>
            <a:srgbClr val="005DAA">
              <a:alpha val="90000"/>
            </a:srgbClr>
          </a:solidFill>
        </a:ln>
      </dgm:spPr>
      <dgm:t>
        <a:bodyPr/>
        <a:lstStyle/>
        <a:p>
          <a:r>
            <a:rPr lang="en-US" sz="2200" dirty="0"/>
            <a:t>General Secretary</a:t>
          </a:r>
        </a:p>
      </dgm:t>
    </dgm:pt>
    <dgm:pt modelId="{CD562877-77A9-4AA8-BE26-D7946D03D282}" type="parTrans" cxnId="{A9ED547A-CFF7-4679-BA05-B7A123638716}">
      <dgm:prSet/>
      <dgm:spPr/>
      <dgm:t>
        <a:bodyPr/>
        <a:lstStyle/>
        <a:p>
          <a:endParaRPr lang="en-US"/>
        </a:p>
      </dgm:t>
    </dgm:pt>
    <dgm:pt modelId="{41557002-6DED-46F5-B6C2-815242ED92E0}" type="sibTrans" cxnId="{A9ED547A-CFF7-4679-BA05-B7A123638716}">
      <dgm:prSet/>
      <dgm:spPr/>
      <dgm:t>
        <a:bodyPr/>
        <a:lstStyle/>
        <a:p>
          <a:endParaRPr lang="en-US"/>
        </a:p>
      </dgm:t>
    </dgm:pt>
    <dgm:pt modelId="{C4798724-648B-4595-BF91-45D861ED5BAE}">
      <dgm:prSet custT="1"/>
      <dgm:spPr>
        <a:noFill/>
        <a:ln>
          <a:solidFill>
            <a:srgbClr val="005DAA">
              <a:alpha val="90000"/>
            </a:srgbClr>
          </a:solidFill>
        </a:ln>
      </dgm:spPr>
      <dgm:t>
        <a:bodyPr/>
        <a:lstStyle/>
        <a:p>
          <a:r>
            <a:rPr lang="en-US" sz="2200" dirty="0"/>
            <a:t>Secretary</a:t>
          </a:r>
        </a:p>
      </dgm:t>
    </dgm:pt>
    <dgm:pt modelId="{EB0BE97A-050F-4F22-A12B-76427793A5C2}" type="parTrans" cxnId="{9ED1E9A0-A7C1-46F0-BC7E-0ED63B9CC509}">
      <dgm:prSet/>
      <dgm:spPr/>
      <dgm:t>
        <a:bodyPr/>
        <a:lstStyle/>
        <a:p>
          <a:endParaRPr lang="en-US"/>
        </a:p>
      </dgm:t>
    </dgm:pt>
    <dgm:pt modelId="{FB3EE8F9-D49D-4693-9A50-26D4E370C578}" type="sibTrans" cxnId="{9ED1E9A0-A7C1-46F0-BC7E-0ED63B9CC509}">
      <dgm:prSet/>
      <dgm:spPr/>
      <dgm:t>
        <a:bodyPr/>
        <a:lstStyle/>
        <a:p>
          <a:endParaRPr lang="en-US"/>
        </a:p>
      </dgm:t>
    </dgm:pt>
    <dgm:pt modelId="{4CAE3414-470D-4479-8663-76849E825966}">
      <dgm:prSet custT="1"/>
      <dgm:spPr>
        <a:noFill/>
        <a:ln>
          <a:solidFill>
            <a:srgbClr val="005DAA">
              <a:alpha val="90000"/>
            </a:srgbClr>
          </a:solidFill>
        </a:ln>
      </dgm:spPr>
      <dgm:t>
        <a:bodyPr/>
        <a:lstStyle/>
        <a:p>
          <a:r>
            <a:rPr lang="en-US" sz="2200" dirty="0"/>
            <a:t>Members-at-Large</a:t>
          </a:r>
        </a:p>
      </dgm:t>
    </dgm:pt>
    <dgm:pt modelId="{E902447E-A1EE-492F-8EC0-2AEF0EB275A1}" type="parTrans" cxnId="{D41B52CF-FA98-4B24-B2B7-71DBE8ADAD90}">
      <dgm:prSet/>
      <dgm:spPr/>
      <dgm:t>
        <a:bodyPr/>
        <a:lstStyle/>
        <a:p>
          <a:endParaRPr lang="en-US"/>
        </a:p>
      </dgm:t>
    </dgm:pt>
    <dgm:pt modelId="{BB038B14-88E6-4523-9EBE-4E1515F96246}" type="sibTrans" cxnId="{D41B52CF-FA98-4B24-B2B7-71DBE8ADAD90}">
      <dgm:prSet/>
      <dgm:spPr/>
      <dgm:t>
        <a:bodyPr/>
        <a:lstStyle/>
        <a:p>
          <a:endParaRPr lang="en-US"/>
        </a:p>
      </dgm:t>
    </dgm:pt>
    <dgm:pt modelId="{A83287EB-1884-4E3E-94FD-FE5C37538C60}" type="pres">
      <dgm:prSet presAssocID="{9370CEA1-82FB-4267-AC7D-3303F6A8F45A}" presName="Name0" presStyleCnt="0">
        <dgm:presLayoutVars>
          <dgm:dir/>
          <dgm:animLvl val="lvl"/>
          <dgm:resizeHandles val="exact"/>
        </dgm:presLayoutVars>
      </dgm:prSet>
      <dgm:spPr/>
    </dgm:pt>
    <dgm:pt modelId="{10F7755D-99D2-42B0-A690-F31EF21BC8EC}" type="pres">
      <dgm:prSet presAssocID="{BC92C75A-914A-41A2-8F7B-BF46EDACDBF4}" presName="linNode" presStyleCnt="0"/>
      <dgm:spPr/>
    </dgm:pt>
    <dgm:pt modelId="{443ADE35-F0DA-4042-9762-2B92D6E0C643}" type="pres">
      <dgm:prSet presAssocID="{BC92C75A-914A-41A2-8F7B-BF46EDACDBF4}" presName="parentText" presStyleLbl="node1" presStyleIdx="0" presStyleCnt="2" custScaleY="18439">
        <dgm:presLayoutVars>
          <dgm:chMax val="1"/>
          <dgm:bulletEnabled val="1"/>
        </dgm:presLayoutVars>
      </dgm:prSet>
      <dgm:spPr/>
    </dgm:pt>
    <dgm:pt modelId="{E058116A-41BC-4AD5-87B4-1322C0458981}" type="pres">
      <dgm:prSet presAssocID="{BC92C75A-914A-41A2-8F7B-BF46EDACDBF4}" presName="descendantText" presStyleLbl="alignAccFollowNode1" presStyleIdx="0" presStyleCnt="2" custScaleY="18439">
        <dgm:presLayoutVars>
          <dgm:bulletEnabled val="1"/>
        </dgm:presLayoutVars>
      </dgm:prSet>
      <dgm:spPr/>
    </dgm:pt>
    <dgm:pt modelId="{C98A99CB-C1D4-4220-9D02-6132E8A2D94B}" type="pres">
      <dgm:prSet presAssocID="{C9C1A73B-162E-496A-A801-97E618C0603D}" presName="sp" presStyleCnt="0"/>
      <dgm:spPr/>
    </dgm:pt>
    <dgm:pt modelId="{0CCC6240-B031-4800-AA8D-1996C0789E14}" type="pres">
      <dgm:prSet presAssocID="{917F82D8-9C13-4A86-96C2-0F028FB19B43}" presName="linNode" presStyleCnt="0"/>
      <dgm:spPr/>
    </dgm:pt>
    <dgm:pt modelId="{86B3947F-8A5D-45BC-9702-980EF027766C}" type="pres">
      <dgm:prSet presAssocID="{917F82D8-9C13-4A86-96C2-0F028FB19B43}" presName="parentText" presStyleLbl="node1" presStyleIdx="1" presStyleCnt="2" custLinFactNeighborX="-429" custLinFactNeighborY="499">
        <dgm:presLayoutVars>
          <dgm:chMax val="1"/>
          <dgm:bulletEnabled val="1"/>
        </dgm:presLayoutVars>
      </dgm:prSet>
      <dgm:spPr/>
    </dgm:pt>
    <dgm:pt modelId="{8B1A4C73-6FA4-42D5-B3A4-010D610746BB}" type="pres">
      <dgm:prSet presAssocID="{917F82D8-9C13-4A86-96C2-0F028FB19B43}" presName="descendantText" presStyleLbl="alignAccFollowNode1" presStyleIdx="1" presStyleCnt="2" custScaleY="125255" custLinFactNeighborX="1343" custLinFactNeighborY="5629">
        <dgm:presLayoutVars>
          <dgm:bulletEnabled val="1"/>
        </dgm:presLayoutVars>
      </dgm:prSet>
      <dgm:spPr/>
    </dgm:pt>
  </dgm:ptLst>
  <dgm:cxnLst>
    <dgm:cxn modelId="{BE58CF0D-AA70-4747-AB17-01B126AF444C}" type="presOf" srcId="{917F82D8-9C13-4A86-96C2-0F028FB19B43}" destId="{86B3947F-8A5D-45BC-9702-980EF027766C}" srcOrd="0" destOrd="0" presId="urn:microsoft.com/office/officeart/2005/8/layout/vList5"/>
    <dgm:cxn modelId="{92E10A14-3B12-4CAC-8C62-F6A68F45E6E0}" type="presOf" srcId="{7DF596B7-4A4E-4EF9-AECF-51C1509D1A18}" destId="{8B1A4C73-6FA4-42D5-B3A4-010D610746BB}" srcOrd="0" destOrd="8" presId="urn:microsoft.com/office/officeart/2005/8/layout/vList5"/>
    <dgm:cxn modelId="{DF121F19-0CC9-4C16-96F4-443AF22FB60B}" type="presOf" srcId="{C4798724-648B-4595-BF91-45D861ED5BAE}" destId="{8B1A4C73-6FA4-42D5-B3A4-010D610746BB}" srcOrd="0" destOrd="10" presId="urn:microsoft.com/office/officeart/2005/8/layout/vList5"/>
    <dgm:cxn modelId="{0C0D6E32-5DB4-47CE-9D90-05E9C4B45B24}" type="presOf" srcId="{73108A17-0FEC-405E-AAC3-BC3D92F034C6}" destId="{E058116A-41BC-4AD5-87B4-1322C0458981}" srcOrd="0" destOrd="0" presId="urn:microsoft.com/office/officeart/2005/8/layout/vList5"/>
    <dgm:cxn modelId="{2486DA39-0262-47A1-B0C6-3FAC5D565689}" srcId="{9370CEA1-82FB-4267-AC7D-3303F6A8F45A}" destId="{BC92C75A-914A-41A2-8F7B-BF46EDACDBF4}" srcOrd="0" destOrd="0" parTransId="{9503FA59-D31C-4487-894C-D1779F666116}" sibTransId="{C9C1A73B-162E-496A-A801-97E618C0603D}"/>
    <dgm:cxn modelId="{35F4A73F-31DA-4281-A466-5CFE0C8653CB}" srcId="{917F82D8-9C13-4A86-96C2-0F028FB19B43}" destId="{0C3E68B8-16AB-4D8D-B6BE-1994EFA8833F}" srcOrd="1" destOrd="0" parTransId="{58F9789E-A9A1-4642-955F-A8A4E19A4C11}" sibTransId="{CC4071A8-89A2-40E3-959A-7DC3687FE97B}"/>
    <dgm:cxn modelId="{043FA864-29A7-4463-BE07-8BA5E001C2B8}" type="presOf" srcId="{895ECC77-2D92-481C-BF6A-02347E40DBFE}" destId="{8B1A4C73-6FA4-42D5-B3A4-010D610746BB}" srcOrd="0" destOrd="0" presId="urn:microsoft.com/office/officeart/2005/8/layout/vList5"/>
    <dgm:cxn modelId="{1D3D2070-1E95-4864-A223-AF2B9C8EE3DC}" srcId="{917F82D8-9C13-4A86-96C2-0F028FB19B43}" destId="{6CC7303C-1B0A-490B-8EDB-B17B86F8E2D9}" srcOrd="5" destOrd="0" parTransId="{A30178F9-4CC7-465F-AED3-667BDA8C58B0}" sibTransId="{EFFD5002-6DF4-4083-B1C5-092AA5D88E1E}"/>
    <dgm:cxn modelId="{678A7C52-FE29-43DB-A0BB-43481BE874FD}" type="presOf" srcId="{667FDBC8-2867-4242-BD21-8BCD5134F1EC}" destId="{8B1A4C73-6FA4-42D5-B3A4-010D610746BB}" srcOrd="0" destOrd="7" presId="urn:microsoft.com/office/officeart/2005/8/layout/vList5"/>
    <dgm:cxn modelId="{3CA9E472-3582-4D92-81B8-1507B78A96DF}" srcId="{9370CEA1-82FB-4267-AC7D-3303F6A8F45A}" destId="{917F82D8-9C13-4A86-96C2-0F028FB19B43}" srcOrd="1" destOrd="0" parTransId="{912B889F-E632-40F3-815D-6A1708202328}" sibTransId="{BE7D0B1A-B96A-4C25-91C4-BB922A12E0BE}"/>
    <dgm:cxn modelId="{4C52EF78-9D6D-4DF2-9845-5A5EDB9678AA}" srcId="{917F82D8-9C13-4A86-96C2-0F028FB19B43}" destId="{7DF596B7-4A4E-4EF9-AECF-51C1509D1A18}" srcOrd="8" destOrd="0" parTransId="{7EF7D563-66AC-4F89-A53C-A68D2C7413B0}" sibTransId="{8AF93C21-C8D4-4369-833F-8DF93B38000B}"/>
    <dgm:cxn modelId="{A9ED547A-CFF7-4679-BA05-B7A123638716}" srcId="{917F82D8-9C13-4A86-96C2-0F028FB19B43}" destId="{55805651-0197-4094-AAC7-72D7452E5D30}" srcOrd="9" destOrd="0" parTransId="{CD562877-77A9-4AA8-BE26-D7946D03D282}" sibTransId="{41557002-6DED-46F5-B6C2-815242ED92E0}"/>
    <dgm:cxn modelId="{E8F4F888-7D6F-44BD-82FD-F142EB407F62}" srcId="{917F82D8-9C13-4A86-96C2-0F028FB19B43}" destId="{895ECC77-2D92-481C-BF6A-02347E40DBFE}" srcOrd="0" destOrd="0" parTransId="{539CCC6C-CF83-4893-9704-02ADF13877DF}" sibTransId="{9CD0A15B-53B2-498B-85F8-174336B3E2A2}"/>
    <dgm:cxn modelId="{EA02EA90-DC8E-428C-A8B5-BEB2D81365DE}" type="presOf" srcId="{0C3E68B8-16AB-4D8D-B6BE-1994EFA8833F}" destId="{8B1A4C73-6FA4-42D5-B3A4-010D610746BB}" srcOrd="0" destOrd="1" presId="urn:microsoft.com/office/officeart/2005/8/layout/vList5"/>
    <dgm:cxn modelId="{11F20796-E64F-45E7-BAE5-198566F83656}" srcId="{917F82D8-9C13-4A86-96C2-0F028FB19B43}" destId="{CBB1DCFE-01A8-491D-B38B-DF92FAC6B551}" srcOrd="6" destOrd="0" parTransId="{B1718300-F0E0-4FA4-B05C-6589B7999BCD}" sibTransId="{5CB7CA94-ED85-4308-B687-CD8DBB3ACD14}"/>
    <dgm:cxn modelId="{9ED1E9A0-A7C1-46F0-BC7E-0ED63B9CC509}" srcId="{917F82D8-9C13-4A86-96C2-0F028FB19B43}" destId="{C4798724-648B-4595-BF91-45D861ED5BAE}" srcOrd="10" destOrd="0" parTransId="{EB0BE97A-050F-4F22-A12B-76427793A5C2}" sibTransId="{FB3EE8F9-D49D-4693-9A50-26D4E370C578}"/>
    <dgm:cxn modelId="{E89FC1A4-DDE6-4A05-AA03-8F311C5AAFEE}" type="presOf" srcId="{5CFE50ED-5C40-4552-9732-7C3E2B59E0D9}" destId="{8B1A4C73-6FA4-42D5-B3A4-010D610746BB}" srcOrd="0" destOrd="2" presId="urn:microsoft.com/office/officeart/2005/8/layout/vList5"/>
    <dgm:cxn modelId="{1EF9D4AD-A72E-4C87-B1D8-676A439A8F9E}" type="presOf" srcId="{55805651-0197-4094-AAC7-72D7452E5D30}" destId="{8B1A4C73-6FA4-42D5-B3A4-010D610746BB}" srcOrd="0" destOrd="9" presId="urn:microsoft.com/office/officeart/2005/8/layout/vList5"/>
    <dgm:cxn modelId="{777640B4-1F38-4A1A-A069-07236C0158EA}" type="presOf" srcId="{6CC7303C-1B0A-490B-8EDB-B17B86F8E2D9}" destId="{8B1A4C73-6FA4-42D5-B3A4-010D610746BB}" srcOrd="0" destOrd="5" presId="urn:microsoft.com/office/officeart/2005/8/layout/vList5"/>
    <dgm:cxn modelId="{9D21BFB4-0B94-4101-A7D9-F62AC9DD7BE7}" type="presOf" srcId="{CBB1DCFE-01A8-491D-B38B-DF92FAC6B551}" destId="{8B1A4C73-6FA4-42D5-B3A4-010D610746BB}" srcOrd="0" destOrd="6" presId="urn:microsoft.com/office/officeart/2005/8/layout/vList5"/>
    <dgm:cxn modelId="{76C6EBB6-ECB0-487B-9B4B-613E7E678409}" type="presOf" srcId="{3A67B362-22B4-4890-BD35-A087A88F6E05}" destId="{8B1A4C73-6FA4-42D5-B3A4-010D610746BB}" srcOrd="0" destOrd="3" presId="urn:microsoft.com/office/officeart/2005/8/layout/vList5"/>
    <dgm:cxn modelId="{39D6D3BA-C082-4390-94CA-B93230136DE0}" type="presOf" srcId="{9370CEA1-82FB-4267-AC7D-3303F6A8F45A}" destId="{A83287EB-1884-4E3E-94FD-FE5C37538C60}" srcOrd="0" destOrd="0" presId="urn:microsoft.com/office/officeart/2005/8/layout/vList5"/>
    <dgm:cxn modelId="{F2A0DEBD-CB60-4B0E-8A17-7F99D392670A}" srcId="{917F82D8-9C13-4A86-96C2-0F028FB19B43}" destId="{3A67B362-22B4-4890-BD35-A087A88F6E05}" srcOrd="3" destOrd="0" parTransId="{A03D7EB4-BBF5-4D6A-B8B2-6BD1D40B7C10}" sibTransId="{2E917B25-11F6-4DD4-B2CB-0F84661BF7CD}"/>
    <dgm:cxn modelId="{801C1DC5-51EE-4FCF-9B91-3549379A2A0B}" srcId="{BC92C75A-914A-41A2-8F7B-BF46EDACDBF4}" destId="{73108A17-0FEC-405E-AAC3-BC3D92F034C6}" srcOrd="0" destOrd="0" parTransId="{AFBA9706-1AB8-40A3-BAA8-11D4D36BC3DB}" sibTransId="{9D7D46D2-99F0-4F4C-9DA1-336391F5B5FE}"/>
    <dgm:cxn modelId="{D41B52CF-FA98-4B24-B2B7-71DBE8ADAD90}" srcId="{917F82D8-9C13-4A86-96C2-0F028FB19B43}" destId="{4CAE3414-470D-4479-8663-76849E825966}" srcOrd="4" destOrd="0" parTransId="{E902447E-A1EE-492F-8EC0-2AEF0EB275A1}" sibTransId="{BB038B14-88E6-4523-9EBE-4E1515F96246}"/>
    <dgm:cxn modelId="{6D3DFAD3-E9BA-44AA-B908-C243CC4F5DF5}" srcId="{917F82D8-9C13-4A86-96C2-0F028FB19B43}" destId="{667FDBC8-2867-4242-BD21-8BCD5134F1EC}" srcOrd="7" destOrd="0" parTransId="{57CE7C8E-EADD-4F92-BBC9-6748B14AD68F}" sibTransId="{9F49CDB5-2588-45A5-8FD9-92414CA9BFFD}"/>
    <dgm:cxn modelId="{E582C0D7-F6A5-4C8C-BD36-9A3597BDA333}" type="presOf" srcId="{BC92C75A-914A-41A2-8F7B-BF46EDACDBF4}" destId="{443ADE35-F0DA-4042-9762-2B92D6E0C643}" srcOrd="0" destOrd="0" presId="urn:microsoft.com/office/officeart/2005/8/layout/vList5"/>
    <dgm:cxn modelId="{44AECDD8-D924-44F4-917C-41066FC4A066}" srcId="{917F82D8-9C13-4A86-96C2-0F028FB19B43}" destId="{5CFE50ED-5C40-4552-9732-7C3E2B59E0D9}" srcOrd="2" destOrd="0" parTransId="{71CA4671-7771-4ED5-9C3D-011042ADC4FD}" sibTransId="{A15B7871-66DB-46CA-A6BD-443B690A71B5}"/>
    <dgm:cxn modelId="{C45FD5E1-4766-4B44-9F9C-9F0D9F3415B5}" type="presOf" srcId="{4CAE3414-470D-4479-8663-76849E825966}" destId="{8B1A4C73-6FA4-42D5-B3A4-010D610746BB}" srcOrd="0" destOrd="4" presId="urn:microsoft.com/office/officeart/2005/8/layout/vList5"/>
    <dgm:cxn modelId="{46C20EFE-021A-4732-83B8-C5F4CE8426E8}" type="presParOf" srcId="{A83287EB-1884-4E3E-94FD-FE5C37538C60}" destId="{10F7755D-99D2-42B0-A690-F31EF21BC8EC}" srcOrd="0" destOrd="0" presId="urn:microsoft.com/office/officeart/2005/8/layout/vList5"/>
    <dgm:cxn modelId="{D6057B9C-5B4C-4A8F-9947-616D8E978E41}" type="presParOf" srcId="{10F7755D-99D2-42B0-A690-F31EF21BC8EC}" destId="{443ADE35-F0DA-4042-9762-2B92D6E0C643}" srcOrd="0" destOrd="0" presId="urn:microsoft.com/office/officeart/2005/8/layout/vList5"/>
    <dgm:cxn modelId="{068146AF-84AF-4C25-8C5A-1EA6EE8725C5}" type="presParOf" srcId="{10F7755D-99D2-42B0-A690-F31EF21BC8EC}" destId="{E058116A-41BC-4AD5-87B4-1322C0458981}" srcOrd="1" destOrd="0" presId="urn:microsoft.com/office/officeart/2005/8/layout/vList5"/>
    <dgm:cxn modelId="{6E91847A-3688-48D6-9A64-225C51074CA6}" type="presParOf" srcId="{A83287EB-1884-4E3E-94FD-FE5C37538C60}" destId="{C98A99CB-C1D4-4220-9D02-6132E8A2D94B}" srcOrd="1" destOrd="0" presId="urn:microsoft.com/office/officeart/2005/8/layout/vList5"/>
    <dgm:cxn modelId="{1BFC9F75-13B7-431E-919A-E3AB0B60E9D6}" type="presParOf" srcId="{A83287EB-1884-4E3E-94FD-FE5C37538C60}" destId="{0CCC6240-B031-4800-AA8D-1996C0789E14}" srcOrd="2" destOrd="0" presId="urn:microsoft.com/office/officeart/2005/8/layout/vList5"/>
    <dgm:cxn modelId="{F105F02A-F407-4EFD-A54A-753B1AD4B809}" type="presParOf" srcId="{0CCC6240-B031-4800-AA8D-1996C0789E14}" destId="{86B3947F-8A5D-45BC-9702-980EF027766C}" srcOrd="0" destOrd="0" presId="urn:microsoft.com/office/officeart/2005/8/layout/vList5"/>
    <dgm:cxn modelId="{29236603-B74E-4977-9DDD-9A07FC51D219}" type="presParOf" srcId="{0CCC6240-B031-4800-AA8D-1996C0789E14}" destId="{8B1A4C73-6FA4-42D5-B3A4-010D610746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AA6BA0F-05A6-44AC-9BFD-8E503CA54E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2F240C5-6BC3-4A6F-B2C8-55A4EF26266E}">
      <dgm:prSet/>
      <dgm:spPr>
        <a:solidFill>
          <a:srgbClr val="01B4E7"/>
        </a:solidFill>
        <a:ln>
          <a:solidFill>
            <a:srgbClr val="005DAA"/>
          </a:solidFill>
        </a:ln>
      </dgm:spPr>
      <dgm:t>
        <a:bodyPr/>
        <a:lstStyle/>
        <a:p>
          <a:r>
            <a:rPr lang="en-US" dirty="0"/>
            <a:t>Statements of Support and Opposition</a:t>
          </a:r>
        </a:p>
      </dgm:t>
    </dgm:pt>
    <dgm:pt modelId="{9362CBAD-49A8-4419-802B-2008C5AFE33A}" type="parTrans" cxnId="{3C3B150A-6898-400B-BBFD-4AB84EB3CBFB}">
      <dgm:prSet/>
      <dgm:spPr/>
      <dgm:t>
        <a:bodyPr/>
        <a:lstStyle/>
        <a:p>
          <a:endParaRPr lang="en-US"/>
        </a:p>
      </dgm:t>
    </dgm:pt>
    <dgm:pt modelId="{5A1CED80-2A30-41DE-B845-B1C08CB36457}" type="sibTrans" cxnId="{3C3B150A-6898-400B-BBFD-4AB84EB3CBFB}">
      <dgm:prSet/>
      <dgm:spPr/>
      <dgm:t>
        <a:bodyPr/>
        <a:lstStyle/>
        <a:p>
          <a:endParaRPr lang="en-US"/>
        </a:p>
      </dgm:t>
    </dgm:pt>
    <dgm:pt modelId="{196F8FC8-5317-4A79-838D-FA6DC0B51813}">
      <dgm:prSet/>
      <dgm:spPr>
        <a:solidFill>
          <a:schemeClr val="bg1">
            <a:lumMod val="95000"/>
            <a:alpha val="90000"/>
          </a:schemeClr>
        </a:solidFill>
        <a:ln>
          <a:solidFill>
            <a:srgbClr val="005DAA"/>
          </a:solidFill>
        </a:ln>
      </dgm:spPr>
      <dgm:t>
        <a:bodyPr/>
        <a:lstStyle/>
        <a:p>
          <a:r>
            <a:rPr lang="en-US" dirty="0"/>
            <a:t>Sent to each representative before the COL</a:t>
          </a:r>
        </a:p>
      </dgm:t>
    </dgm:pt>
    <dgm:pt modelId="{341D7F82-AF9E-4B1D-895C-6C6D122936C5}" type="parTrans" cxnId="{E9DB4E41-FD67-4655-982A-83E654F4D5C5}">
      <dgm:prSet/>
      <dgm:spPr/>
      <dgm:t>
        <a:bodyPr/>
        <a:lstStyle/>
        <a:p>
          <a:endParaRPr lang="en-US"/>
        </a:p>
      </dgm:t>
    </dgm:pt>
    <dgm:pt modelId="{35490E2A-F9A8-446D-A949-72879EEFA047}" type="sibTrans" cxnId="{E9DB4E41-FD67-4655-982A-83E654F4D5C5}">
      <dgm:prSet/>
      <dgm:spPr/>
      <dgm:t>
        <a:bodyPr/>
        <a:lstStyle/>
        <a:p>
          <a:endParaRPr lang="en-US"/>
        </a:p>
      </dgm:t>
    </dgm:pt>
    <dgm:pt modelId="{DACF3786-6E15-4E0D-9F5C-FBD38C33BEC6}">
      <dgm:prSet/>
      <dgm:spPr>
        <a:solidFill>
          <a:schemeClr val="bg1">
            <a:lumMod val="95000"/>
            <a:alpha val="90000"/>
          </a:schemeClr>
        </a:solidFill>
        <a:ln>
          <a:solidFill>
            <a:srgbClr val="005DAA"/>
          </a:solidFill>
        </a:ln>
      </dgm:spPr>
      <dgm:t>
        <a:bodyPr/>
        <a:lstStyle/>
        <a:p>
          <a:r>
            <a:rPr lang="en-US" dirty="0"/>
            <a:t>Give views without speaking during debate – studied ahead of COL</a:t>
          </a:r>
        </a:p>
      </dgm:t>
    </dgm:pt>
    <dgm:pt modelId="{2BD1F90B-494D-4C51-BDA2-4587B051F6A5}" type="parTrans" cxnId="{3E179822-52E5-41CF-BB14-FC899E8C4A01}">
      <dgm:prSet/>
      <dgm:spPr/>
      <dgm:t>
        <a:bodyPr/>
        <a:lstStyle/>
        <a:p>
          <a:endParaRPr lang="en-US"/>
        </a:p>
      </dgm:t>
    </dgm:pt>
    <dgm:pt modelId="{37EED676-F00F-411F-B242-95ACE36AB6DD}" type="sibTrans" cxnId="{3E179822-52E5-41CF-BB14-FC899E8C4A01}">
      <dgm:prSet/>
      <dgm:spPr/>
      <dgm:t>
        <a:bodyPr/>
        <a:lstStyle/>
        <a:p>
          <a:endParaRPr lang="en-US"/>
        </a:p>
      </dgm:t>
    </dgm:pt>
    <dgm:pt modelId="{88CF3E0C-8DFC-4A2F-B575-86DD288C900A}">
      <dgm:prSet/>
      <dgm:spPr>
        <a:solidFill>
          <a:schemeClr val="bg1">
            <a:lumMod val="95000"/>
            <a:alpha val="90000"/>
          </a:schemeClr>
        </a:solidFill>
        <a:ln>
          <a:solidFill>
            <a:srgbClr val="005DAA"/>
          </a:solidFill>
        </a:ln>
      </dgm:spPr>
      <dgm:t>
        <a:bodyPr/>
        <a:lstStyle/>
        <a:p>
          <a:r>
            <a:rPr lang="en-US" dirty="0">
              <a:solidFill>
                <a:schemeClr val="tx1"/>
              </a:solidFill>
              <a:effectLst/>
              <a:latin typeface="+mn-lt"/>
              <a:ea typeface="+mn-ea"/>
              <a:cs typeface="+mn-cs"/>
            </a:rPr>
            <a:t>Submitted by clubs, districts, and the RI</a:t>
          </a:r>
          <a:r>
            <a:rPr lang="en-US" baseline="0" dirty="0">
              <a:solidFill>
                <a:schemeClr val="tx1"/>
              </a:solidFill>
              <a:effectLst/>
              <a:latin typeface="+mn-lt"/>
              <a:ea typeface="+mn-ea"/>
              <a:cs typeface="+mn-cs"/>
            </a:rPr>
            <a:t> Board</a:t>
          </a:r>
          <a:endParaRPr lang="en-US" dirty="0"/>
        </a:p>
      </dgm:t>
    </dgm:pt>
    <dgm:pt modelId="{BDD49418-2CDF-4079-BF3A-39893A3C327F}" type="parTrans" cxnId="{0CC815DD-C3A7-42D2-8395-1C1DB3F62040}">
      <dgm:prSet/>
      <dgm:spPr/>
      <dgm:t>
        <a:bodyPr/>
        <a:lstStyle/>
        <a:p>
          <a:endParaRPr lang="en-US"/>
        </a:p>
      </dgm:t>
    </dgm:pt>
    <dgm:pt modelId="{4D97FEDC-3A69-4448-A852-60B9A9EC803A}" type="sibTrans" cxnId="{0CC815DD-C3A7-42D2-8395-1C1DB3F62040}">
      <dgm:prSet/>
      <dgm:spPr/>
      <dgm:t>
        <a:bodyPr/>
        <a:lstStyle/>
        <a:p>
          <a:endParaRPr lang="en-US"/>
        </a:p>
      </dgm:t>
    </dgm:pt>
    <dgm:pt modelId="{2329CE76-92CD-4328-ABF9-09BF8A591D2E}">
      <dgm:prSet/>
      <dgm:spPr>
        <a:solidFill>
          <a:schemeClr val="bg1">
            <a:lumMod val="95000"/>
            <a:alpha val="90000"/>
          </a:schemeClr>
        </a:solidFill>
        <a:ln>
          <a:solidFill>
            <a:srgbClr val="005DAA"/>
          </a:solidFill>
        </a:ln>
      </dgm:spPr>
      <dgm:t>
        <a:bodyPr/>
        <a:lstStyle/>
        <a:p>
          <a:r>
            <a:rPr lang="en-US" dirty="0"/>
            <a:t>Deadline – January 10, 2022</a:t>
          </a:r>
        </a:p>
      </dgm:t>
    </dgm:pt>
    <dgm:pt modelId="{083144D0-D45D-4612-9F84-78907926A468}" type="parTrans" cxnId="{A900C6A4-6AED-4269-8AB6-627C5171E5BE}">
      <dgm:prSet/>
      <dgm:spPr/>
    </dgm:pt>
    <dgm:pt modelId="{C19C9908-6F59-49D5-8F0A-FDC627B5EE3D}" type="sibTrans" cxnId="{A900C6A4-6AED-4269-8AB6-627C5171E5BE}">
      <dgm:prSet/>
      <dgm:spPr/>
    </dgm:pt>
    <dgm:pt modelId="{E4E38D8A-4C34-435D-AB46-870F21581B38}" type="pres">
      <dgm:prSet presAssocID="{7AA6BA0F-05A6-44AC-9BFD-8E503CA54E83}" presName="Name0" presStyleCnt="0">
        <dgm:presLayoutVars>
          <dgm:dir/>
          <dgm:animLvl val="lvl"/>
          <dgm:resizeHandles val="exact"/>
        </dgm:presLayoutVars>
      </dgm:prSet>
      <dgm:spPr/>
    </dgm:pt>
    <dgm:pt modelId="{5175BFC7-8A73-4907-889C-E0641785AB33}" type="pres">
      <dgm:prSet presAssocID="{C2F240C5-6BC3-4A6F-B2C8-55A4EF26266E}" presName="composite" presStyleCnt="0"/>
      <dgm:spPr/>
    </dgm:pt>
    <dgm:pt modelId="{57F5E675-C19C-4911-8DC5-D1A54B5074F3}" type="pres">
      <dgm:prSet presAssocID="{C2F240C5-6BC3-4A6F-B2C8-55A4EF26266E}" presName="parTx" presStyleLbl="alignNode1" presStyleIdx="0" presStyleCnt="1">
        <dgm:presLayoutVars>
          <dgm:chMax val="0"/>
          <dgm:chPref val="0"/>
          <dgm:bulletEnabled val="1"/>
        </dgm:presLayoutVars>
      </dgm:prSet>
      <dgm:spPr/>
    </dgm:pt>
    <dgm:pt modelId="{5C618D12-9A90-4079-9AA5-6582FF7E1336}" type="pres">
      <dgm:prSet presAssocID="{C2F240C5-6BC3-4A6F-B2C8-55A4EF26266E}" presName="desTx" presStyleLbl="alignAccFollowNode1" presStyleIdx="0" presStyleCnt="1">
        <dgm:presLayoutVars>
          <dgm:bulletEnabled val="1"/>
        </dgm:presLayoutVars>
      </dgm:prSet>
      <dgm:spPr/>
    </dgm:pt>
  </dgm:ptLst>
  <dgm:cxnLst>
    <dgm:cxn modelId="{3C3B150A-6898-400B-BBFD-4AB84EB3CBFB}" srcId="{7AA6BA0F-05A6-44AC-9BFD-8E503CA54E83}" destId="{C2F240C5-6BC3-4A6F-B2C8-55A4EF26266E}" srcOrd="0" destOrd="0" parTransId="{9362CBAD-49A8-4419-802B-2008C5AFE33A}" sibTransId="{5A1CED80-2A30-41DE-B845-B1C08CB36457}"/>
    <dgm:cxn modelId="{3E179822-52E5-41CF-BB14-FC899E8C4A01}" srcId="{C2F240C5-6BC3-4A6F-B2C8-55A4EF26266E}" destId="{DACF3786-6E15-4E0D-9F5C-FBD38C33BEC6}" srcOrd="1" destOrd="0" parTransId="{2BD1F90B-494D-4C51-BDA2-4587B051F6A5}" sibTransId="{37EED676-F00F-411F-B242-95ACE36AB6DD}"/>
    <dgm:cxn modelId="{6AB5BE37-4C47-4B07-B009-4BF0C36B2035}" type="presOf" srcId="{C2F240C5-6BC3-4A6F-B2C8-55A4EF26266E}" destId="{57F5E675-C19C-4911-8DC5-D1A54B5074F3}" srcOrd="0" destOrd="0" presId="urn:microsoft.com/office/officeart/2005/8/layout/hList1"/>
    <dgm:cxn modelId="{E9DB4E41-FD67-4655-982A-83E654F4D5C5}" srcId="{C2F240C5-6BC3-4A6F-B2C8-55A4EF26266E}" destId="{196F8FC8-5317-4A79-838D-FA6DC0B51813}" srcOrd="0" destOrd="0" parTransId="{341D7F82-AF9E-4B1D-895C-6C6D122936C5}" sibTransId="{35490E2A-F9A8-446D-A949-72879EEFA047}"/>
    <dgm:cxn modelId="{3D67B545-A418-467E-B563-96B557758BFF}" type="presOf" srcId="{88CF3E0C-8DFC-4A2F-B575-86DD288C900A}" destId="{5C618D12-9A90-4079-9AA5-6582FF7E1336}" srcOrd="0" destOrd="2" presId="urn:microsoft.com/office/officeart/2005/8/layout/hList1"/>
    <dgm:cxn modelId="{C437B87D-2118-40A7-9C26-E66CE600BB5E}" type="presOf" srcId="{7AA6BA0F-05A6-44AC-9BFD-8E503CA54E83}" destId="{E4E38D8A-4C34-435D-AB46-870F21581B38}" srcOrd="0" destOrd="0" presId="urn:microsoft.com/office/officeart/2005/8/layout/hList1"/>
    <dgm:cxn modelId="{B8922A82-121C-4E46-B63D-74DDA64EC50E}" type="presOf" srcId="{2329CE76-92CD-4328-ABF9-09BF8A591D2E}" destId="{5C618D12-9A90-4079-9AA5-6582FF7E1336}" srcOrd="0" destOrd="3" presId="urn:microsoft.com/office/officeart/2005/8/layout/hList1"/>
    <dgm:cxn modelId="{A900C6A4-6AED-4269-8AB6-627C5171E5BE}" srcId="{C2F240C5-6BC3-4A6F-B2C8-55A4EF26266E}" destId="{2329CE76-92CD-4328-ABF9-09BF8A591D2E}" srcOrd="3" destOrd="0" parTransId="{083144D0-D45D-4612-9F84-78907926A468}" sibTransId="{C19C9908-6F59-49D5-8F0A-FDC627B5EE3D}"/>
    <dgm:cxn modelId="{25A72FCC-19A9-4407-97D4-8719145FACD5}" type="presOf" srcId="{DACF3786-6E15-4E0D-9F5C-FBD38C33BEC6}" destId="{5C618D12-9A90-4079-9AA5-6582FF7E1336}" srcOrd="0" destOrd="1" presId="urn:microsoft.com/office/officeart/2005/8/layout/hList1"/>
    <dgm:cxn modelId="{3D6F06D1-FA64-4F73-B0CF-BCB6CE422FCD}" type="presOf" srcId="{196F8FC8-5317-4A79-838D-FA6DC0B51813}" destId="{5C618D12-9A90-4079-9AA5-6582FF7E1336}" srcOrd="0" destOrd="0" presId="urn:microsoft.com/office/officeart/2005/8/layout/hList1"/>
    <dgm:cxn modelId="{0CC815DD-C3A7-42D2-8395-1C1DB3F62040}" srcId="{C2F240C5-6BC3-4A6F-B2C8-55A4EF26266E}" destId="{88CF3E0C-8DFC-4A2F-B575-86DD288C900A}" srcOrd="2" destOrd="0" parTransId="{BDD49418-2CDF-4079-BF3A-39893A3C327F}" sibTransId="{4D97FEDC-3A69-4448-A852-60B9A9EC803A}"/>
    <dgm:cxn modelId="{37EAF67E-8825-4E43-A479-FE8C6AE3C581}" type="presParOf" srcId="{E4E38D8A-4C34-435D-AB46-870F21581B38}" destId="{5175BFC7-8A73-4907-889C-E0641785AB33}" srcOrd="0" destOrd="0" presId="urn:microsoft.com/office/officeart/2005/8/layout/hList1"/>
    <dgm:cxn modelId="{2710CA98-0F84-426A-81F3-9963C4653C7B}" type="presParOf" srcId="{5175BFC7-8A73-4907-889C-E0641785AB33}" destId="{57F5E675-C19C-4911-8DC5-D1A54B5074F3}" srcOrd="0" destOrd="0" presId="urn:microsoft.com/office/officeart/2005/8/layout/hList1"/>
    <dgm:cxn modelId="{FD5C0843-F27E-4E42-801B-DD171E55653D}" type="presParOf" srcId="{5175BFC7-8A73-4907-889C-E0641785AB33}" destId="{5C618D12-9A90-4079-9AA5-6582FF7E13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8714-2EAC-42C1-8DAA-1D049DE8621D}">
      <dsp:nvSpPr>
        <dsp:cNvPr id="0" name=""/>
        <dsp:cNvSpPr/>
      </dsp:nvSpPr>
      <dsp:spPr>
        <a:xfrm>
          <a:off x="2131538" y="688644"/>
          <a:ext cx="4131727" cy="4131727"/>
        </a:xfrm>
        <a:prstGeom prst="blockArc">
          <a:avLst>
            <a:gd name="adj1" fmla="val 9000000"/>
            <a:gd name="adj2" fmla="val 16200000"/>
            <a:gd name="adj3" fmla="val 464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D3360BE-5832-4BF3-B2B8-246FB77DF140}">
      <dsp:nvSpPr>
        <dsp:cNvPr id="0" name=""/>
        <dsp:cNvSpPr/>
      </dsp:nvSpPr>
      <dsp:spPr>
        <a:xfrm>
          <a:off x="2131538" y="688644"/>
          <a:ext cx="4131727" cy="4131727"/>
        </a:xfrm>
        <a:prstGeom prst="blockArc">
          <a:avLst>
            <a:gd name="adj1" fmla="val 1800000"/>
            <a:gd name="adj2" fmla="val 9000000"/>
            <a:gd name="adj3" fmla="val 464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9280FEB-3C75-4FB7-B733-D142601861BD}">
      <dsp:nvSpPr>
        <dsp:cNvPr id="0" name=""/>
        <dsp:cNvSpPr/>
      </dsp:nvSpPr>
      <dsp:spPr>
        <a:xfrm>
          <a:off x="2131538" y="688644"/>
          <a:ext cx="4131727" cy="4131727"/>
        </a:xfrm>
        <a:prstGeom prst="blockArc">
          <a:avLst>
            <a:gd name="adj1" fmla="val 16200000"/>
            <a:gd name="adj2" fmla="val 1800000"/>
            <a:gd name="adj3" fmla="val 464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06263E-EFC4-414F-BAFC-7955CC2A97EC}">
      <dsp:nvSpPr>
        <dsp:cNvPr id="0" name=""/>
        <dsp:cNvSpPr/>
      </dsp:nvSpPr>
      <dsp:spPr>
        <a:xfrm>
          <a:off x="3065172" y="1646557"/>
          <a:ext cx="2264459" cy="2215902"/>
        </a:xfrm>
        <a:prstGeom prst="ellipse">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b="1" kern="1200" dirty="0"/>
            <a:t>Resolutions</a:t>
          </a:r>
          <a:endParaRPr lang="en-US" sz="2100" kern="1200" dirty="0"/>
        </a:p>
      </dsp:txBody>
      <dsp:txXfrm>
        <a:off x="3396794" y="1971068"/>
        <a:ext cx="1601215" cy="1566880"/>
      </dsp:txXfrm>
    </dsp:sp>
    <dsp:sp modelId="{7D06DFF6-03A2-4F28-B857-B4B1B1E2CC52}">
      <dsp:nvSpPr>
        <dsp:cNvPr id="0" name=""/>
        <dsp:cNvSpPr/>
      </dsp:nvSpPr>
      <dsp:spPr>
        <a:xfrm>
          <a:off x="3382381" y="-69972"/>
          <a:ext cx="1630041" cy="1613093"/>
        </a:xfrm>
        <a:prstGeom prst="ellipse">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t>Requests of the RI Board or Trustees</a:t>
          </a:r>
        </a:p>
      </dsp:txBody>
      <dsp:txXfrm>
        <a:off x="3621095" y="166260"/>
        <a:ext cx="1152613" cy="1140629"/>
      </dsp:txXfrm>
    </dsp:sp>
    <dsp:sp modelId="{4AAC9F10-C546-433B-B918-B7A915306ACD}">
      <dsp:nvSpPr>
        <dsp:cNvPr id="0" name=""/>
        <dsp:cNvSpPr/>
      </dsp:nvSpPr>
      <dsp:spPr>
        <a:xfrm>
          <a:off x="5129964" y="2956929"/>
          <a:ext cx="1630041" cy="1613093"/>
        </a:xfrm>
        <a:prstGeom prst="ellipse">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t>Do not change RI’s constitutional documents</a:t>
          </a:r>
        </a:p>
      </dsp:txBody>
      <dsp:txXfrm>
        <a:off x="5368678" y="3193161"/>
        <a:ext cx="1152613" cy="1140629"/>
      </dsp:txXfrm>
    </dsp:sp>
    <dsp:sp modelId="{B97F78A6-BA15-4494-B40B-7AD7307BA25A}">
      <dsp:nvSpPr>
        <dsp:cNvPr id="0" name=""/>
        <dsp:cNvSpPr/>
      </dsp:nvSpPr>
      <dsp:spPr>
        <a:xfrm>
          <a:off x="1634798" y="2956929"/>
          <a:ext cx="1630041" cy="1613093"/>
        </a:xfrm>
        <a:prstGeom prst="ellipse">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May be submitted directly to the Board as petitions</a:t>
          </a:r>
        </a:p>
      </dsp:txBody>
      <dsp:txXfrm>
        <a:off x="1873512" y="3193161"/>
        <a:ext cx="1152613" cy="1140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8714-2EAC-42C1-8DAA-1D049DE8621D}">
      <dsp:nvSpPr>
        <dsp:cNvPr id="0" name=""/>
        <dsp:cNvSpPr/>
      </dsp:nvSpPr>
      <dsp:spPr>
        <a:xfrm>
          <a:off x="1683439" y="686640"/>
          <a:ext cx="4119651" cy="4119651"/>
        </a:xfrm>
        <a:prstGeom prst="blockArc">
          <a:avLst>
            <a:gd name="adj1" fmla="val 9000000"/>
            <a:gd name="adj2" fmla="val 16200000"/>
            <a:gd name="adj3" fmla="val 463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D3360BE-5832-4BF3-B2B8-246FB77DF140}">
      <dsp:nvSpPr>
        <dsp:cNvPr id="0" name=""/>
        <dsp:cNvSpPr/>
      </dsp:nvSpPr>
      <dsp:spPr>
        <a:xfrm>
          <a:off x="1683439" y="686640"/>
          <a:ext cx="4119651" cy="4119651"/>
        </a:xfrm>
        <a:prstGeom prst="blockArc">
          <a:avLst>
            <a:gd name="adj1" fmla="val 1800000"/>
            <a:gd name="adj2" fmla="val 9000000"/>
            <a:gd name="adj3" fmla="val 463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9280FEB-3C75-4FB7-B733-D142601861BD}">
      <dsp:nvSpPr>
        <dsp:cNvPr id="0" name=""/>
        <dsp:cNvSpPr/>
      </dsp:nvSpPr>
      <dsp:spPr>
        <a:xfrm>
          <a:off x="1683439" y="686640"/>
          <a:ext cx="4119651" cy="4119651"/>
        </a:xfrm>
        <a:prstGeom prst="blockArc">
          <a:avLst>
            <a:gd name="adj1" fmla="val 16200000"/>
            <a:gd name="adj2" fmla="val 1800000"/>
            <a:gd name="adj3" fmla="val 4633"/>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06263E-EFC4-414F-BAFC-7955CC2A97EC}">
      <dsp:nvSpPr>
        <dsp:cNvPr id="0" name=""/>
        <dsp:cNvSpPr/>
      </dsp:nvSpPr>
      <dsp:spPr>
        <a:xfrm>
          <a:off x="2616025" y="1643398"/>
          <a:ext cx="2254479" cy="2206136"/>
        </a:xfrm>
        <a:prstGeom prst="ellipse">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b="1" kern="1200" dirty="0"/>
            <a:t>Enactments</a:t>
          </a:r>
          <a:endParaRPr lang="en-US" sz="2100" kern="1200" dirty="0"/>
        </a:p>
      </dsp:txBody>
      <dsp:txXfrm>
        <a:off x="2946186" y="1966479"/>
        <a:ext cx="1594157" cy="1559974"/>
      </dsp:txXfrm>
    </dsp:sp>
    <dsp:sp modelId="{7D06DFF6-03A2-4F28-B857-B4B1B1E2CC52}">
      <dsp:nvSpPr>
        <dsp:cNvPr id="0" name=""/>
        <dsp:cNvSpPr/>
      </dsp:nvSpPr>
      <dsp:spPr>
        <a:xfrm>
          <a:off x="2931836" y="-68633"/>
          <a:ext cx="1622857" cy="1605984"/>
        </a:xfrm>
        <a:prstGeom prst="ellipse">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Changes constitutional documents</a:t>
          </a:r>
        </a:p>
      </dsp:txBody>
      <dsp:txXfrm>
        <a:off x="3169498" y="166558"/>
        <a:ext cx="1147533" cy="1135602"/>
      </dsp:txXfrm>
    </dsp:sp>
    <dsp:sp modelId="{4AAC9F10-C546-433B-B918-B7A915306ACD}">
      <dsp:nvSpPr>
        <dsp:cNvPr id="0" name=""/>
        <dsp:cNvSpPr/>
      </dsp:nvSpPr>
      <dsp:spPr>
        <a:xfrm>
          <a:off x="4674372" y="2949528"/>
          <a:ext cx="1622857" cy="1605984"/>
        </a:xfrm>
        <a:prstGeom prst="ellipse">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Includes purpose and effect statement</a:t>
          </a:r>
        </a:p>
      </dsp:txBody>
      <dsp:txXfrm>
        <a:off x="4912034" y="3184719"/>
        <a:ext cx="1147533" cy="1135602"/>
      </dsp:txXfrm>
    </dsp:sp>
    <dsp:sp modelId="{B97F78A6-BA15-4494-B40B-7AD7307BA25A}">
      <dsp:nvSpPr>
        <dsp:cNvPr id="0" name=""/>
        <dsp:cNvSpPr/>
      </dsp:nvSpPr>
      <dsp:spPr>
        <a:xfrm>
          <a:off x="1189299" y="2949528"/>
          <a:ext cx="1622857" cy="1605984"/>
        </a:xfrm>
        <a:prstGeom prst="ellipse">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Considered every 3 years</a:t>
          </a:r>
        </a:p>
      </dsp:txBody>
      <dsp:txXfrm>
        <a:off x="1426961" y="3184719"/>
        <a:ext cx="1147533" cy="113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DE0FC-E2F9-4C06-AEBA-459BBB33807B}">
      <dsp:nvSpPr>
        <dsp:cNvPr id="0" name=""/>
        <dsp:cNvSpPr/>
      </dsp:nvSpPr>
      <dsp:spPr>
        <a:xfrm rot="5400000">
          <a:off x="827791" y="1146602"/>
          <a:ext cx="1692423" cy="17722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099AC9-1C7E-4989-ACE3-E4CE52916CBD}">
      <dsp:nvSpPr>
        <dsp:cNvPr id="0" name=""/>
        <dsp:cNvSpPr/>
      </dsp:nvSpPr>
      <dsp:spPr>
        <a:xfrm>
          <a:off x="0" y="307"/>
          <a:ext cx="3397599" cy="14043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Complete Council training</a:t>
          </a:r>
        </a:p>
      </dsp:txBody>
      <dsp:txXfrm>
        <a:off x="41132" y="41439"/>
        <a:ext cx="3315335" cy="1322102"/>
      </dsp:txXfrm>
    </dsp:sp>
    <dsp:sp modelId="{D2C16728-AF0B-49CC-A42B-1DBEF664A68B}">
      <dsp:nvSpPr>
        <dsp:cNvPr id="0" name=""/>
        <dsp:cNvSpPr/>
      </dsp:nvSpPr>
      <dsp:spPr>
        <a:xfrm rot="5400000">
          <a:off x="827791" y="2846349"/>
          <a:ext cx="1692423" cy="17722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38E0E6-AF02-4F1C-AA2D-F6F73C72C6B8}">
      <dsp:nvSpPr>
        <dsp:cNvPr id="0" name=""/>
        <dsp:cNvSpPr/>
      </dsp:nvSpPr>
      <dsp:spPr>
        <a:xfrm>
          <a:off x="0" y="1700054"/>
          <a:ext cx="3397599" cy="14043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Study the legislation </a:t>
          </a:r>
        </a:p>
      </dsp:txBody>
      <dsp:txXfrm>
        <a:off x="41132" y="1741186"/>
        <a:ext cx="3315335" cy="1322102"/>
      </dsp:txXfrm>
    </dsp:sp>
    <dsp:sp modelId="{EA2F6AD9-8797-4EE1-B705-F59A66285FF8}">
      <dsp:nvSpPr>
        <dsp:cNvPr id="0" name=""/>
        <dsp:cNvSpPr/>
      </dsp:nvSpPr>
      <dsp:spPr>
        <a:xfrm>
          <a:off x="1131922" y="4036690"/>
          <a:ext cx="4043669" cy="17722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DBE315-B739-4F16-85E5-808CF1433535}">
      <dsp:nvSpPr>
        <dsp:cNvPr id="0" name=""/>
        <dsp:cNvSpPr/>
      </dsp:nvSpPr>
      <dsp:spPr>
        <a:xfrm>
          <a:off x="0" y="3399801"/>
          <a:ext cx="3397599" cy="14043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Prepare introductions for your district’s items</a:t>
          </a:r>
        </a:p>
      </dsp:txBody>
      <dsp:txXfrm>
        <a:off x="41132" y="3440933"/>
        <a:ext cx="3315335" cy="1322102"/>
      </dsp:txXfrm>
    </dsp:sp>
    <dsp:sp modelId="{D38DDD7C-7AB5-4421-98EC-85FC2C953AD2}">
      <dsp:nvSpPr>
        <dsp:cNvPr id="0" name=""/>
        <dsp:cNvSpPr/>
      </dsp:nvSpPr>
      <dsp:spPr>
        <a:xfrm rot="16200000">
          <a:off x="4908137" y="2892346"/>
          <a:ext cx="1692423" cy="17722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04AFA-1BBF-44F6-B739-0CE912674B29}">
      <dsp:nvSpPr>
        <dsp:cNvPr id="0" name=""/>
        <dsp:cNvSpPr/>
      </dsp:nvSpPr>
      <dsp:spPr>
        <a:xfrm>
          <a:off x="4054299" y="3399801"/>
          <a:ext cx="3397599" cy="14043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Read the recommended Rules of Procedure</a:t>
          </a:r>
        </a:p>
      </dsp:txBody>
      <dsp:txXfrm>
        <a:off x="4095431" y="3440933"/>
        <a:ext cx="3315335" cy="1322102"/>
      </dsp:txXfrm>
    </dsp:sp>
    <dsp:sp modelId="{F8920D76-AB80-4BA7-A804-96959F4DC1D1}">
      <dsp:nvSpPr>
        <dsp:cNvPr id="0" name=""/>
        <dsp:cNvSpPr/>
      </dsp:nvSpPr>
      <dsp:spPr>
        <a:xfrm rot="16200000">
          <a:off x="4908137" y="1192599"/>
          <a:ext cx="1692423" cy="17722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A892CA-145B-49B7-A53A-549EF5D836D1}">
      <dsp:nvSpPr>
        <dsp:cNvPr id="0" name=""/>
        <dsp:cNvSpPr/>
      </dsp:nvSpPr>
      <dsp:spPr>
        <a:xfrm>
          <a:off x="4054299" y="1700054"/>
          <a:ext cx="3397599" cy="14043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Talk to Rotarians and clubs in your district, but keep an open mind until you hear debate</a:t>
          </a:r>
        </a:p>
      </dsp:txBody>
      <dsp:txXfrm>
        <a:off x="4095431" y="1741186"/>
        <a:ext cx="3315335" cy="1322102"/>
      </dsp:txXfrm>
    </dsp:sp>
    <dsp:sp modelId="{D78C017C-EB1D-4EAA-A460-A13A9DC078FD}">
      <dsp:nvSpPr>
        <dsp:cNvPr id="0" name=""/>
        <dsp:cNvSpPr/>
      </dsp:nvSpPr>
      <dsp:spPr>
        <a:xfrm rot="21599739">
          <a:off x="5186222" y="606045"/>
          <a:ext cx="4043669" cy="17722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A22961-A740-4EFD-9EE1-89C68DA1E04A}">
      <dsp:nvSpPr>
        <dsp:cNvPr id="0" name=""/>
        <dsp:cNvSpPr/>
      </dsp:nvSpPr>
      <dsp:spPr>
        <a:xfrm>
          <a:off x="4054299" y="307"/>
          <a:ext cx="3397599" cy="14043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Remember to ask yourself: </a:t>
          </a:r>
        </a:p>
        <a:p>
          <a:pPr marL="171450" lvl="1" indent="-171450" algn="l" defTabSz="711200" rtl="0">
            <a:lnSpc>
              <a:spcPct val="90000"/>
            </a:lnSpc>
            <a:spcBef>
              <a:spcPct val="0"/>
            </a:spcBef>
            <a:spcAft>
              <a:spcPct val="15000"/>
            </a:spcAft>
            <a:buChar char="•"/>
          </a:pPr>
          <a:r>
            <a:rPr lang="en-US" sz="1600" kern="1200" dirty="0"/>
            <a:t>Is the proposal’s purpose clear?</a:t>
          </a:r>
        </a:p>
        <a:p>
          <a:pPr marL="171450" lvl="1" indent="-171450" algn="l" defTabSz="711200" rtl="0">
            <a:lnSpc>
              <a:spcPct val="90000"/>
            </a:lnSpc>
            <a:spcBef>
              <a:spcPct val="0"/>
            </a:spcBef>
            <a:spcAft>
              <a:spcPct val="15000"/>
            </a:spcAft>
            <a:buChar char="•"/>
          </a:pPr>
          <a:r>
            <a:rPr lang="en-US" sz="1600" kern="1200"/>
            <a:t>What is best for Rotary as a whole?</a:t>
          </a:r>
        </a:p>
      </dsp:txBody>
      <dsp:txXfrm>
        <a:off x="4095431" y="41439"/>
        <a:ext cx="3315335" cy="1322102"/>
      </dsp:txXfrm>
    </dsp:sp>
    <dsp:sp modelId="{96AD29B1-8C6F-499D-955D-DF47ACE80BD1}">
      <dsp:nvSpPr>
        <dsp:cNvPr id="0" name=""/>
        <dsp:cNvSpPr/>
      </dsp:nvSpPr>
      <dsp:spPr>
        <a:xfrm>
          <a:off x="8108599" y="0"/>
          <a:ext cx="3397599" cy="14043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i="1" kern="1200" dirty="0"/>
            <a:t>Enjoy the COL!</a:t>
          </a:r>
        </a:p>
      </dsp:txBody>
      <dsp:txXfrm>
        <a:off x="8149731" y="41132"/>
        <a:ext cx="3315335" cy="1322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8116A-41BC-4AD5-87B4-1322C0458981}">
      <dsp:nvSpPr>
        <dsp:cNvPr id="0" name=""/>
        <dsp:cNvSpPr/>
      </dsp:nvSpPr>
      <dsp:spPr>
        <a:xfrm rot="5400000">
          <a:off x="6241581" y="-2706037"/>
          <a:ext cx="591741" cy="6152896"/>
        </a:xfrm>
        <a:prstGeom prst="round2SameRect">
          <a:avLst/>
        </a:prstGeom>
        <a:noFill/>
        <a:ln w="6350" cap="flat" cmpd="sng" algn="ctr">
          <a:solidFill>
            <a:srgbClr val="005DAA">
              <a:alpha val="9000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Council Representatives</a:t>
          </a:r>
        </a:p>
      </dsp:txBody>
      <dsp:txXfrm rot="-5400000">
        <a:off x="3461004" y="103426"/>
        <a:ext cx="6124010" cy="533969"/>
      </dsp:txXfrm>
    </dsp:sp>
    <dsp:sp modelId="{443ADE35-F0DA-4042-9762-2B92D6E0C643}">
      <dsp:nvSpPr>
        <dsp:cNvPr id="0" name=""/>
        <dsp:cNvSpPr/>
      </dsp:nvSpPr>
      <dsp:spPr>
        <a:xfrm>
          <a:off x="0" y="571"/>
          <a:ext cx="3461004" cy="739676"/>
        </a:xfrm>
        <a:prstGeom prst="roundRect">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Voting Members</a:t>
          </a:r>
        </a:p>
      </dsp:txBody>
      <dsp:txXfrm>
        <a:off x="36108" y="36679"/>
        <a:ext cx="3388788" cy="667460"/>
      </dsp:txXfrm>
    </dsp:sp>
    <dsp:sp modelId="{8B1A4C73-6FA4-42D5-B3A4-010D610746BB}">
      <dsp:nvSpPr>
        <dsp:cNvPr id="0" name=""/>
        <dsp:cNvSpPr/>
      </dsp:nvSpPr>
      <dsp:spPr>
        <a:xfrm rot="5400000">
          <a:off x="4530624" y="-122217"/>
          <a:ext cx="4019663" cy="6146887"/>
        </a:xfrm>
        <a:prstGeom prst="round2SameRect">
          <a:avLst/>
        </a:prstGeom>
        <a:noFill/>
        <a:ln w="6350" cap="flat" cmpd="sng" algn="ctr">
          <a:solidFill>
            <a:srgbClr val="005DAA">
              <a:alpha val="9000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Chair</a:t>
          </a:r>
        </a:p>
        <a:p>
          <a:pPr marL="228600" lvl="1" indent="-228600" algn="l" defTabSz="977900">
            <a:lnSpc>
              <a:spcPct val="90000"/>
            </a:lnSpc>
            <a:spcBef>
              <a:spcPct val="0"/>
            </a:spcBef>
            <a:spcAft>
              <a:spcPct val="15000"/>
            </a:spcAft>
            <a:buChar char="•"/>
          </a:pPr>
          <a:r>
            <a:rPr lang="en-US" sz="2200" kern="1200" dirty="0"/>
            <a:t>Vice chair</a:t>
          </a:r>
        </a:p>
        <a:p>
          <a:pPr marL="228600" lvl="1" indent="-228600" algn="l" defTabSz="977900">
            <a:lnSpc>
              <a:spcPct val="90000"/>
            </a:lnSpc>
            <a:spcBef>
              <a:spcPct val="0"/>
            </a:spcBef>
            <a:spcAft>
              <a:spcPct val="15000"/>
            </a:spcAft>
            <a:buChar char="•"/>
          </a:pPr>
          <a:r>
            <a:rPr lang="en-US" sz="2200" kern="1200" dirty="0"/>
            <a:t>Parliamentarian </a:t>
          </a:r>
        </a:p>
        <a:p>
          <a:pPr marL="228600" lvl="1" indent="-228600" algn="l" defTabSz="977900">
            <a:lnSpc>
              <a:spcPct val="90000"/>
            </a:lnSpc>
            <a:spcBef>
              <a:spcPct val="0"/>
            </a:spcBef>
            <a:spcAft>
              <a:spcPct val="15000"/>
            </a:spcAft>
            <a:buChar char="•"/>
          </a:pPr>
          <a:r>
            <a:rPr lang="en-US" sz="2200" kern="1200" dirty="0"/>
            <a:t>Constitution and Bylaws Committee</a:t>
          </a:r>
        </a:p>
        <a:p>
          <a:pPr marL="228600" lvl="1" indent="-228600" algn="l" defTabSz="977900">
            <a:lnSpc>
              <a:spcPct val="90000"/>
            </a:lnSpc>
            <a:spcBef>
              <a:spcPct val="0"/>
            </a:spcBef>
            <a:spcAft>
              <a:spcPct val="15000"/>
            </a:spcAft>
            <a:buChar char="•"/>
          </a:pPr>
          <a:r>
            <a:rPr lang="en-US" sz="2200" kern="1200" dirty="0"/>
            <a:t>Members-at-Large</a:t>
          </a:r>
        </a:p>
        <a:p>
          <a:pPr marL="228600" lvl="1" indent="-228600" algn="l" defTabSz="977900">
            <a:lnSpc>
              <a:spcPct val="90000"/>
            </a:lnSpc>
            <a:spcBef>
              <a:spcPct val="0"/>
            </a:spcBef>
            <a:spcAft>
              <a:spcPct val="15000"/>
            </a:spcAft>
            <a:buChar char="•"/>
          </a:pPr>
          <a:r>
            <a:rPr lang="en-US" sz="2200" kern="1200" dirty="0"/>
            <a:t>RI president</a:t>
          </a:r>
        </a:p>
        <a:p>
          <a:pPr marL="228600" lvl="1" indent="-228600" algn="l" defTabSz="977900">
            <a:lnSpc>
              <a:spcPct val="90000"/>
            </a:lnSpc>
            <a:spcBef>
              <a:spcPct val="0"/>
            </a:spcBef>
            <a:spcAft>
              <a:spcPct val="15000"/>
            </a:spcAft>
            <a:buChar char="•"/>
          </a:pPr>
          <a:r>
            <a:rPr lang="en-US" sz="2200" kern="1200" dirty="0"/>
            <a:t>President-elect</a:t>
          </a:r>
        </a:p>
        <a:p>
          <a:pPr marL="228600" lvl="1" indent="-228600" algn="l" defTabSz="977900">
            <a:lnSpc>
              <a:spcPct val="90000"/>
            </a:lnSpc>
            <a:spcBef>
              <a:spcPct val="0"/>
            </a:spcBef>
            <a:spcAft>
              <a:spcPct val="15000"/>
            </a:spcAft>
            <a:buChar char="•"/>
          </a:pPr>
          <a:r>
            <a:rPr lang="en-US" sz="2200" kern="1200" dirty="0"/>
            <a:t>RI Board of Directors</a:t>
          </a:r>
        </a:p>
        <a:p>
          <a:pPr marL="228600" lvl="1" indent="-228600" algn="l" defTabSz="977900">
            <a:lnSpc>
              <a:spcPct val="90000"/>
            </a:lnSpc>
            <a:spcBef>
              <a:spcPct val="0"/>
            </a:spcBef>
            <a:spcAft>
              <a:spcPct val="15000"/>
            </a:spcAft>
            <a:buChar char="•"/>
          </a:pPr>
          <a:r>
            <a:rPr lang="en-US" sz="2200" kern="1200" dirty="0"/>
            <a:t>One Rotary Foundation Trustee</a:t>
          </a:r>
        </a:p>
        <a:p>
          <a:pPr marL="228600" lvl="1" indent="-228600" algn="l" defTabSz="977900">
            <a:lnSpc>
              <a:spcPct val="90000"/>
            </a:lnSpc>
            <a:spcBef>
              <a:spcPct val="0"/>
            </a:spcBef>
            <a:spcAft>
              <a:spcPct val="15000"/>
            </a:spcAft>
            <a:buChar char="•"/>
          </a:pPr>
          <a:r>
            <a:rPr lang="en-US" sz="2200" kern="1200" dirty="0"/>
            <a:t>General Secretary</a:t>
          </a:r>
        </a:p>
        <a:p>
          <a:pPr marL="228600" lvl="1" indent="-228600" algn="l" defTabSz="977900">
            <a:lnSpc>
              <a:spcPct val="90000"/>
            </a:lnSpc>
            <a:spcBef>
              <a:spcPct val="0"/>
            </a:spcBef>
            <a:spcAft>
              <a:spcPct val="15000"/>
            </a:spcAft>
            <a:buChar char="•"/>
          </a:pPr>
          <a:r>
            <a:rPr lang="en-US" sz="2200" kern="1200" dirty="0"/>
            <a:t>Secretary</a:t>
          </a:r>
        </a:p>
      </dsp:txBody>
      <dsp:txXfrm rot="-5400000">
        <a:off x="3467012" y="1137619"/>
        <a:ext cx="5950663" cy="3627215"/>
      </dsp:txXfrm>
    </dsp:sp>
    <dsp:sp modelId="{86B3947F-8A5D-45BC-9702-980EF027766C}">
      <dsp:nvSpPr>
        <dsp:cNvPr id="0" name=""/>
        <dsp:cNvSpPr/>
      </dsp:nvSpPr>
      <dsp:spPr>
        <a:xfrm>
          <a:off x="0" y="949577"/>
          <a:ext cx="3457624" cy="4011480"/>
        </a:xfrm>
        <a:prstGeom prst="roundRect">
          <a:avLst/>
        </a:prstGeom>
        <a:solidFill>
          <a:srgbClr val="005DA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Non-voting Members</a:t>
          </a:r>
        </a:p>
      </dsp:txBody>
      <dsp:txXfrm>
        <a:off x="168787" y="1118364"/>
        <a:ext cx="3120050" cy="3673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5E675-C19C-4911-8DC5-D1A54B5074F3}">
      <dsp:nvSpPr>
        <dsp:cNvPr id="0" name=""/>
        <dsp:cNvSpPr/>
      </dsp:nvSpPr>
      <dsp:spPr>
        <a:xfrm>
          <a:off x="0" y="186507"/>
          <a:ext cx="10886536" cy="1094400"/>
        </a:xfrm>
        <a:prstGeom prst="rect">
          <a:avLst/>
        </a:prstGeom>
        <a:solidFill>
          <a:srgbClr val="01B4E7"/>
        </a:solidFill>
        <a:ln w="12700" cap="flat" cmpd="sng" algn="ctr">
          <a:solidFill>
            <a:srgbClr val="005D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t>Statements of Support and Opposition</a:t>
          </a:r>
        </a:p>
      </dsp:txBody>
      <dsp:txXfrm>
        <a:off x="0" y="186507"/>
        <a:ext cx="10886536" cy="1094400"/>
      </dsp:txXfrm>
    </dsp:sp>
    <dsp:sp modelId="{5C618D12-9A90-4079-9AA5-6582FF7E1336}">
      <dsp:nvSpPr>
        <dsp:cNvPr id="0" name=""/>
        <dsp:cNvSpPr/>
      </dsp:nvSpPr>
      <dsp:spPr>
        <a:xfrm>
          <a:off x="0" y="1280907"/>
          <a:ext cx="10886536" cy="3285765"/>
        </a:xfrm>
        <a:prstGeom prst="rect">
          <a:avLst/>
        </a:prstGeom>
        <a:solidFill>
          <a:schemeClr val="bg1">
            <a:lumMod val="95000"/>
            <a:alpha val="90000"/>
          </a:schemeClr>
        </a:solidFill>
        <a:ln w="12700" cap="flat" cmpd="sng" algn="ctr">
          <a:solidFill>
            <a:srgbClr val="005DA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dirty="0"/>
            <a:t>Sent to each representative before the COL</a:t>
          </a:r>
        </a:p>
        <a:p>
          <a:pPr marL="285750" lvl="1" indent="-285750" algn="l" defTabSz="1689100">
            <a:lnSpc>
              <a:spcPct val="90000"/>
            </a:lnSpc>
            <a:spcBef>
              <a:spcPct val="0"/>
            </a:spcBef>
            <a:spcAft>
              <a:spcPct val="15000"/>
            </a:spcAft>
            <a:buChar char="•"/>
          </a:pPr>
          <a:r>
            <a:rPr lang="en-US" sz="3800" kern="1200" dirty="0"/>
            <a:t>Give views without speaking during debate – studied ahead of COL</a:t>
          </a:r>
        </a:p>
        <a:p>
          <a:pPr marL="285750" lvl="1" indent="-285750" algn="l" defTabSz="1689100">
            <a:lnSpc>
              <a:spcPct val="90000"/>
            </a:lnSpc>
            <a:spcBef>
              <a:spcPct val="0"/>
            </a:spcBef>
            <a:spcAft>
              <a:spcPct val="15000"/>
            </a:spcAft>
            <a:buChar char="•"/>
          </a:pPr>
          <a:r>
            <a:rPr lang="en-US" sz="3800" kern="1200" dirty="0">
              <a:solidFill>
                <a:schemeClr val="tx1"/>
              </a:solidFill>
              <a:effectLst/>
              <a:latin typeface="+mn-lt"/>
              <a:ea typeface="+mn-ea"/>
              <a:cs typeface="+mn-cs"/>
            </a:rPr>
            <a:t>Submitted by clubs, districts, and the RI</a:t>
          </a:r>
          <a:r>
            <a:rPr lang="en-US" sz="3800" kern="1200" baseline="0" dirty="0">
              <a:solidFill>
                <a:schemeClr val="tx1"/>
              </a:solidFill>
              <a:effectLst/>
              <a:latin typeface="+mn-lt"/>
              <a:ea typeface="+mn-ea"/>
              <a:cs typeface="+mn-cs"/>
            </a:rPr>
            <a:t> Board</a:t>
          </a:r>
          <a:endParaRPr lang="en-US" sz="3800" kern="1200" dirty="0"/>
        </a:p>
        <a:p>
          <a:pPr marL="285750" lvl="1" indent="-285750" algn="l" defTabSz="1689100">
            <a:lnSpc>
              <a:spcPct val="90000"/>
            </a:lnSpc>
            <a:spcBef>
              <a:spcPct val="0"/>
            </a:spcBef>
            <a:spcAft>
              <a:spcPct val="15000"/>
            </a:spcAft>
            <a:buChar char="•"/>
          </a:pPr>
          <a:r>
            <a:rPr lang="en-US" sz="3800" kern="1200" dirty="0"/>
            <a:t>Deadline – January 10, 2022</a:t>
          </a:r>
        </a:p>
      </dsp:txBody>
      <dsp:txXfrm>
        <a:off x="0" y="1280907"/>
        <a:ext cx="10886536" cy="328576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03E561-A38A-4A22-8215-F855A52BC5B1}" type="datetimeFigureOut">
              <a:rPr lang="en-US" smtClean="0"/>
              <a:t>9/30/2021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Brief introductions of Mike, Ken, Karen and Duane</a:t>
            </a:r>
          </a:p>
          <a:p>
            <a:endParaRPr lang="en-US" dirty="0"/>
          </a:p>
          <a:p>
            <a:r>
              <a:rPr lang="en-US" dirty="0"/>
              <a:t>By Duane</a:t>
            </a:r>
          </a:p>
        </p:txBody>
      </p:sp>
      <p:sp>
        <p:nvSpPr>
          <p:cNvPr id="2" name="Slide Number Placeholder 1"/>
          <p:cNvSpPr>
            <a:spLocks noGrp="1"/>
          </p:cNvSpPr>
          <p:nvPr>
            <p:ph type="sldNum" sz="quarter" idx="10"/>
          </p:nvPr>
        </p:nvSpPr>
        <p:spPr/>
        <p:txBody>
          <a:bodyPr/>
          <a:lstStyle/>
          <a:p>
            <a:fld id="{72C246B9-C5D7-482E-BC70-846E97C2F23D}" type="slidenum">
              <a:rPr lang="en-US" smtClean="0"/>
              <a:pPr/>
              <a:t>2</a:t>
            </a:fld>
            <a:endParaRPr lang="en-US"/>
          </a:p>
        </p:txBody>
      </p:sp>
    </p:spTree>
    <p:extLst>
      <p:ext uri="{BB962C8B-B14F-4D97-AF65-F5344CB8AC3E}">
        <p14:creationId xmlns:p14="http://schemas.microsoft.com/office/powerpoint/2010/main" val="65936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25" y="290513"/>
            <a:ext cx="2117725" cy="1190625"/>
          </a:xfrm>
        </p:spPr>
      </p:sp>
      <p:sp>
        <p:nvSpPr>
          <p:cNvPr id="3" name="Notes Placeholder 2"/>
          <p:cNvSpPr>
            <a:spLocks noGrp="1"/>
          </p:cNvSpPr>
          <p:nvPr>
            <p:ph type="body" idx="1"/>
          </p:nvPr>
        </p:nvSpPr>
        <p:spPr>
          <a:xfrm>
            <a:off x="717268" y="1578451"/>
            <a:ext cx="5731651" cy="7795419"/>
          </a:xfrm>
        </p:spPr>
        <p:txBody>
          <a:bodyPr/>
          <a:lstStyle/>
          <a:p>
            <a:pPr marL="232943" indent="-232943" defTabSz="931774" fontAlgn="base">
              <a:spcBef>
                <a:spcPct val="30000"/>
              </a:spcBef>
              <a:spcAft>
                <a:spcPct val="0"/>
              </a:spcAft>
              <a:buFont typeface="+mj-lt"/>
              <a:buAutoNum type="arabicPeriod"/>
              <a:defRPr/>
            </a:pPr>
            <a:r>
              <a:rPr lang="en-US" dirty="0">
                <a:latin typeface="Arial" charset="0"/>
                <a:cs typeface="Arial" charset="0"/>
              </a:rPr>
              <a:t>There are three trainings for the Council. 1) The zone’s Rotary Institute training, 2) The Rotary Learning Center’s online training, 3) The training at the Council’s opening session.  Ideally, you should have the first two done by the end of today.</a:t>
            </a:r>
          </a:p>
          <a:p>
            <a:pPr marL="232943" indent="-232943">
              <a:buFont typeface="+mj-lt"/>
              <a:buAutoNum type="arabicPeriod"/>
            </a:pPr>
            <a:endParaRPr lang="en-US" dirty="0">
              <a:latin typeface="Arial" charset="0"/>
              <a:cs typeface="Arial" charset="0"/>
            </a:endParaRPr>
          </a:p>
          <a:p>
            <a:pPr marL="232943" indent="-232943">
              <a:buFont typeface="+mj-lt"/>
              <a:buAutoNum type="arabicPeriod"/>
            </a:pPr>
            <a:r>
              <a:rPr lang="en-US" dirty="0">
                <a:latin typeface="Arial" charset="0"/>
                <a:cs typeface="Arial" charset="0"/>
              </a:rPr>
              <a:t>Study each item of proposed legislation. Have a copy of the 2019 </a:t>
            </a:r>
            <a:r>
              <a:rPr lang="en-US" i="1" dirty="0">
                <a:latin typeface="Arial" charset="0"/>
                <a:cs typeface="Arial" charset="0"/>
              </a:rPr>
              <a:t>Manual of Procedure</a:t>
            </a:r>
            <a:r>
              <a:rPr lang="en-US" dirty="0">
                <a:latin typeface="Arial" charset="0"/>
                <a:cs typeface="Arial" charset="0"/>
              </a:rPr>
              <a:t> nearby or easy access to rotary.org, as you may need to look at the proposal in a broader context than appears in the legislation book.  Decide if the proposal is clear in its stated purpose. Documents relating to RI’s policies and procedures are available on rotary.org.</a:t>
            </a:r>
          </a:p>
          <a:p>
            <a:pPr marL="232943" indent="-232943" defTabSz="931774" fontAlgn="base">
              <a:spcBef>
                <a:spcPct val="30000"/>
              </a:spcBef>
              <a:spcAft>
                <a:spcPct val="0"/>
              </a:spcAft>
              <a:buFont typeface="+mj-lt"/>
              <a:buAutoNum type="arabicPeriod"/>
              <a:defRPr/>
            </a:pPr>
            <a:endParaRPr lang="en-US" dirty="0">
              <a:latin typeface="Arial" charset="0"/>
              <a:cs typeface="Arial" charset="0"/>
            </a:endParaRPr>
          </a:p>
          <a:p>
            <a:pPr marL="232943" indent="-232943" defTabSz="931774" fontAlgn="base">
              <a:spcBef>
                <a:spcPct val="30000"/>
              </a:spcBef>
              <a:spcAft>
                <a:spcPct val="0"/>
              </a:spcAft>
              <a:buFont typeface="+mj-lt"/>
              <a:buAutoNum type="arabicPeriod"/>
              <a:defRPr/>
            </a:pPr>
            <a:r>
              <a:rPr lang="en-US" dirty="0">
                <a:latin typeface="Arial" charset="0"/>
                <a:cs typeface="Arial" charset="0"/>
              </a:rPr>
              <a:t>Study the recommended Rules of Procedure when you receive a copy, but remember that they are only recommended rules until adopted by the 2022 Council.  Keep in mind that adjustments to time limits and other changes to the Rules may take place during the Council.</a:t>
            </a:r>
          </a:p>
          <a:p>
            <a:pPr marL="232943" indent="-232943">
              <a:buFont typeface="+mj-lt"/>
              <a:buAutoNum type="arabicPeriod"/>
            </a:pPr>
            <a:endParaRPr lang="en-US" dirty="0">
              <a:latin typeface="Arial" charset="0"/>
              <a:cs typeface="Arial" charset="0"/>
            </a:endParaRPr>
          </a:p>
          <a:p>
            <a:pPr marL="232943" indent="-232943" defTabSz="931774" fontAlgn="base">
              <a:spcBef>
                <a:spcPct val="30000"/>
              </a:spcBef>
              <a:spcAft>
                <a:spcPct val="0"/>
              </a:spcAft>
              <a:buFont typeface="+mj-lt"/>
              <a:buAutoNum type="arabicPeriod"/>
              <a:defRPr/>
            </a:pPr>
            <a:r>
              <a:rPr lang="en-US" dirty="0">
                <a:latin typeface="Arial" charset="0"/>
                <a:cs typeface="Arial" charset="0"/>
              </a:rPr>
              <a:t>Solicit views from clubs in your district and answer their questions.  Do not, however, agree to be bound by a club’s or even your district’s views. You must be willing to be educated by Council debate.</a:t>
            </a:r>
          </a:p>
          <a:p>
            <a:pPr marL="232943" indent="-232943">
              <a:buFont typeface="+mj-lt"/>
              <a:buAutoNum type="arabicPeriod"/>
            </a:pPr>
            <a:endParaRPr lang="en-US" dirty="0">
              <a:latin typeface="Arial" charset="0"/>
              <a:cs typeface="Arial" charset="0"/>
            </a:endParaRPr>
          </a:p>
          <a:p>
            <a:pPr marL="232943" indent="-232943">
              <a:buFont typeface="+mj-lt"/>
              <a:buAutoNum type="arabicPeriod"/>
            </a:pPr>
            <a:r>
              <a:rPr lang="en-US" b="1" dirty="0"/>
              <a:t>Keep an open mind at the Council </a:t>
            </a:r>
            <a:r>
              <a:rPr lang="en-US" dirty="0"/>
              <a:t>as</a:t>
            </a:r>
            <a:r>
              <a:rPr lang="en-US" b="1" dirty="0"/>
              <a:t> </a:t>
            </a:r>
            <a:r>
              <a:rPr lang="en-US" dirty="0">
                <a:latin typeface="Arial" charset="0"/>
                <a:cs typeface="Arial" charset="0"/>
              </a:rPr>
              <a:t>you have not heard the </a:t>
            </a:r>
            <a:r>
              <a:rPr lang="en-US" dirty="0"/>
              <a:t>debate</a:t>
            </a:r>
            <a:r>
              <a:rPr lang="en-US" dirty="0">
                <a:latin typeface="Arial" charset="0"/>
                <a:cs typeface="Arial" charset="0"/>
              </a:rPr>
              <a:t>.  You might want to note your initial reaction, but consider other information presented and points of view expressed during the Council. You may gain new understanding when you are presented with more information about why the proposer offered the legislation.  </a:t>
            </a:r>
            <a:r>
              <a:rPr lang="en-US" b="1" dirty="0">
                <a:latin typeface="Arial" charset="0"/>
                <a:cs typeface="Arial" charset="0"/>
              </a:rPr>
              <a:t>It is important that you be objective and act in the best interest of all the worldwide clubs.</a:t>
            </a:r>
            <a:endParaRPr lang="en-US" dirty="0">
              <a:latin typeface="Arial" charset="0"/>
              <a:cs typeface="Arial" charset="0"/>
            </a:endParaRPr>
          </a:p>
          <a:p>
            <a:pPr marL="232943" indent="-232943">
              <a:buFont typeface="+mj-lt"/>
              <a:buAutoNum type="arabicPeriod"/>
            </a:pPr>
            <a:endParaRPr lang="en-US" dirty="0">
              <a:latin typeface="Arial" charset="0"/>
              <a:cs typeface="Arial" charset="0"/>
            </a:endParaRPr>
          </a:p>
          <a:p>
            <a:pPr marL="232943" indent="-232943" defTabSz="931774" fontAlgn="base">
              <a:spcBef>
                <a:spcPct val="30000"/>
              </a:spcBef>
              <a:spcAft>
                <a:spcPct val="0"/>
              </a:spcAft>
              <a:buFont typeface="+mj-lt"/>
              <a:buAutoNum type="arabicPeriod"/>
              <a:defRPr/>
            </a:pPr>
            <a:r>
              <a:rPr lang="en-US" dirty="0">
                <a:latin typeface="Arial" charset="0"/>
                <a:cs typeface="Arial" charset="0"/>
              </a:rPr>
              <a:t>If you do not fully understand a proposal, make a note.  At the Council, if the debate does not clarify your understanding, ask the Chair for information.</a:t>
            </a:r>
          </a:p>
          <a:p>
            <a:pPr marL="232943" indent="-232943">
              <a:buFont typeface="+mj-lt"/>
              <a:buAutoNum type="arabicPeriod"/>
            </a:pPr>
            <a:endParaRPr lang="en-US" dirty="0">
              <a:latin typeface="Arial" charset="0"/>
              <a:cs typeface="Arial" charset="0"/>
            </a:endParaRPr>
          </a:p>
          <a:p>
            <a:pPr marL="232943" indent="-232943">
              <a:buFont typeface="+mj-lt"/>
              <a:buAutoNum type="arabicPeriod"/>
            </a:pPr>
            <a:r>
              <a:rPr lang="en-US" dirty="0">
                <a:latin typeface="Arial" charset="0"/>
                <a:cs typeface="Arial" charset="0"/>
              </a:rPr>
              <a:t>Each item before the Council should be approached with the question, “What is best for Rotary International?” rather than “How will this affect my club?”</a:t>
            </a:r>
          </a:p>
          <a:p>
            <a:pPr marL="232943" indent="-232943">
              <a:buFont typeface="+mj-lt"/>
              <a:buAutoNum type="arabicPeriod"/>
            </a:pPr>
            <a:endParaRPr lang="en-US" dirty="0">
              <a:latin typeface="Arial" charset="0"/>
              <a:cs typeface="Arial" charset="0"/>
            </a:endParaRPr>
          </a:p>
          <a:p>
            <a:pPr marL="232943" indent="-232943">
              <a:buFont typeface="+mj-lt"/>
              <a:buAutoNum type="arabicPeriod"/>
            </a:pPr>
            <a:r>
              <a:rPr lang="en-US" dirty="0">
                <a:latin typeface="Arial" charset="0"/>
                <a:cs typeface="Arial" charset="0"/>
              </a:rPr>
              <a:t>Lastly, enjoy the Council! This is a unique, fulfilling experience.</a:t>
            </a:r>
          </a:p>
          <a:p>
            <a:pPr marL="232943" indent="-23294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12</a:t>
            </a:fld>
            <a:endParaRPr lang="en-US"/>
          </a:p>
        </p:txBody>
      </p:sp>
    </p:spTree>
    <p:extLst>
      <p:ext uri="{BB962C8B-B14F-4D97-AF65-F5344CB8AC3E}">
        <p14:creationId xmlns:p14="http://schemas.microsoft.com/office/powerpoint/2010/main" val="229699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what you can expect for the 2022 Council on Legislation.</a:t>
            </a:r>
          </a:p>
        </p:txBody>
      </p:sp>
      <p:sp>
        <p:nvSpPr>
          <p:cNvPr id="4" name="Slide Number Placeholder 3"/>
          <p:cNvSpPr>
            <a:spLocks noGrp="1"/>
          </p:cNvSpPr>
          <p:nvPr>
            <p:ph type="sldNum" sz="quarter" idx="10"/>
          </p:nvPr>
        </p:nvSpPr>
        <p:spPr/>
        <p:txBody>
          <a:bodyPr/>
          <a:lstStyle/>
          <a:p>
            <a:fld id="{72C246B9-C5D7-482E-BC70-846E97C2F23D}" type="slidenum">
              <a:rPr lang="en-US" smtClean="0"/>
              <a:pPr/>
              <a:t>13</a:t>
            </a:fld>
            <a:endParaRPr lang="en-US"/>
          </a:p>
        </p:txBody>
      </p:sp>
    </p:spTree>
    <p:extLst>
      <p:ext uri="{BB962C8B-B14F-4D97-AF65-F5344CB8AC3E}">
        <p14:creationId xmlns:p14="http://schemas.microsoft.com/office/powerpoint/2010/main" val="21645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a district representative?  </a:t>
            </a:r>
          </a:p>
          <a:p>
            <a:endParaRPr lang="en-US" dirty="0"/>
          </a:p>
          <a:p>
            <a:pPr defTabSz="931774">
              <a:defRPr/>
            </a:pPr>
            <a:r>
              <a:rPr lang="en-US" dirty="0"/>
              <a:t>Each district selects a Council representative by 30 June 2020 to serve from 1 July 2020 to 30 June 2023.</a:t>
            </a:r>
          </a:p>
          <a:p>
            <a:endParaRPr lang="en-US" dirty="0"/>
          </a:p>
          <a:p>
            <a:r>
              <a:rPr lang="en-US" dirty="0"/>
              <a:t>The bylaws provide that the Council representative be:</a:t>
            </a:r>
          </a:p>
          <a:p>
            <a:pPr marL="237369" indent="-237369">
              <a:buAutoNum type="arabicPeriod"/>
            </a:pPr>
            <a:r>
              <a:rPr lang="en-US" dirty="0"/>
              <a:t>a past district officer who served a full term at the time of election.  </a:t>
            </a:r>
          </a:p>
          <a:p>
            <a:pPr marL="237369" indent="-237369">
              <a:buAutoNum type="arabicPeriod"/>
            </a:pPr>
            <a:r>
              <a:rPr lang="en-US" dirty="0"/>
              <a:t>a member of a club in the district and </a:t>
            </a:r>
          </a:p>
          <a:p>
            <a:pPr marL="237369" indent="-237369">
              <a:buAutoNum type="arabicPeriod"/>
            </a:pPr>
            <a:r>
              <a:rPr lang="en-US" dirty="0"/>
              <a:t>Must be informed of the qualifications, duties, and responsibilities of a rep.  The duties of a council rep are also outlined in the bylaws and include that they:</a:t>
            </a:r>
          </a:p>
          <a:p>
            <a:pPr marL="712108" lvl="1" indent="-237369">
              <a:buAutoNum type="arabicPeriod"/>
            </a:pPr>
            <a:r>
              <a:rPr lang="en-US" dirty="0"/>
              <a:t>Attend the COL for its full duration</a:t>
            </a:r>
          </a:p>
          <a:p>
            <a:pPr marL="712108" lvl="1" indent="-237369">
              <a:buAutoNum type="arabicPeriod"/>
            </a:pPr>
            <a:r>
              <a:rPr lang="en-US" dirty="0"/>
              <a:t>Participate in the COR</a:t>
            </a:r>
          </a:p>
          <a:p>
            <a:pPr marL="712108" lvl="1" indent="-237369">
              <a:buAutoNum type="arabicPeriod"/>
            </a:pPr>
            <a:r>
              <a:rPr lang="en-US" dirty="0"/>
              <a:t>Be knowledgeable of the existing attitudes in the district and</a:t>
            </a:r>
          </a:p>
          <a:p>
            <a:pPr marL="712108" lvl="1" indent="-237369">
              <a:buAutoNum type="arabicPeriod"/>
            </a:pPr>
            <a:r>
              <a:rPr lang="en-US" dirty="0"/>
              <a:t>Report of the deliberations of the Councils. </a:t>
            </a:r>
          </a:p>
          <a:p>
            <a:pPr marL="712108" lvl="1" indent="-237369">
              <a:buAutoNum type="arabicPeriod"/>
            </a:pPr>
            <a:endParaRPr lang="en-US" dirty="0"/>
          </a:p>
          <a:p>
            <a:pPr marL="474739" lvl="1"/>
            <a:r>
              <a:rPr lang="en-US" dirty="0"/>
              <a:t>In 2019, 80% of the Council reps were serving in the position for the first time.</a:t>
            </a:r>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000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alibri (Body)"/>
              </a:rPr>
              <a:t>Now, who will be participating in the Councils?</a:t>
            </a:r>
          </a:p>
          <a:p>
            <a:endParaRPr lang="en-US" sz="1000" dirty="0">
              <a:latin typeface="Calibri (Body)"/>
            </a:endParaRPr>
          </a:p>
          <a:p>
            <a:pPr defTabSz="958344">
              <a:defRPr/>
            </a:pPr>
            <a:r>
              <a:rPr lang="en-US" sz="1000" dirty="0">
                <a:latin typeface="Calibri (Body)"/>
              </a:rPr>
              <a:t>Representatives selected for the 2020-2023 council cycle will participate in the 2020, 2021, and 2022 Councils on Resolutions, and the 2022 Council on Legislation as the voting members. </a:t>
            </a:r>
          </a:p>
          <a:p>
            <a:pPr defTabSz="958344">
              <a:defRPr/>
            </a:pPr>
            <a:endParaRPr lang="en-US" altLang="en-US" sz="1000" dirty="0">
              <a:latin typeface="Calibri (Body)"/>
              <a:ea typeface="ＭＳ Ｐゴシック" panose="020B0600070205080204" pitchFamily="34" charset="-128"/>
              <a:cs typeface="ヒラギノ角ゴ Pro W3" charset="-128"/>
            </a:endParaRPr>
          </a:p>
          <a:p>
            <a:pPr defTabSz="958344">
              <a:defRPr/>
            </a:pPr>
            <a:r>
              <a:rPr lang="en-US" altLang="en-US" sz="1000" dirty="0">
                <a:latin typeface="Calibri (Body)"/>
                <a:ea typeface="ＭＳ Ｐゴシック" panose="020B0600070205080204" pitchFamily="34" charset="-128"/>
                <a:cs typeface="ヒラギノ角ゴ Pro W3" charset="-128"/>
              </a:rPr>
              <a:t>While most of the Councils are voting members, there are several non-voting members, who include:  the chair,  vice chair, and parliamentarian. </a:t>
            </a:r>
          </a:p>
          <a:p>
            <a:pPr defTabSz="958344">
              <a:defRPr/>
            </a:pPr>
            <a:endParaRPr lang="en-US" altLang="en-US" sz="1000" dirty="0">
              <a:latin typeface="Calibri (Body)"/>
              <a:ea typeface="ＭＳ Ｐゴシック" panose="020B0600070205080204" pitchFamily="34" charset="-128"/>
              <a:cs typeface="ヒラギノ角ゴ Pro W3" charset="-128"/>
            </a:endParaRPr>
          </a:p>
          <a:p>
            <a:pPr defTabSz="958344">
              <a:defRPr/>
            </a:pPr>
            <a:r>
              <a:rPr lang="en-US" altLang="en-US" sz="1000" dirty="0">
                <a:latin typeface="Calibri (Body)"/>
                <a:ea typeface="ＭＳ Ｐゴシック" panose="020B0600070205080204" pitchFamily="34" charset="-128"/>
                <a:cs typeface="ヒラギノ角ゴ Pro W3" charset="-128"/>
              </a:rPr>
              <a:t>The Constitution and Bylaws Committee reviews all legislation to ensure items are “regular” and makes their recommendation to the RI Board, which then transmits all legislation and resolutions to the Councils. </a:t>
            </a:r>
          </a:p>
          <a:p>
            <a:pPr defTabSz="958344">
              <a:defRPr/>
            </a:pPr>
            <a:endParaRPr lang="en-US" altLang="en-US" sz="1000" dirty="0">
              <a:latin typeface="Calibri (Body)"/>
              <a:ea typeface="ＭＳ Ｐゴシック" panose="020B0600070205080204" pitchFamily="34" charset="-128"/>
              <a:cs typeface="ヒラギノ角ゴ Pro W3" charset="-128"/>
            </a:endParaRPr>
          </a:p>
          <a:p>
            <a:pPr defTabSz="958344">
              <a:defRPr/>
            </a:pPr>
            <a:r>
              <a:rPr lang="en-US" altLang="en-US" sz="1000" dirty="0">
                <a:latin typeface="Calibri (Body)"/>
                <a:ea typeface="ＭＳ Ｐゴシック" panose="020B0600070205080204" pitchFamily="34" charset="-128"/>
                <a:cs typeface="ヒラギノ角ゴ Pro W3" charset="-128"/>
              </a:rPr>
              <a:t>The members at large o</a:t>
            </a:r>
            <a:r>
              <a:rPr lang="en-US" sz="1000" dirty="0">
                <a:latin typeface="Calibri (Body)"/>
              </a:rPr>
              <a:t>ffer additional details on legislation as needed during debate at the Council on Legislation only. </a:t>
            </a:r>
          </a:p>
          <a:p>
            <a:pPr defTabSz="958344">
              <a:defRPr/>
            </a:pPr>
            <a:endParaRPr lang="en-US" altLang="en-US" sz="1000" dirty="0">
              <a:latin typeface="Calibri (Body)"/>
            </a:endParaRPr>
          </a:p>
          <a:p>
            <a:pPr defTabSz="958344">
              <a:defRPr/>
            </a:pPr>
            <a:r>
              <a:rPr lang="en-US" altLang="en-US" sz="1000" dirty="0">
                <a:latin typeface="Calibri (Body)"/>
                <a:ea typeface="ＭＳ Ｐゴシック" panose="020B0600070205080204" pitchFamily="34" charset="-128"/>
                <a:cs typeface="ヒラギノ角ゴ Pro W3" charset="-128"/>
              </a:rPr>
              <a:t>The RI president, president-elect, the Board, one TRF Trustee, and the General Secretary are members of the Councils and may participate in debate, but do not vote.</a:t>
            </a:r>
            <a:endParaRPr lang="en-US" sz="1000" dirty="0">
              <a:latin typeface="Calibri (Body)"/>
            </a:endParaRPr>
          </a:p>
          <a:p>
            <a:endParaRPr lang="en-US" dirty="0"/>
          </a:p>
          <a:p>
            <a:endParaRPr lang="en-US" dirty="0"/>
          </a:p>
          <a:p>
            <a:r>
              <a:rPr lang="en-US" dirty="0"/>
              <a:t>[be prepared for questions about observers, virtual observers, etc.]</a:t>
            </a:r>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0541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cs typeface="Arial" charset="0"/>
              </a:rPr>
              <a:t>Representatives all stay at the Hyatt Regency Chicago, just steps from the Magnificent Mile. </a:t>
            </a:r>
            <a:r>
              <a:rPr lang="en-US" dirty="0" err="1">
                <a:latin typeface="Arial" charset="0"/>
                <a:cs typeface="Arial" charset="0"/>
              </a:rPr>
              <a:t>Thhe</a:t>
            </a:r>
            <a:r>
              <a:rPr lang="en-US" dirty="0">
                <a:latin typeface="Arial" charset="0"/>
                <a:cs typeface="Arial" charset="0"/>
              </a:rPr>
              <a:t> same location as the 2019 Council. </a:t>
            </a:r>
          </a:p>
          <a:p>
            <a:endParaRPr lang="en-US" dirty="0">
              <a:latin typeface="Arial" charset="0"/>
              <a:cs typeface="Arial" charset="0"/>
            </a:endParaRPr>
          </a:p>
          <a:p>
            <a:r>
              <a:rPr lang="en-US" dirty="0">
                <a:latin typeface="Arial" charset="0"/>
                <a:cs typeface="Arial" charset="0"/>
              </a:rPr>
              <a:t>The Council chambers are a large ballroom in the hotel. Breakfast and lunch are provided in the reserved dining room on the same floor as the Council chamber. </a:t>
            </a:r>
          </a:p>
          <a:p>
            <a:endParaRPr lang="en-US" dirty="0">
              <a:latin typeface="Arial" charset="0"/>
              <a:cs typeface="Arial" charset="0"/>
            </a:endParaRPr>
          </a:p>
          <a:p>
            <a:r>
              <a:rPr lang="en-US" dirty="0">
                <a:latin typeface="Arial" charset="0"/>
                <a:cs typeface="Arial" charset="0"/>
              </a:rPr>
              <a:t>For dinner, representatives can visit one of the many restaurants in the area (information about expenses and reimbursements will be provided in the registration booklet that will be available in November or December).</a:t>
            </a:r>
          </a:p>
          <a:p>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[be prepared for question about limit on reimbursements.] </a:t>
            </a:r>
          </a:p>
          <a:p>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72C246B9-C5D7-482E-BC70-846E97C2F23D}" type="slidenum">
              <a:rPr lang="en-US" smtClean="0"/>
              <a:pPr/>
              <a:t>17</a:t>
            </a:fld>
            <a:endParaRPr lang="en-US"/>
          </a:p>
        </p:txBody>
      </p:sp>
    </p:spTree>
    <p:extLst>
      <p:ext uri="{BB962C8B-B14F-4D97-AF65-F5344CB8AC3E}">
        <p14:creationId xmlns:p14="http://schemas.microsoft.com/office/powerpoint/2010/main" val="56815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latin typeface="Arial" pitchFamily="34" charset="0"/>
                <a:ea typeface="ヒラギノ角ゴ Pro W3" pitchFamily="-84" charset="-128"/>
              </a:rPr>
              <a:t>We will once again have an app for the Council, where you can access all materials electronically. It includes all legislation, the rules of procedure, amendment and withdrawal forms, your program book, and other resources. Council Services will notify you when it is available to download.</a:t>
            </a:r>
            <a:endParaRPr lang="en-US" dirty="0">
              <a:latin typeface="Arial" charset="0"/>
              <a:cs typeface="Arial" charset="0"/>
            </a:endParaRPr>
          </a:p>
          <a:p>
            <a:r>
              <a:rPr lang="en-US" dirty="0">
                <a:latin typeface="Arial" charset="0"/>
                <a:cs typeface="Arial" charset="0"/>
              </a:rPr>
              <a:t> </a:t>
            </a:r>
          </a:p>
          <a:p>
            <a:r>
              <a:rPr lang="en-US" dirty="0">
                <a:latin typeface="Arial" charset="0"/>
                <a:cs typeface="Arial" charset="0"/>
              </a:rPr>
              <a:t>The Council on Legislation is a business meeting.  Attendees are expected to dress accordingly. During the working part of the day, business attire (customary to the attendee’s country) is appropriate. Be aware that the hotel is air-conditioned and can be quite cool. Attendees should consider bringing a suit jacket, blazer, or sweater to all sessions.</a:t>
            </a:r>
          </a:p>
          <a:p>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[be prepared for plug-in questions—none at tables due to fire marshal rules.]</a:t>
            </a:r>
          </a:p>
          <a:p>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18</a:t>
            </a:fld>
            <a:endParaRPr lang="en-US"/>
          </a:p>
        </p:txBody>
      </p:sp>
    </p:spTree>
    <p:extLst>
      <p:ext uri="{BB962C8B-B14F-4D97-AF65-F5344CB8AC3E}">
        <p14:creationId xmlns:p14="http://schemas.microsoft.com/office/powerpoint/2010/main" val="73805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altLang="en-US" dirty="0">
                <a:latin typeface="Arial" pitchFamily="34" charset="0"/>
                <a:ea typeface="ヒラギノ角ゴ Pro W3" pitchFamily="-84" charset="-128"/>
              </a:rPr>
              <a:t>Arriving </a:t>
            </a:r>
            <a:r>
              <a:rPr lang="en-US" altLang="en-US" baseline="0" dirty="0">
                <a:latin typeface="Arial" pitchFamily="34" charset="0"/>
                <a:ea typeface="ヒラギノ角ゴ Pro W3" pitchFamily="-84" charset="-128"/>
              </a:rPr>
              <a:t>at the hotel, check in to your room in the hotel lobby. Once checked in, you need to stop at the Council registration desk on the ballroom level. This is where you will pick up your registration packet, name badge, and seat assignments for the week. The registration desk is open on Saturday, Sunday, and Monday morning.</a:t>
            </a:r>
          </a:p>
          <a:p>
            <a:endParaRPr lang="en-US" baseline="0" dirty="0"/>
          </a:p>
          <a:p>
            <a:r>
              <a:rPr lang="en-US" baseline="0" dirty="0"/>
              <a:t>If you need any help downloading or navigating the Council app, please stop at the App Help Desk.  Staff will be available to help you.</a:t>
            </a:r>
          </a:p>
          <a:p>
            <a:endParaRPr lang="en-US" baseline="0" dirty="0"/>
          </a:p>
          <a:p>
            <a:r>
              <a:rPr lang="en-US" baseline="0" dirty="0"/>
              <a:t>If you requested to pick up a binder at the Council (rather than have it mailed to you), please get it after you register. The Council will have binders only for those who request them ahead of time.</a:t>
            </a:r>
          </a:p>
          <a:p>
            <a:endParaRPr lang="en-US" baseline="0" dirty="0"/>
          </a:p>
          <a:p>
            <a:r>
              <a:rPr lang="en-US" baseline="0" dirty="0"/>
              <a:t>The opening and orientation session are in the afternoon on Sunday, 10 April in the Council chamber.</a:t>
            </a:r>
          </a:p>
          <a:p>
            <a:endParaRPr lang="en-US" baseline="0" dirty="0"/>
          </a:p>
          <a:p>
            <a:r>
              <a:rPr lang="en-US" baseline="0" dirty="0"/>
              <a:t>[be prepared for travel from airport to hotel—last two councils had a contract with a local transport company.  Otherwise, limited reimbursement.]</a:t>
            </a:r>
          </a:p>
          <a:p>
            <a:endParaRPr lang="en-US" baseline="0" dirty="0"/>
          </a:p>
          <a:p>
            <a:r>
              <a:rPr lang="en-US" baseline="0" dirty="0"/>
              <a:t>[be prepared for Can I drive?]</a:t>
            </a:r>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19</a:t>
            </a:fld>
            <a:endParaRPr lang="en-US"/>
          </a:p>
        </p:txBody>
      </p:sp>
    </p:spTree>
    <p:extLst>
      <p:ext uri="{BB962C8B-B14F-4D97-AF65-F5344CB8AC3E}">
        <p14:creationId xmlns:p14="http://schemas.microsoft.com/office/powerpoint/2010/main" val="153207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cs typeface="Arial" charset="0"/>
              </a:rPr>
              <a:t>The Council begins work in earnest on Monday morning and lasts until Thursday noon. The COL begins at 9am each day and ends at 5:30pm, with two 30-minute breaks and a 75-minute lunch. Depending on the amount of legislation considered and the pace of the meeting, the length of the sessions may change. Right now, we expect 2 full days and 2 half days. </a:t>
            </a:r>
          </a:p>
          <a:p>
            <a:endParaRPr lang="en-US" dirty="0">
              <a:latin typeface="Arial" charset="0"/>
              <a:cs typeface="Arial" charset="0"/>
            </a:endParaRPr>
          </a:p>
          <a:p>
            <a:r>
              <a:rPr lang="en-US" dirty="0">
                <a:latin typeface="Arial" charset="0"/>
                <a:cs typeface="Arial" charset="0"/>
              </a:rPr>
              <a:t>More details are in your registration materials.</a:t>
            </a:r>
          </a:p>
        </p:txBody>
      </p:sp>
      <p:sp>
        <p:nvSpPr>
          <p:cNvPr id="4" name="Slide Number Placeholder 3"/>
          <p:cNvSpPr>
            <a:spLocks noGrp="1"/>
          </p:cNvSpPr>
          <p:nvPr>
            <p:ph type="sldNum" sz="quarter" idx="10"/>
          </p:nvPr>
        </p:nvSpPr>
        <p:spPr/>
        <p:txBody>
          <a:bodyPr/>
          <a:lstStyle/>
          <a:p>
            <a:fld id="{72C246B9-C5D7-482E-BC70-846E97C2F23D}" type="slidenum">
              <a:rPr lang="en-US" smtClean="0"/>
              <a:pPr/>
              <a:t>20</a:t>
            </a:fld>
            <a:endParaRPr lang="en-US"/>
          </a:p>
        </p:txBody>
      </p:sp>
    </p:spTree>
    <p:extLst>
      <p:ext uri="{BB962C8B-B14F-4D97-AF65-F5344CB8AC3E}">
        <p14:creationId xmlns:p14="http://schemas.microsoft.com/office/powerpoint/2010/main" val="83062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everyone experience</a:t>
            </a:r>
            <a:r>
              <a:rPr lang="en-US" baseline="0" dirty="0"/>
              <a:t> the Council process, we are presenting a mock Council.</a:t>
            </a:r>
          </a:p>
          <a:p>
            <a:endParaRPr lang="en-US" dirty="0"/>
          </a:p>
          <a:p>
            <a:r>
              <a:rPr lang="en-US" baseline="0" dirty="0"/>
              <a:t>Before this session, I asked eight of us to play a role during this session.</a:t>
            </a:r>
          </a:p>
          <a:p>
            <a:endParaRPr lang="en-US" baseline="0" dirty="0"/>
          </a:p>
          <a:p>
            <a:r>
              <a:rPr lang="en-US" baseline="0" dirty="0"/>
              <a:t>[IT – please pin the eight speakers]</a:t>
            </a:r>
          </a:p>
        </p:txBody>
      </p:sp>
      <p:sp>
        <p:nvSpPr>
          <p:cNvPr id="4" name="Slide Number Placeholder 3"/>
          <p:cNvSpPr>
            <a:spLocks noGrp="1"/>
          </p:cNvSpPr>
          <p:nvPr>
            <p:ph type="sldNum" sz="quarter" idx="10"/>
          </p:nvPr>
        </p:nvSpPr>
        <p:spPr/>
        <p:txBody>
          <a:bodyPr/>
          <a:lstStyle/>
          <a:p>
            <a:fld id="{72C246B9-C5D7-482E-BC70-846E97C2F23D}" type="slidenum">
              <a:rPr lang="en-US" smtClean="0"/>
              <a:pPr/>
              <a:t>21</a:t>
            </a:fld>
            <a:endParaRPr lang="en-US"/>
          </a:p>
        </p:txBody>
      </p:sp>
    </p:spTree>
    <p:extLst>
      <p:ext uri="{BB962C8B-B14F-4D97-AF65-F5344CB8AC3E}">
        <p14:creationId xmlns:p14="http://schemas.microsoft.com/office/powerpoint/2010/main" val="176326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22</a:t>
            </a:fld>
            <a:endParaRPr lang="en-US"/>
          </a:p>
        </p:txBody>
      </p:sp>
    </p:spTree>
    <p:extLst>
      <p:ext uri="{BB962C8B-B14F-4D97-AF65-F5344CB8AC3E}">
        <p14:creationId xmlns:p14="http://schemas.microsoft.com/office/powerpoint/2010/main" val="183690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latin typeface="Arial" charset="0"/>
                <a:cs typeface="Arial" charset="0"/>
              </a:rPr>
              <a:t>**There is animation on this slide. Please follow the mouse click.**</a:t>
            </a:r>
          </a:p>
          <a:p>
            <a:pPr defTabSz="931774" fontAlgn="base">
              <a:spcBef>
                <a:spcPct val="30000"/>
              </a:spcBef>
              <a:spcAft>
                <a:spcPct val="0"/>
              </a:spcAft>
              <a:defRPr/>
            </a:pPr>
            <a:endParaRPr lang="en-US" dirty="0">
              <a:latin typeface="Arial" charset="0"/>
              <a:cs typeface="Arial" charset="0"/>
            </a:endParaRPr>
          </a:p>
          <a:p>
            <a:pPr defTabSz="931774" fontAlgn="base">
              <a:spcBef>
                <a:spcPct val="30000"/>
              </a:spcBef>
              <a:spcAft>
                <a:spcPct val="0"/>
              </a:spcAft>
              <a:defRPr/>
            </a:pPr>
            <a:r>
              <a:rPr lang="en-US" dirty="0">
                <a:latin typeface="Arial" charset="0"/>
                <a:cs typeface="Arial" charset="0"/>
              </a:rPr>
              <a:t>The Council is the body of Rotarians authorized by the RI Constitution and Bylaws to vote on resolutions at the Council on Resolutions and to amend the constitutional documents at the Council on Legislation. </a:t>
            </a:r>
          </a:p>
          <a:p>
            <a:endParaRPr lang="en-US" dirty="0"/>
          </a:p>
          <a:p>
            <a:r>
              <a:rPr lang="en-US" i="1" baseline="0" dirty="0"/>
              <a:t>(mouse click) </a:t>
            </a:r>
            <a:r>
              <a:rPr lang="en-US" dirty="0"/>
              <a:t>More</a:t>
            </a:r>
            <a:r>
              <a:rPr lang="en-US" baseline="0" dirty="0"/>
              <a:t> simply put, Rotary’s parliament.</a:t>
            </a:r>
          </a:p>
        </p:txBody>
      </p:sp>
      <p:sp>
        <p:nvSpPr>
          <p:cNvPr id="4" name="Slide Number Placeholder 3"/>
          <p:cNvSpPr>
            <a:spLocks noGrp="1"/>
          </p:cNvSpPr>
          <p:nvPr>
            <p:ph type="sldNum" sz="quarter" idx="10"/>
          </p:nvPr>
        </p:nvSpPr>
        <p:spPr/>
        <p:txBody>
          <a:bodyPr/>
          <a:lstStyle/>
          <a:p>
            <a:fld id="{93C78EDF-7F9E-A94B-AD72-CDE445A65B8A}" type="slidenum">
              <a:rPr lang="en-US" smtClean="0"/>
              <a:t>4</a:t>
            </a:fld>
            <a:endParaRPr lang="en-US"/>
          </a:p>
        </p:txBody>
      </p:sp>
    </p:spTree>
    <p:extLst>
      <p:ext uri="{BB962C8B-B14F-4D97-AF65-F5344CB8AC3E}">
        <p14:creationId xmlns:p14="http://schemas.microsoft.com/office/powerpoint/2010/main" val="287541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490032"/>
            <a:ext cx="5731651" cy="4252781"/>
          </a:xfrm>
        </p:spPr>
        <p:txBody>
          <a:bodyPr/>
          <a:lstStyle/>
          <a:p>
            <a:pPr>
              <a:lnSpc>
                <a:spcPct val="115000"/>
              </a:lnSpc>
            </a:pPr>
            <a:r>
              <a:rPr lang="en-US" dirty="0">
                <a:latin typeface="Georgia"/>
                <a:ea typeface="SimSun"/>
                <a:cs typeface="Times New Roman"/>
              </a:rPr>
              <a:t>This is the enactment for the Mock Council.</a:t>
            </a:r>
          </a:p>
          <a:p>
            <a:pPr>
              <a:lnSpc>
                <a:spcPct val="115000"/>
              </a:lnSpc>
            </a:pPr>
            <a:r>
              <a:rPr lang="en-US" dirty="0">
                <a:latin typeface="Georgia"/>
                <a:ea typeface="SimSun"/>
                <a:cs typeface="Times New Roman"/>
              </a:rPr>
              <a:t>Panel participates in the various roles.</a:t>
            </a:r>
          </a:p>
          <a:p>
            <a:pPr>
              <a:lnSpc>
                <a:spcPct val="115000"/>
              </a:lnSpc>
            </a:pPr>
            <a:endParaRPr lang="en-US" dirty="0">
              <a:latin typeface="Georgia"/>
              <a:ea typeface="SimSun"/>
              <a:cs typeface="Times New Roman"/>
            </a:endParaRPr>
          </a:p>
          <a:p>
            <a:pPr>
              <a:lnSpc>
                <a:spcPct val="115000"/>
              </a:lnSpc>
            </a:pPr>
            <a:r>
              <a:rPr lang="en-US" dirty="0">
                <a:solidFill>
                  <a:srgbClr val="FF0000"/>
                </a:solidFill>
                <a:latin typeface="Georgia"/>
                <a:ea typeface="SimSun"/>
                <a:cs typeface="Times New Roman"/>
              </a:rPr>
              <a:t>Show this once the proposer begins speaking.</a:t>
            </a:r>
          </a:p>
        </p:txBody>
      </p:sp>
      <p:sp>
        <p:nvSpPr>
          <p:cNvPr id="5" name="Slide Number Placeholder 4"/>
          <p:cNvSpPr>
            <a:spLocks noGrp="1"/>
          </p:cNvSpPr>
          <p:nvPr>
            <p:ph type="sldNum" sz="quarter" idx="10"/>
          </p:nvPr>
        </p:nvSpPr>
        <p:spPr/>
        <p:txBody>
          <a:bodyPr/>
          <a:lstStyle/>
          <a:p>
            <a:fld id="{72C246B9-C5D7-482E-BC70-846E97C2F23D}" type="slidenum">
              <a:rPr lang="en-US" smtClean="0"/>
              <a:pPr/>
              <a:t>23</a:t>
            </a:fld>
            <a:endParaRPr lang="en-US"/>
          </a:p>
        </p:txBody>
      </p:sp>
    </p:spTree>
    <p:extLst>
      <p:ext uri="{BB962C8B-B14F-4D97-AF65-F5344CB8AC3E}">
        <p14:creationId xmlns:p14="http://schemas.microsoft.com/office/powerpoint/2010/main" val="3370003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districts are proposers on two enactments.  The representatives from those districts will now discuss them.</a:t>
            </a:r>
          </a:p>
          <a:p>
            <a:endParaRPr lang="en-US" baseline="0" dirty="0"/>
          </a:p>
          <a:p>
            <a:r>
              <a:rPr lang="en-US" baseline="0" dirty="0"/>
              <a:t>Hold here until Ken introduces Karen</a:t>
            </a:r>
          </a:p>
        </p:txBody>
      </p:sp>
      <p:sp>
        <p:nvSpPr>
          <p:cNvPr id="4" name="Slide Number Placeholder 3"/>
          <p:cNvSpPr>
            <a:spLocks noGrp="1"/>
          </p:cNvSpPr>
          <p:nvPr>
            <p:ph type="sldNum" sz="quarter" idx="10"/>
          </p:nvPr>
        </p:nvSpPr>
        <p:spPr/>
        <p:txBody>
          <a:bodyPr/>
          <a:lstStyle/>
          <a:p>
            <a:fld id="{72C246B9-C5D7-482E-BC70-846E97C2F23D}" type="slidenum">
              <a:rPr lang="en-US" smtClean="0"/>
              <a:pPr/>
              <a:t>24</a:t>
            </a:fld>
            <a:endParaRPr lang="en-US"/>
          </a:p>
        </p:txBody>
      </p:sp>
    </p:spTree>
    <p:extLst>
      <p:ext uri="{BB962C8B-B14F-4D97-AF65-F5344CB8AC3E}">
        <p14:creationId xmlns:p14="http://schemas.microsoft.com/office/powerpoint/2010/main" val="295257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1663" y="619125"/>
            <a:ext cx="3781425" cy="2127250"/>
          </a:xfrm>
        </p:spPr>
      </p:sp>
      <p:sp>
        <p:nvSpPr>
          <p:cNvPr id="3" name="Notes Placeholder 2"/>
          <p:cNvSpPr>
            <a:spLocks noGrp="1"/>
          </p:cNvSpPr>
          <p:nvPr>
            <p:ph type="body" idx="1"/>
          </p:nvPr>
        </p:nvSpPr>
        <p:spPr>
          <a:xfrm>
            <a:off x="717268" y="3098801"/>
            <a:ext cx="5731651" cy="5644013"/>
          </a:xfrm>
        </p:spPr>
        <p:txBody>
          <a:bodyPr/>
          <a:lstStyle/>
          <a:p>
            <a:r>
              <a:rPr lang="en-US" dirty="0">
                <a:effectLst/>
              </a:rPr>
              <a:t>Karen Wentz to discuss</a:t>
            </a:r>
          </a:p>
        </p:txBody>
      </p:sp>
      <p:sp>
        <p:nvSpPr>
          <p:cNvPr id="4" name="Slide Number Placeholder 3"/>
          <p:cNvSpPr>
            <a:spLocks noGrp="1"/>
          </p:cNvSpPr>
          <p:nvPr>
            <p:ph type="sldNum" sz="quarter" idx="10"/>
          </p:nvPr>
        </p:nvSpPr>
        <p:spPr/>
        <p:txBody>
          <a:bodyPr/>
          <a:lstStyle/>
          <a:p>
            <a:fld id="{72C246B9-C5D7-482E-BC70-846E97C2F23D}" type="slidenum">
              <a:rPr lang="en-US" smtClean="0"/>
              <a:pPr/>
              <a:t>25</a:t>
            </a:fld>
            <a:endParaRPr lang="en-US"/>
          </a:p>
        </p:txBody>
      </p:sp>
    </p:spTree>
    <p:extLst>
      <p:ext uri="{BB962C8B-B14F-4D97-AF65-F5344CB8AC3E}">
        <p14:creationId xmlns:p14="http://schemas.microsoft.com/office/powerpoint/2010/main" val="108397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1663" y="619125"/>
            <a:ext cx="3781425" cy="2127250"/>
          </a:xfrm>
        </p:spPr>
      </p:sp>
      <p:sp>
        <p:nvSpPr>
          <p:cNvPr id="3" name="Notes Placeholder 2"/>
          <p:cNvSpPr>
            <a:spLocks noGrp="1"/>
          </p:cNvSpPr>
          <p:nvPr>
            <p:ph type="body" idx="1"/>
          </p:nvPr>
        </p:nvSpPr>
        <p:spPr>
          <a:xfrm>
            <a:off x="717268" y="3098801"/>
            <a:ext cx="5731651" cy="5644013"/>
          </a:xfrm>
        </p:spPr>
        <p:txBody>
          <a:bodyPr/>
          <a:lstStyle/>
          <a:p>
            <a:r>
              <a:rPr lang="en-US" dirty="0">
                <a:effectLst/>
              </a:rPr>
              <a:t>Catherine Taylor Yank to discuss</a:t>
            </a:r>
          </a:p>
        </p:txBody>
      </p:sp>
      <p:sp>
        <p:nvSpPr>
          <p:cNvPr id="4" name="Slide Number Placeholder 3"/>
          <p:cNvSpPr>
            <a:spLocks noGrp="1"/>
          </p:cNvSpPr>
          <p:nvPr>
            <p:ph type="sldNum" sz="quarter" idx="10"/>
          </p:nvPr>
        </p:nvSpPr>
        <p:spPr/>
        <p:txBody>
          <a:bodyPr/>
          <a:lstStyle/>
          <a:p>
            <a:pPr defTabSz="931774">
              <a:defRPr/>
            </a:pPr>
            <a:fld id="{72C246B9-C5D7-482E-BC70-846E97C2F23D}"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259652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RI</a:t>
            </a:r>
            <a:r>
              <a:rPr lang="en-US" baseline="0" dirty="0"/>
              <a:t> Board of Directors has asked each institute to discuss 3 items of Board legislation.</a:t>
            </a:r>
          </a:p>
          <a:p>
            <a:pPr defTabSz="931774">
              <a:defRPr/>
            </a:pPr>
            <a:endParaRPr lang="en-US" baseline="0" dirty="0"/>
          </a:p>
          <a:p>
            <a:r>
              <a:rPr lang="en-US" baseline="0" dirty="0">
                <a:effectLst/>
              </a:rPr>
              <a:t>We will meet in small groups to discuss these 3 items in depth. Think about the benefits of the items, any concerns, and if you have questions about the items.</a:t>
            </a:r>
          </a:p>
          <a:p>
            <a:endParaRPr lang="en-US" baseline="0" dirty="0">
              <a:effectLst/>
            </a:endParaRPr>
          </a:p>
          <a:p>
            <a:r>
              <a:rPr lang="en-US" baseline="0" dirty="0">
                <a:effectLst/>
              </a:rPr>
              <a:t>We will work in our groups for 30 minutes and then come together.</a:t>
            </a:r>
          </a:p>
          <a:p>
            <a:endParaRPr lang="en-US" dirty="0"/>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96348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dirty="0">
                <a:latin typeface="Georgia-Bold"/>
              </a:rPr>
              <a:t>22-25 To amend the qualifications of a governor-nominee</a:t>
            </a:r>
          </a:p>
          <a:p>
            <a:pPr algn="l"/>
            <a:endParaRPr lang="en-US" sz="1800" b="1" dirty="0">
              <a:latin typeface="Georgia-Bold"/>
            </a:endParaRPr>
          </a:p>
          <a:p>
            <a:pPr algn="l"/>
            <a:r>
              <a:rPr lang="en-US" sz="1800" dirty="0">
                <a:latin typeface="Georgia" panose="02040502050405020303" pitchFamily="18" charset="0"/>
              </a:rPr>
              <a:t>Proposed by the Board of Directors of RI</a:t>
            </a:r>
          </a:p>
          <a:p>
            <a:pPr algn="l"/>
            <a:endParaRPr lang="en-US" sz="1800" dirty="0">
              <a:latin typeface="Georgia" panose="02040502050405020303" pitchFamily="18" charset="0"/>
            </a:endParaRPr>
          </a:p>
          <a:p>
            <a:pPr algn="l"/>
            <a:r>
              <a:rPr lang="en-US" sz="1800" b="1" dirty="0">
                <a:latin typeface="Georgia-Bold"/>
              </a:rPr>
              <a:t>Summary: </a:t>
            </a:r>
            <a:r>
              <a:rPr lang="en-US" sz="1800" dirty="0">
                <a:latin typeface="Georgia" panose="02040502050405020303" pitchFamily="18" charset="0"/>
              </a:rPr>
              <a:t>This enactment would revise the qualification requirements for governor candidates to consider professional leadership expertise outside of Rotary.</a:t>
            </a:r>
          </a:p>
          <a:p>
            <a:pPr algn="l"/>
            <a:endParaRPr lang="en-US" sz="1800" dirty="0">
              <a:latin typeface="Georgia" panose="02040502050405020303" pitchFamily="18" charset="0"/>
            </a:endParaRPr>
          </a:p>
          <a:p>
            <a:pPr algn="l"/>
            <a:r>
              <a:rPr lang="en-US" sz="1800" b="1" dirty="0">
                <a:latin typeface="Georgia-Bold"/>
              </a:rPr>
              <a:t>Background:</a:t>
            </a:r>
          </a:p>
          <a:p>
            <a:pPr algn="l"/>
            <a:r>
              <a:rPr lang="en-US" sz="1800" dirty="0">
                <a:latin typeface="SymbolMT"/>
              </a:rPr>
              <a:t> </a:t>
            </a:r>
            <a:r>
              <a:rPr lang="en-US" sz="1800" dirty="0">
                <a:latin typeface="Georgia" panose="02040502050405020303" pitchFamily="18" charset="0"/>
              </a:rPr>
              <a:t>This item originally came from the Young Past District Governors Committee as they felt that there are many qualified candidates for district governor who didn’t meet the requirement of having been a member for seven years.</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The RI Board believes that while knowledge of Rotary and the district is important, tenure in Rotary as a criteria point eliminates too many potential good leaders.</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Many new Rotarians have exceptional leadership skills and experience at the moment that they join Rotary. These individuals would be more motivated to stay in Rotary knowing that significant leadership opportunities aren’t seven or more years away.</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The RI Board wants to encourage capable and interested members to become Rotary leaders.</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Removing the tenure requirement could also encourage a more diverse candidate pool.</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A Rotarian who has successfully engaged in leadership either beyond the club or in other platforms, entities, or organizations, and has shown successful delivery of leadership strategies; should be eligible to serve as governor.</a:t>
            </a:r>
            <a:endParaRPr lang="en-US" dirty="0"/>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19573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dirty="0">
                <a:latin typeface="Georgia-Bold"/>
              </a:rPr>
              <a:t>22-63 To allow Rotaract clubs to propose legislation and resolutions, and to permit </a:t>
            </a:r>
            <a:r>
              <a:rPr lang="en-US" sz="1800" b="1" dirty="0" err="1">
                <a:latin typeface="Georgia-Bold"/>
              </a:rPr>
              <a:t>Rotaractors</a:t>
            </a:r>
            <a:r>
              <a:rPr lang="en-US" sz="1800" b="1" dirty="0">
                <a:latin typeface="Georgia-Bold"/>
              </a:rPr>
              <a:t> to serve as voting members of the Council</a:t>
            </a:r>
          </a:p>
          <a:p>
            <a:pPr algn="l"/>
            <a:endParaRPr lang="en-US" sz="1800" b="1" dirty="0">
              <a:latin typeface="Georgia-Bold"/>
            </a:endParaRPr>
          </a:p>
          <a:p>
            <a:pPr algn="l"/>
            <a:r>
              <a:rPr lang="en-US" sz="1800" dirty="0">
                <a:latin typeface="Georgia" panose="02040502050405020303" pitchFamily="18" charset="0"/>
              </a:rPr>
              <a:t>Proposed by: Board of Directors of RI</a:t>
            </a:r>
          </a:p>
          <a:p>
            <a:pPr algn="l"/>
            <a:endParaRPr lang="en-US" sz="1800" b="1" dirty="0">
              <a:latin typeface="Georgia-Bold"/>
            </a:endParaRPr>
          </a:p>
          <a:p>
            <a:pPr algn="l"/>
            <a:r>
              <a:rPr lang="en-US" sz="1800" b="1" dirty="0">
                <a:latin typeface="Georgia-Bold"/>
              </a:rPr>
              <a:t>Summary: </a:t>
            </a:r>
            <a:r>
              <a:rPr lang="en-US" sz="1800" dirty="0">
                <a:latin typeface="Georgia" panose="02040502050405020303" pitchFamily="18" charset="0"/>
              </a:rPr>
              <a:t>This enactment would allow Rotaract clubs to propose legislation and resolutions with the endorsement of their district and would allow for </a:t>
            </a:r>
            <a:r>
              <a:rPr lang="en-US" sz="1800" dirty="0" err="1">
                <a:latin typeface="Georgia" panose="02040502050405020303" pitchFamily="18" charset="0"/>
              </a:rPr>
              <a:t>Rotaractors</a:t>
            </a:r>
            <a:r>
              <a:rPr lang="en-US" sz="1800" dirty="0">
                <a:latin typeface="Georgia" panose="02040502050405020303" pitchFamily="18" charset="0"/>
              </a:rPr>
              <a:t> to be voting delegates of the Council.</a:t>
            </a:r>
          </a:p>
          <a:p>
            <a:pPr algn="l"/>
            <a:endParaRPr lang="en-US" sz="1800" b="1" dirty="0">
              <a:latin typeface="Georgia-Bold"/>
            </a:endParaRPr>
          </a:p>
          <a:p>
            <a:pPr algn="l"/>
            <a:r>
              <a:rPr lang="en-US" sz="1800" b="1" dirty="0">
                <a:latin typeface="Georgia-Bold"/>
              </a:rPr>
              <a:t>Background:</a:t>
            </a:r>
          </a:p>
          <a:p>
            <a:pPr algn="l"/>
            <a:r>
              <a:rPr lang="en-US" sz="1800" dirty="0">
                <a:latin typeface="SymbolMT"/>
              </a:rPr>
              <a:t> </a:t>
            </a:r>
            <a:r>
              <a:rPr lang="en-US" sz="1800" dirty="0">
                <a:latin typeface="Georgia" panose="02040502050405020303" pitchFamily="18" charset="0"/>
              </a:rPr>
              <a:t>At the 2019 Council on Legislation, the Council adopted 19-72 which admitted Rotaract clubs to RI membership.</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19-72 elevated Rotaract clubs and recognized them as an important member of the Rotary family.</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The Board recognizes that in order for Rotaract to more fully integrate into Rotary, a next step is to allow them to more fully participate in the legislative process.</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In order to recognize the status of Rotaract clubs as a member of Rotary International, the proposed enactment would allow Rotaract clubs to propose legislation to the Council on Resolution and Council on Legislation, similar to Rotary clubs.</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In addition, this proposal would provide for 34 </a:t>
            </a:r>
            <a:r>
              <a:rPr lang="en-US" sz="1800" dirty="0" err="1">
                <a:latin typeface="Georgia" panose="02040502050405020303" pitchFamily="18" charset="0"/>
              </a:rPr>
              <a:t>Rotaractors</a:t>
            </a:r>
            <a:r>
              <a:rPr lang="en-US" sz="1800" dirty="0">
                <a:latin typeface="Georgia" panose="02040502050405020303" pitchFamily="18" charset="0"/>
              </a:rPr>
              <a:t> to be voting members of the Councils. This would allow for one </a:t>
            </a:r>
            <a:r>
              <a:rPr lang="en-US" sz="1800" dirty="0" err="1">
                <a:latin typeface="Georgia" panose="02040502050405020303" pitchFamily="18" charset="0"/>
              </a:rPr>
              <a:t>Rotaractor</a:t>
            </a:r>
            <a:r>
              <a:rPr lang="en-US" sz="1800" dirty="0">
                <a:latin typeface="Georgia" panose="02040502050405020303" pitchFamily="18" charset="0"/>
              </a:rPr>
              <a:t> member for each zone.</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The </a:t>
            </a:r>
            <a:r>
              <a:rPr lang="en-US" sz="1800" dirty="0" err="1">
                <a:latin typeface="Georgia" panose="02040502050405020303" pitchFamily="18" charset="0"/>
              </a:rPr>
              <a:t>Rotaractors</a:t>
            </a:r>
            <a:r>
              <a:rPr lang="en-US" sz="1800" dirty="0">
                <a:latin typeface="Georgia" panose="02040502050405020303" pitchFamily="18" charset="0"/>
              </a:rPr>
              <a:t> would be selected in a manner determined by the Board and outlined in the Rotary Code of Policies.</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The RI Board believes that </a:t>
            </a:r>
            <a:r>
              <a:rPr lang="en-US" sz="1800" dirty="0" err="1">
                <a:latin typeface="Georgia" panose="02040502050405020303" pitchFamily="18" charset="0"/>
              </a:rPr>
              <a:t>Rotaractors</a:t>
            </a:r>
            <a:r>
              <a:rPr lang="en-US" sz="1800" dirty="0">
                <a:latin typeface="Georgia" panose="02040502050405020303" pitchFamily="18" charset="0"/>
              </a:rPr>
              <a:t> should be allowed to participate on issues important to Rotary and Rotaract as befitting their status.</a:t>
            </a:r>
            <a:endParaRPr lang="en-US" dirty="0"/>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73539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dirty="0">
                <a:latin typeface="Georgia-Bold"/>
              </a:rPr>
              <a:t>22-71 To provide for the administration of clubs in a pilot project</a:t>
            </a:r>
          </a:p>
          <a:p>
            <a:pPr algn="l"/>
            <a:endParaRPr lang="en-US" sz="1800" b="1" dirty="0">
              <a:latin typeface="Georgia-Bold"/>
            </a:endParaRPr>
          </a:p>
          <a:p>
            <a:pPr algn="l"/>
            <a:r>
              <a:rPr lang="en-US" sz="1800" dirty="0">
                <a:latin typeface="Georgia" panose="02040502050405020303" pitchFamily="18" charset="0"/>
              </a:rPr>
              <a:t>Proposed by: Board of Directors of RI and Rotary Club of </a:t>
            </a:r>
            <a:r>
              <a:rPr lang="en-US" sz="1800" dirty="0" err="1">
                <a:latin typeface="Georgia" panose="02040502050405020303" pitchFamily="18" charset="0"/>
              </a:rPr>
              <a:t>Merimbula</a:t>
            </a:r>
            <a:r>
              <a:rPr lang="en-US" sz="1800" dirty="0">
                <a:latin typeface="Georgia" panose="02040502050405020303" pitchFamily="18" charset="0"/>
              </a:rPr>
              <a:t>, District 9705, Australia</a:t>
            </a:r>
          </a:p>
          <a:p>
            <a:pPr algn="l"/>
            <a:endParaRPr lang="en-US" sz="1800" dirty="0">
              <a:latin typeface="Georgia" panose="02040502050405020303" pitchFamily="18" charset="0"/>
            </a:endParaRPr>
          </a:p>
          <a:p>
            <a:pPr algn="l"/>
            <a:r>
              <a:rPr lang="en-US" sz="1800" b="1" dirty="0">
                <a:latin typeface="Georgia-Bold"/>
              </a:rPr>
              <a:t>Summary: </a:t>
            </a:r>
            <a:r>
              <a:rPr lang="en-US" sz="1800" dirty="0">
                <a:latin typeface="Georgia" panose="02040502050405020303" pitchFamily="18" charset="0"/>
              </a:rPr>
              <a:t>This enactment would allow for alternate models of administering clubs as pilot projects instead of the current district-focused approach.</a:t>
            </a:r>
          </a:p>
          <a:p>
            <a:pPr algn="l"/>
            <a:endParaRPr lang="en-US" sz="1800" dirty="0">
              <a:latin typeface="Georgia" panose="02040502050405020303" pitchFamily="18" charset="0"/>
            </a:endParaRPr>
          </a:p>
          <a:p>
            <a:pPr algn="l"/>
            <a:r>
              <a:rPr lang="en-US" sz="1800" b="1" dirty="0">
                <a:latin typeface="Georgia-Bold"/>
              </a:rPr>
              <a:t>Background:</a:t>
            </a:r>
          </a:p>
          <a:p>
            <a:pPr algn="l"/>
            <a:r>
              <a:rPr lang="en-US" sz="1800" dirty="0">
                <a:latin typeface="SymbolMT"/>
              </a:rPr>
              <a:t> </a:t>
            </a:r>
            <a:r>
              <a:rPr lang="en-US" sz="1800" dirty="0">
                <a:latin typeface="Georgia" panose="02040502050405020303" pitchFamily="18" charset="0"/>
              </a:rPr>
              <a:t>This enactment would allow the Board to conduct a pilot to test new governance models on a limited number of Rotary and Rotaract clubs without affecting all clubs and districts around the world. Small scale testing on a limited basis allows Rotary to determine what changes could work based on real world</a:t>
            </a:r>
          </a:p>
          <a:p>
            <a:pPr algn="l"/>
            <a:r>
              <a:rPr lang="en-US" sz="1800" dirty="0">
                <a:latin typeface="Georgia" panose="02040502050405020303" pitchFamily="18" charset="0"/>
              </a:rPr>
              <a:t>implementation and data, rather than making universal changes and hoping they are appropriate.</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This item does not reorganize clubs, but rather puts in place the rules under which a pilot project may operate.</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The current volunteer structure has been in place for decades and has not adapted to meet the needs of members. Instead, it has grown, adding several layers of hierarchy and increasing the time </a:t>
            </a:r>
            <a:r>
              <a:rPr lang="en-US" sz="1800" dirty="0" err="1">
                <a:latin typeface="Georgia" panose="02040502050405020303" pitchFamily="18" charset="0"/>
              </a:rPr>
              <a:t>ommitment</a:t>
            </a:r>
            <a:r>
              <a:rPr lang="en-US" sz="1800" dirty="0">
                <a:latin typeface="Georgia" panose="02040502050405020303" pitchFamily="18" charset="0"/>
              </a:rPr>
              <a:t> and responsibilities of those in leadership.</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Pilot club projects are currently authorized in the RI Constitution and have been successful in allowing clubs to test alternate membership and attendance requirements.</a:t>
            </a:r>
          </a:p>
          <a:p>
            <a:pPr algn="l"/>
            <a:endParaRPr lang="en-US" sz="1800" dirty="0">
              <a:latin typeface="Georgia" panose="02040502050405020303" pitchFamily="18" charset="0"/>
            </a:endParaRPr>
          </a:p>
          <a:p>
            <a:pPr algn="l"/>
            <a:r>
              <a:rPr lang="en-US" sz="1800" dirty="0">
                <a:latin typeface="SymbolMT"/>
              </a:rPr>
              <a:t> </a:t>
            </a:r>
            <a:r>
              <a:rPr lang="en-US" sz="1800" dirty="0">
                <a:latin typeface="Georgia" panose="02040502050405020303" pitchFamily="18" charset="0"/>
              </a:rPr>
              <a:t>Using data gathered during the pilot, Rotary will learn how to implement a governance structure that:</a:t>
            </a:r>
          </a:p>
          <a:p>
            <a:pPr algn="l"/>
            <a:endParaRPr lang="en-US" sz="1800" dirty="0">
              <a:latin typeface="Georgia" panose="02040502050405020303" pitchFamily="18" charset="0"/>
            </a:endParaRPr>
          </a:p>
          <a:p>
            <a:pPr algn="l"/>
            <a:r>
              <a:rPr lang="en-US" sz="1800" dirty="0">
                <a:latin typeface="Wingdings-Regular"/>
              </a:rPr>
              <a:t>	 </a:t>
            </a:r>
            <a:r>
              <a:rPr lang="en-US" sz="1800" dirty="0">
                <a:latin typeface="Georgia" panose="02040502050405020303" pitchFamily="18" charset="0"/>
              </a:rPr>
              <a:t>Provides more manageable leadership opportunities that appeal to more members.</a:t>
            </a:r>
          </a:p>
          <a:p>
            <a:pPr algn="l"/>
            <a:r>
              <a:rPr lang="en-US" sz="1800" dirty="0">
                <a:latin typeface="Wingdings-Regular"/>
              </a:rPr>
              <a:t>	 </a:t>
            </a:r>
            <a:r>
              <a:rPr lang="en-US" sz="1800" dirty="0">
                <a:latin typeface="Georgia" panose="02040502050405020303" pitchFamily="18" charset="0"/>
              </a:rPr>
              <a:t>Increases and enhances membership by implementing clear and achievable paths to leadership, allowing all members equitable opportunities to grow personally and professionally.</a:t>
            </a:r>
          </a:p>
          <a:p>
            <a:pPr algn="l"/>
            <a:r>
              <a:rPr lang="en-US" sz="1800" dirty="0">
                <a:latin typeface="Wingdings-Regular"/>
              </a:rPr>
              <a:t>	 </a:t>
            </a:r>
            <a:r>
              <a:rPr lang="en-US" sz="1800" dirty="0">
                <a:latin typeface="Georgia" panose="02040502050405020303" pitchFamily="18" charset="0"/>
              </a:rPr>
              <a:t>Uses targeted, local approaches to meet regional community and member needs.</a:t>
            </a:r>
          </a:p>
          <a:p>
            <a:pPr algn="l"/>
            <a:r>
              <a:rPr lang="en-US" sz="1800" dirty="0">
                <a:latin typeface="Wingdings-Regular"/>
              </a:rPr>
              <a:t>	 </a:t>
            </a:r>
            <a:r>
              <a:rPr lang="en-US" sz="1800" dirty="0">
                <a:latin typeface="Georgia" panose="02040502050405020303" pitchFamily="18" charset="0"/>
              </a:rPr>
              <a:t>Is more flexible and can quickly adapt to the changing needs of current and future members.</a:t>
            </a:r>
          </a:p>
          <a:p>
            <a:pPr algn="l"/>
            <a:endParaRPr lang="en-US" sz="1800" dirty="0">
              <a:latin typeface="SymbolMT"/>
            </a:endParaRPr>
          </a:p>
          <a:p>
            <a:pPr algn="l"/>
            <a:r>
              <a:rPr lang="en-US" sz="1800" dirty="0">
                <a:latin typeface="SymbolMT"/>
              </a:rPr>
              <a:t> </a:t>
            </a:r>
            <a:r>
              <a:rPr lang="en-US" sz="1800" dirty="0">
                <a:latin typeface="Georgia" panose="02040502050405020303" pitchFamily="18" charset="0"/>
              </a:rPr>
              <a:t>The same issues have challenged Rotary for a while and Rotary needs new, innovative ways of thinking in order to make effective, long-term change:</a:t>
            </a:r>
          </a:p>
          <a:p>
            <a:pPr algn="l"/>
            <a:r>
              <a:rPr lang="en-US" sz="1800" dirty="0">
                <a:latin typeface="Wingdings-Regular"/>
              </a:rPr>
              <a:t>	 </a:t>
            </a:r>
            <a:r>
              <a:rPr lang="en-US" sz="1800" dirty="0">
                <a:latin typeface="Georgia" panose="02040502050405020303" pitchFamily="18" charset="0"/>
              </a:rPr>
              <a:t>Women have been part of Rotary for nearly 40 years, but only make up a quarter of our global membership, while in Rotaract, 50% of members are women.</a:t>
            </a:r>
          </a:p>
          <a:p>
            <a:pPr algn="l"/>
            <a:r>
              <a:rPr lang="en-US" sz="1800" dirty="0">
                <a:latin typeface="Wingdings-Regular"/>
              </a:rPr>
              <a:t>	 </a:t>
            </a:r>
            <a:r>
              <a:rPr lang="en-US" sz="1800" dirty="0">
                <a:latin typeface="Georgia" panose="02040502050405020303" pitchFamily="18" charset="0"/>
              </a:rPr>
              <a:t>There are barriers that prevent some capable and interested members from becoming Rotary leaders.</a:t>
            </a:r>
          </a:p>
          <a:p>
            <a:pPr algn="l"/>
            <a:endParaRPr lang="en-US" sz="1800" dirty="0">
              <a:latin typeface="Georgia" panose="02040502050405020303" pitchFamily="18" charset="0"/>
            </a:endParaRPr>
          </a:p>
          <a:p>
            <a:pPr algn="l"/>
            <a:r>
              <a:rPr lang="en-US" sz="1800" dirty="0">
                <a:latin typeface="Wingdings-Regular"/>
              </a:rPr>
              <a:t> </a:t>
            </a:r>
            <a:r>
              <a:rPr lang="en-US" sz="1800" dirty="0">
                <a:latin typeface="Georgia" panose="02040502050405020303" pitchFamily="18" charset="0"/>
              </a:rPr>
              <a:t>Leadership positions come with a lot of responsibility, costs, expectations, and in some cases, travel requirements, all of which can be too much for a member who is also managing other personal and professional commitments.</a:t>
            </a:r>
          </a:p>
          <a:p>
            <a:pPr algn="l"/>
            <a:endParaRPr lang="en-US" sz="1800" dirty="0">
              <a:latin typeface="Georgia" panose="02040502050405020303" pitchFamily="18" charset="0"/>
            </a:endParaRPr>
          </a:p>
          <a:p>
            <a:pPr algn="l"/>
            <a:r>
              <a:rPr lang="en-US" sz="1800" dirty="0">
                <a:latin typeface="Wingdings-Regular"/>
              </a:rPr>
              <a:t> </a:t>
            </a:r>
            <a:r>
              <a:rPr lang="en-US" sz="1800" dirty="0">
                <a:latin typeface="Georgia" panose="02040502050405020303" pitchFamily="18" charset="0"/>
              </a:rPr>
              <a:t>Many Rotary positions are appointment-based, which means it can be more about who you know than what you know. This benefits those with the right connections rather than the person most qualified for the job.</a:t>
            </a:r>
          </a:p>
          <a:p>
            <a:pPr algn="l"/>
            <a:endParaRPr lang="en-US" sz="1800" dirty="0">
              <a:latin typeface="Georgia" panose="02040502050405020303" pitchFamily="18" charset="0"/>
            </a:endParaRPr>
          </a:p>
          <a:p>
            <a:pPr algn="l"/>
            <a:r>
              <a:rPr lang="en-US" sz="1800" dirty="0">
                <a:latin typeface="Wingdings-Regular"/>
              </a:rPr>
              <a:t>	 </a:t>
            </a:r>
            <a:r>
              <a:rPr lang="en-US" sz="1800" dirty="0">
                <a:latin typeface="Georgia" panose="02040502050405020303" pitchFamily="18" charset="0"/>
              </a:rPr>
              <a:t>Rotary struggles with engaging and retaining current members. In 2019-20, 160,000 members left Rotary and the number of </a:t>
            </a:r>
            <a:r>
              <a:rPr lang="en-US" sz="1800" dirty="0" err="1">
                <a:latin typeface="Georgia" panose="02040502050405020303" pitchFamily="18" charset="0"/>
              </a:rPr>
              <a:t>Rotaractors</a:t>
            </a:r>
            <a:r>
              <a:rPr lang="en-US" sz="1800" dirty="0">
                <a:latin typeface="Georgia" panose="02040502050405020303" pitchFamily="18" charset="0"/>
              </a:rPr>
              <a:t> who join Rotary is very low.</a:t>
            </a:r>
          </a:p>
          <a:p>
            <a:pPr algn="l"/>
            <a:endParaRPr lang="en-US" sz="1800" dirty="0">
              <a:latin typeface="Georgia" panose="02040502050405020303" pitchFamily="18" charset="0"/>
            </a:endParaRPr>
          </a:p>
          <a:p>
            <a:pPr algn="l"/>
            <a:r>
              <a:rPr lang="en-US" sz="1800" dirty="0">
                <a:latin typeface="Wingdings-Regular"/>
              </a:rPr>
              <a:t>	 </a:t>
            </a:r>
            <a:r>
              <a:rPr lang="en-US" sz="1800" dirty="0">
                <a:latin typeface="Georgia" panose="02040502050405020303" pitchFamily="18" charset="0"/>
              </a:rPr>
              <a:t>Rotary continues to apply singular approaches to global issues, though the challenges, needs, and priorities of our clubs and members are not necessarily universal.</a:t>
            </a:r>
            <a:endParaRPr lang="en-US" dirty="0"/>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00263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a:t>
            </a:r>
            <a:r>
              <a:rPr lang="en-US" baseline="0" dirty="0"/>
              <a:t> Now that we have a stronger idea about what items are coming from our zones and our thoughts on the RI Board items. Let’s talk about how you can strategize before and at the Council.</a:t>
            </a:r>
          </a:p>
        </p:txBody>
      </p:sp>
      <p:sp>
        <p:nvSpPr>
          <p:cNvPr id="4" name="Slide Number Placeholder 3"/>
          <p:cNvSpPr>
            <a:spLocks noGrp="1"/>
          </p:cNvSpPr>
          <p:nvPr>
            <p:ph type="sldNum" sz="quarter" idx="10"/>
          </p:nvPr>
        </p:nvSpPr>
        <p:spPr/>
        <p:txBody>
          <a:bodyPr/>
          <a:lstStyle/>
          <a:p>
            <a:fld id="{72C246B9-C5D7-482E-BC70-846E97C2F23D}" type="slidenum">
              <a:rPr lang="en-US" smtClean="0"/>
              <a:pPr/>
              <a:t>31</a:t>
            </a:fld>
            <a:endParaRPr lang="en-US"/>
          </a:p>
        </p:txBody>
      </p:sp>
    </p:spTree>
    <p:extLst>
      <p:ext uri="{BB962C8B-B14F-4D97-AF65-F5344CB8AC3E}">
        <p14:creationId xmlns:p14="http://schemas.microsoft.com/office/powerpoint/2010/main" val="1665343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Statements of Support and Opposition</a:t>
            </a:r>
          </a:p>
          <a:p>
            <a:pPr marL="174708" indent="-174708">
              <a:buFont typeface="Arial" panose="020B0604020202020204" pitchFamily="34" charset="0"/>
              <a:buChar char="•"/>
            </a:pPr>
            <a:r>
              <a:rPr lang="en-US" dirty="0"/>
              <a:t>Submitted by clubs, districts, and the RI Board</a:t>
            </a:r>
          </a:p>
          <a:p>
            <a:pPr marL="174708" indent="-174708">
              <a:buFont typeface="Arial" panose="020B0604020202020204" pitchFamily="34" charset="0"/>
              <a:buChar char="•"/>
            </a:pPr>
            <a:r>
              <a:rPr lang="en-US" dirty="0"/>
              <a:t>Tool to inform representatives about the pros and cons of an item</a:t>
            </a:r>
          </a:p>
          <a:p>
            <a:pPr marL="174708" indent="-174708">
              <a:buFont typeface="Arial" panose="020B0604020202020204" pitchFamily="34" charset="0"/>
              <a:buChar char="•"/>
            </a:pPr>
            <a:r>
              <a:rPr lang="en-US" dirty="0"/>
              <a:t>Submit a statement if your club or district has a strong opinion</a:t>
            </a:r>
          </a:p>
          <a:p>
            <a:pPr marL="174708" indent="-174708">
              <a:buFont typeface="Arial" panose="020B0604020202020204" pitchFamily="34" charset="0"/>
              <a:buChar char="•"/>
            </a:pPr>
            <a:r>
              <a:rPr lang="en-US" dirty="0"/>
              <a:t>Statements should explain </a:t>
            </a:r>
            <a:r>
              <a:rPr lang="en-US" u="sng" dirty="0"/>
              <a:t>why</a:t>
            </a:r>
            <a:r>
              <a:rPr lang="en-US" dirty="0"/>
              <a:t> they support or oppose and item </a:t>
            </a:r>
          </a:p>
          <a:p>
            <a:pPr marL="174708" indent="-174708">
              <a:buFont typeface="Arial" panose="020B0604020202020204" pitchFamily="34" charset="0"/>
              <a:buChar char="•"/>
            </a:pPr>
            <a:r>
              <a:rPr lang="en-US" dirty="0"/>
              <a:t>The deadline is 10 January 2022.</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93C78EDF-7F9E-A94B-AD72-CDE445A65B8A}"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97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sz="1000" dirty="0">
                <a:latin typeface="Arial" charset="0"/>
                <a:cs typeface="Arial" charset="0"/>
              </a:rPr>
              <a:t>For a bit of history, the COL was created by the 1933 Convention to serve as an “advisory body” to assist with the review of annual convention enactments and resolutions and started as a plenary session at the convention. </a:t>
            </a:r>
          </a:p>
          <a:p>
            <a:pPr defTabSz="931774" fontAlgn="base">
              <a:spcBef>
                <a:spcPct val="30000"/>
              </a:spcBef>
              <a:spcAft>
                <a:spcPct val="0"/>
              </a:spcAft>
              <a:defRPr/>
            </a:pPr>
            <a:endParaRPr lang="en-US" sz="1000" dirty="0">
              <a:latin typeface="Arial" charset="0"/>
              <a:cs typeface="Arial" charset="0"/>
            </a:endParaRPr>
          </a:p>
          <a:p>
            <a:pPr defTabSz="931774" fontAlgn="base">
              <a:spcBef>
                <a:spcPct val="30000"/>
              </a:spcBef>
              <a:spcAft>
                <a:spcPct val="0"/>
              </a:spcAft>
              <a:defRPr/>
            </a:pPr>
            <a:r>
              <a:rPr lang="en-US" sz="1000" dirty="0">
                <a:latin typeface="Arial" charset="0"/>
                <a:cs typeface="Arial" charset="0"/>
              </a:rPr>
              <a:t>In 1954 it started meeting every other year. </a:t>
            </a:r>
          </a:p>
          <a:p>
            <a:pPr defTabSz="931774" fontAlgn="base">
              <a:spcBef>
                <a:spcPct val="30000"/>
              </a:spcBef>
              <a:spcAft>
                <a:spcPct val="0"/>
              </a:spcAft>
              <a:defRPr/>
            </a:pPr>
            <a:endParaRPr lang="en-US" sz="1000" dirty="0">
              <a:latin typeface="Arial" charset="0"/>
              <a:cs typeface="Arial" charset="0"/>
            </a:endParaRPr>
          </a:p>
          <a:p>
            <a:pPr defTabSz="931774" fontAlgn="base">
              <a:spcBef>
                <a:spcPct val="30000"/>
              </a:spcBef>
              <a:spcAft>
                <a:spcPct val="0"/>
              </a:spcAft>
              <a:defRPr/>
            </a:pPr>
            <a:r>
              <a:rPr lang="en-US" sz="1000" dirty="0">
                <a:latin typeface="Arial" charset="0"/>
                <a:cs typeface="Arial" charset="0"/>
              </a:rPr>
              <a:t>In 1972, it was decided that the COL would no longer be an advisory body and would serve as Rotary’s official legislative body. In 1974 it decided to start meeting every 3 years, in conjunction with the convention. </a:t>
            </a:r>
          </a:p>
          <a:p>
            <a:pPr defTabSz="931774" fontAlgn="base">
              <a:spcBef>
                <a:spcPct val="30000"/>
              </a:spcBef>
              <a:spcAft>
                <a:spcPct val="0"/>
              </a:spcAft>
              <a:defRPr/>
            </a:pPr>
            <a:endParaRPr lang="en-US" sz="1000" dirty="0">
              <a:latin typeface="Arial" charset="0"/>
              <a:cs typeface="Arial" charset="0"/>
            </a:endParaRPr>
          </a:p>
          <a:p>
            <a:pPr defTabSz="931774" fontAlgn="base">
              <a:spcBef>
                <a:spcPct val="30000"/>
              </a:spcBef>
              <a:spcAft>
                <a:spcPct val="0"/>
              </a:spcAft>
              <a:defRPr/>
            </a:pPr>
            <a:r>
              <a:rPr lang="en-US" sz="1000" dirty="0">
                <a:latin typeface="Arial" charset="0"/>
                <a:cs typeface="Arial" charset="0"/>
              </a:rPr>
              <a:t>In 1977, it decided to start meeting independently of the convention in various locations, but has met in Chicago, Illinois, USA since 2001. </a:t>
            </a:r>
          </a:p>
          <a:p>
            <a:pPr defTabSz="931774" fontAlgn="base">
              <a:spcBef>
                <a:spcPct val="30000"/>
              </a:spcBef>
              <a:spcAft>
                <a:spcPct val="0"/>
              </a:spcAft>
              <a:defRPr/>
            </a:pPr>
            <a:endParaRPr lang="en-US" altLang="en-US" sz="1000" dirty="0">
              <a:latin typeface="Arial" charset="0"/>
              <a:cs typeface="Arial" charset="0"/>
            </a:endParaRPr>
          </a:p>
          <a:p>
            <a:pPr defTabSz="931774" fontAlgn="base">
              <a:spcBef>
                <a:spcPct val="30000"/>
              </a:spcBef>
              <a:spcAft>
                <a:spcPct val="0"/>
              </a:spcAft>
              <a:defRPr/>
            </a:pPr>
            <a:r>
              <a:rPr lang="en-US" altLang="en-US" sz="1000" dirty="0">
                <a:latin typeface="Arial" panose="020B0604020202020204" pitchFamily="34" charset="0"/>
                <a:ea typeface="ＭＳ Ｐゴシック" panose="020B0600070205080204" pitchFamily="34" charset="-128"/>
                <a:cs typeface="ヒラギノ角ゴ Pro W3" charset="-128"/>
              </a:rPr>
              <a:t>The 2016 Council on Legislation representatives voted to split the Council into two separate meetings, one to consider enactments and position statements, and another to consider resolutions online each year. The idea was that by removing resolutions from the Council on Legislation, that members of the Council will have more time to carefully consider enactments that impact Rotary’s constitutional documents at the Council on Legislation. </a:t>
            </a:r>
            <a:r>
              <a:rPr lang="en-US" sz="1000" dirty="0"/>
              <a:t>In addition, it would simplify the process for considering resolutions, by getting adopted resolutions to the Board faster.</a:t>
            </a:r>
          </a:p>
          <a:p>
            <a:pPr fontAlgn="base">
              <a:spcBef>
                <a:spcPct val="30000"/>
              </a:spcBef>
              <a:spcAft>
                <a:spcPct val="0"/>
              </a:spcAft>
              <a:defRPr/>
            </a:pPr>
            <a:endParaRPr lang="en-US" sz="1000" dirty="0">
              <a:latin typeface="Arial" panose="020B0604020202020204" pitchFamily="34" charset="0"/>
              <a:cs typeface="Arial" panose="020B0604020202020204" pitchFamily="34" charset="0"/>
            </a:endParaRPr>
          </a:p>
          <a:p>
            <a:pPr fontAlgn="base">
              <a:spcBef>
                <a:spcPct val="30000"/>
              </a:spcBef>
              <a:spcAft>
                <a:spcPct val="0"/>
              </a:spcAft>
              <a:defRPr/>
            </a:pPr>
            <a:r>
              <a:rPr lang="en-US" sz="1000" dirty="0">
                <a:latin typeface="Arial" panose="020B0604020202020204" pitchFamily="34" charset="0"/>
                <a:cs typeface="Arial" panose="020B0604020202020204" pitchFamily="34" charset="0"/>
              </a:rPr>
              <a:t>The 2019 Council on Legislation voted to be able to consider legislation before the Council on Legislation, as a way of vetting items with significant support or opposition. The Board will also be able to bring enactments that they believe must be voted on before the next Council on Legislation to the Council on Resolutions as well.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2019 Council on Legislation also </a:t>
            </a:r>
            <a:r>
              <a:rPr lang="en-US" dirty="0">
                <a:latin typeface="Arial" panose="020B0604020202020204" pitchFamily="34" charset="0"/>
                <a:cs typeface="Arial" panose="020B0604020202020204" pitchFamily="34" charset="0"/>
              </a:rPr>
              <a:t>voted to limit nonvoting members of the Council to the RI president, president-elect, the RI directors (as amended by the urgent enactment in 2020), and one Trustee chosen by the Trustees. However, the Board proposed an urgent enactment to the 2020 Council on Resolutions, adding the full RI Board of Directors as non-voting members of the Council. The urgent enactment was adopted and all directors will be able to participate again.</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385055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Sentinel Book"/>
              </a:rPr>
              <a:t>RI Bylaw 7.070.6. </a:t>
            </a:r>
            <a:r>
              <a:rPr lang="en-US" sz="1800" b="1" i="1" dirty="0">
                <a:solidFill>
                  <a:srgbClr val="000000"/>
                </a:solidFill>
                <a:latin typeface="Sentinel Book"/>
              </a:rPr>
              <a:t>Council Consideration of Legislation </a:t>
            </a:r>
            <a:r>
              <a:rPr lang="en-US" sz="1800" b="1" dirty="0">
                <a:solidFill>
                  <a:srgbClr val="000000"/>
                </a:solidFill>
                <a:latin typeface="Sentinel Book"/>
              </a:rPr>
              <a:t>says:</a:t>
            </a:r>
          </a:p>
          <a:p>
            <a:endParaRPr lang="en-US" sz="1800" dirty="0">
              <a:solidFill>
                <a:srgbClr val="000000"/>
              </a:solidFill>
              <a:latin typeface="Sentinel Book"/>
            </a:endParaRPr>
          </a:p>
          <a:p>
            <a:r>
              <a:rPr lang="en-US" sz="1800" dirty="0">
                <a:solidFill>
                  <a:srgbClr val="000000"/>
                </a:solidFill>
                <a:latin typeface="Sentinel Book"/>
              </a:rPr>
              <a:t>“Before any in-person meeting of the council on legislation, the representatives may vote electronically on duly proposed legislation presented for consideration by the council operations committee, after notice and opportunity for comment. This vote may be part of the council on resolutions. If less than 20 percent of the representatives entitled to vote </a:t>
            </a:r>
            <a:r>
              <a:rPr lang="en-US" sz="1800" dirty="0" err="1">
                <a:solidFill>
                  <a:srgbClr val="000000"/>
                </a:solidFill>
                <a:latin typeface="Sentinel Book"/>
              </a:rPr>
              <a:t>vote</a:t>
            </a:r>
            <a:r>
              <a:rPr lang="en-US" sz="1800" dirty="0">
                <a:solidFill>
                  <a:srgbClr val="000000"/>
                </a:solidFill>
                <a:latin typeface="Sentinel Book"/>
              </a:rPr>
              <a:t> for an enactment, it shall not be considered at the next in-person meeting of the council on legislation. If more than 80 percent of the representatives entitled to vote </a:t>
            </a:r>
            <a:r>
              <a:rPr lang="en-US" sz="1800" dirty="0" err="1">
                <a:solidFill>
                  <a:srgbClr val="000000"/>
                </a:solidFill>
                <a:latin typeface="Sentinel Book"/>
              </a:rPr>
              <a:t>vote</a:t>
            </a:r>
            <a:r>
              <a:rPr lang="en-US" sz="1800" dirty="0">
                <a:solidFill>
                  <a:srgbClr val="000000"/>
                </a:solidFill>
                <a:latin typeface="Sentinel Book"/>
              </a:rPr>
              <a:t> for an enactment, it shall be considered on the consent agenda for the next in-person meeting. At its next in-person meeting, the council shall consider and act upon the consent agenda, all other duly proposed and not defective legislation, and any amendments.”</a:t>
            </a:r>
          </a:p>
          <a:p>
            <a:endParaRPr lang="en-US" sz="1800" dirty="0">
              <a:solidFill>
                <a:srgbClr val="000000"/>
              </a:solidFill>
              <a:latin typeface="Sentinel Book"/>
            </a:endParaRPr>
          </a:p>
          <a:p>
            <a:endParaRPr lang="en-US" sz="1800" dirty="0">
              <a:solidFill>
                <a:srgbClr val="000000"/>
              </a:solidFill>
              <a:latin typeface="Sentinel Book"/>
            </a:endParaRPr>
          </a:p>
          <a:p>
            <a:r>
              <a:rPr lang="en-US" sz="1800" b="1" dirty="0">
                <a:solidFill>
                  <a:srgbClr val="000000"/>
                </a:solidFill>
                <a:latin typeface="Sentinel Book"/>
              </a:rPr>
              <a:t>The Financial Impact Statement for this enactment said</a:t>
            </a:r>
            <a:r>
              <a:rPr lang="en-US" sz="1800" dirty="0">
                <a:solidFill>
                  <a:srgbClr val="000000"/>
                </a:solidFill>
                <a:latin typeface="Sentinel Book"/>
              </a:rPr>
              <a:t>:</a:t>
            </a:r>
          </a:p>
          <a:p>
            <a:endParaRPr lang="en-US" sz="1800" dirty="0">
              <a:solidFill>
                <a:srgbClr val="000000"/>
              </a:solidFill>
              <a:latin typeface="Sentinel Book"/>
            </a:endParaRPr>
          </a:p>
          <a:p>
            <a:pPr algn="l"/>
            <a:r>
              <a:rPr lang="en-US" sz="1800" dirty="0">
                <a:latin typeface="Georgia" panose="02040502050405020303" pitchFamily="18" charset="0"/>
              </a:rPr>
              <a:t>“Based on averages from the 2013 and 2016 Councils, of the enactments considered, 13 percent (18) were adopted by more than 80 percent of votes cast.”</a:t>
            </a:r>
          </a:p>
          <a:p>
            <a:pPr algn="l"/>
            <a:r>
              <a:rPr lang="en-US" sz="1800" dirty="0">
                <a:latin typeface="Georgia" panose="02040502050405020303" pitchFamily="18" charset="0"/>
              </a:rPr>
              <a:t>AND</a:t>
            </a:r>
          </a:p>
          <a:p>
            <a:pPr algn="l"/>
            <a:r>
              <a:rPr lang="en-US" sz="1800" dirty="0">
                <a:latin typeface="Georgia" panose="02040502050405020303" pitchFamily="18" charset="0"/>
              </a:rPr>
              <a:t>“Based on averages from the 2013 and 2016 Councils, of the enactments considered, 10 percent (13) were favored by less than 20 percent of votes cast.”</a:t>
            </a:r>
          </a:p>
          <a:p>
            <a:pPr algn="l"/>
            <a:endParaRPr lang="en-US" sz="1800" dirty="0">
              <a:latin typeface="Georgia" panose="02040502050405020303" pitchFamily="18" charset="0"/>
            </a:endParaRPr>
          </a:p>
          <a:p>
            <a:pPr algn="l"/>
            <a:endParaRPr lang="en-US" sz="1800" dirty="0">
              <a:solidFill>
                <a:srgbClr val="000000"/>
              </a:solidFill>
              <a:latin typeface="Georgia" panose="02040502050405020303" pitchFamily="18" charset="0"/>
            </a:endParaRPr>
          </a:p>
          <a:p>
            <a:pPr algn="l"/>
            <a:r>
              <a:rPr lang="en-US" sz="1800" b="1" dirty="0">
                <a:solidFill>
                  <a:srgbClr val="000000"/>
                </a:solidFill>
                <a:latin typeface="Georgia" panose="02040502050405020303" pitchFamily="18" charset="0"/>
              </a:rPr>
              <a:t>The Purpose and Effect Statement for this enactment gave the details:</a:t>
            </a:r>
          </a:p>
          <a:p>
            <a:pPr algn="l"/>
            <a:endParaRPr lang="en-US" sz="1800" dirty="0">
              <a:solidFill>
                <a:srgbClr val="000000"/>
              </a:solidFill>
              <a:latin typeface="Georgia" panose="02040502050405020303" pitchFamily="18" charset="0"/>
            </a:endParaRPr>
          </a:p>
          <a:p>
            <a:pPr algn="l"/>
            <a:r>
              <a:rPr lang="en-US" sz="1800" dirty="0">
                <a:solidFill>
                  <a:srgbClr val="000000"/>
                </a:solidFill>
                <a:latin typeface="Georgia" panose="02040502050405020303" pitchFamily="18" charset="0"/>
              </a:rPr>
              <a:t>“</a:t>
            </a:r>
            <a:r>
              <a:rPr lang="en-US" sz="1800" dirty="0">
                <a:latin typeface="Georgia" panose="02040502050405020303" pitchFamily="18" charset="0"/>
              </a:rPr>
              <a:t>On the final votes at the 2013 Council, 11 proposed enactments received more than 80 percent of the votes cast. On the final votes at the 2016 Council, 24 proposed enactments received more than 80 percent of the votes cast.”</a:t>
            </a:r>
          </a:p>
          <a:p>
            <a:pPr algn="l"/>
            <a:r>
              <a:rPr lang="en-US" sz="1800" dirty="0">
                <a:latin typeface="Georgia" panose="02040502050405020303" pitchFamily="18" charset="0"/>
              </a:rPr>
              <a:t>AND</a:t>
            </a:r>
          </a:p>
          <a:p>
            <a:pPr algn="l"/>
            <a:r>
              <a:rPr lang="en-US" sz="1800" dirty="0">
                <a:latin typeface="Georgia" panose="02040502050405020303" pitchFamily="18" charset="0"/>
              </a:rPr>
              <a:t>“On the final votes at the 2013 Council, 21 proposed enactments were favored by less than 20 percent of all votes cast. On the final votes at the 2016 Council, 5 proposed enactments were favored by less than 20 percent of the votes cast.”</a:t>
            </a:r>
          </a:p>
          <a:p>
            <a:pPr algn="l"/>
            <a:endParaRPr lang="en-US" sz="1800" dirty="0">
              <a:latin typeface="Georgia" panose="02040502050405020303" pitchFamily="18" charset="0"/>
            </a:endParaRPr>
          </a:p>
          <a:p>
            <a:pPr algn="l"/>
            <a:r>
              <a:rPr lang="en-US" sz="1800" b="1" dirty="0">
                <a:latin typeface="Georgia" panose="02040502050405020303" pitchFamily="18" charset="0"/>
              </a:rPr>
              <a:t>[The Purpose and Effect Statement added that these numbers are probably greater as they do “not include those enactments voted on by cards or withdrawn by the proposer.”]</a:t>
            </a:r>
          </a:p>
          <a:p>
            <a:pPr algn="l"/>
            <a:endParaRPr lang="en-US" sz="1800" dirty="0">
              <a:solidFill>
                <a:srgbClr val="000000"/>
              </a:solidFill>
              <a:latin typeface="Georgia" panose="02040502050405020303" pitchFamily="18" charset="0"/>
            </a:endParaRPr>
          </a:p>
          <a:p>
            <a:pPr algn="l"/>
            <a:r>
              <a:rPr lang="en-US" sz="1800" dirty="0">
                <a:solidFill>
                  <a:srgbClr val="000000"/>
                </a:solidFill>
                <a:latin typeface="Georgia" panose="02040502050405020303" pitchFamily="18" charset="0"/>
              </a:rPr>
              <a:t>The Financial Impact Statement assumed that this enactment would result in “</a:t>
            </a:r>
            <a:r>
              <a:rPr lang="en-US" sz="1800" u="sng" dirty="0">
                <a:solidFill>
                  <a:srgbClr val="000000"/>
                </a:solidFill>
                <a:latin typeface="Georgia" panose="02040502050405020303" pitchFamily="18" charset="0"/>
              </a:rPr>
              <a:t>at least </a:t>
            </a:r>
            <a:r>
              <a:rPr lang="en-US" sz="1800" dirty="0">
                <a:solidFill>
                  <a:srgbClr val="000000"/>
                </a:solidFill>
                <a:latin typeface="Georgia" panose="02040502050405020303" pitchFamily="18" charset="0"/>
              </a:rPr>
              <a:t>20 percent fewer items of legislation” for the COL meeting itself.</a:t>
            </a:r>
            <a:endParaRPr lang="en-US" sz="1800" dirty="0">
              <a:solidFill>
                <a:srgbClr val="000000"/>
              </a:solidFill>
              <a:latin typeface="Sentinel Book"/>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33</a:t>
            </a:fld>
            <a:endParaRPr lang="en-US" dirty="0"/>
          </a:p>
        </p:txBody>
      </p:sp>
    </p:spTree>
    <p:extLst>
      <p:ext uri="{BB962C8B-B14F-4D97-AF65-F5344CB8AC3E}">
        <p14:creationId xmlns:p14="http://schemas.microsoft.com/office/powerpoint/2010/main" val="2030955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what is important to you may not always be important for Rotary as a whole. </a:t>
            </a:r>
          </a:p>
          <a:p>
            <a:endParaRPr lang="en-US" dirty="0"/>
          </a:p>
          <a:p>
            <a:r>
              <a:rPr lang="en-US" dirty="0"/>
              <a:t>Think about what items may be better implemented at the club or district level, rather than added into the constitutional documents.</a:t>
            </a:r>
          </a:p>
          <a:p>
            <a:endParaRPr lang="en-US" dirty="0"/>
          </a:p>
          <a:p>
            <a:r>
              <a:rPr lang="en-US" dirty="0"/>
              <a:t>This affects when you want to participate in debate, as no one can participate in debate on each item.</a:t>
            </a:r>
          </a:p>
          <a:p>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34</a:t>
            </a:fld>
            <a:endParaRPr lang="en-US"/>
          </a:p>
        </p:txBody>
      </p:sp>
    </p:spTree>
    <p:extLst>
      <p:ext uri="{BB962C8B-B14F-4D97-AF65-F5344CB8AC3E}">
        <p14:creationId xmlns:p14="http://schemas.microsoft.com/office/powerpoint/2010/main" val="2125078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35</a:t>
            </a:fld>
            <a:endParaRPr lang="en-US"/>
          </a:p>
        </p:txBody>
      </p:sp>
    </p:spTree>
    <p:extLst>
      <p:ext uri="{BB962C8B-B14F-4D97-AF65-F5344CB8AC3E}">
        <p14:creationId xmlns:p14="http://schemas.microsoft.com/office/powerpoint/2010/main" val="2882041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cs typeface="Arial" charset="0"/>
              </a:rPr>
              <a:t>Within two months after the COL, a Report of Action—that all enactments that were adopted, and any amendments—is sent to all clubs, districts, COL representatives, alternates, and Rotary Senior Leaders.</a:t>
            </a:r>
          </a:p>
          <a:p>
            <a:endParaRPr lang="en-US" dirty="0">
              <a:latin typeface="Arial" charset="0"/>
              <a:cs typeface="Arial" charset="0"/>
            </a:endParaRPr>
          </a:p>
          <a:p>
            <a:pPr defTabSz="931774" fontAlgn="base">
              <a:spcBef>
                <a:spcPct val="30000"/>
              </a:spcBef>
              <a:spcAft>
                <a:spcPct val="0"/>
              </a:spcAft>
              <a:defRPr/>
            </a:pPr>
            <a:r>
              <a:rPr lang="en-US" dirty="0">
                <a:latin typeface="Arial" charset="0"/>
                <a:cs typeface="Arial" charset="0"/>
              </a:rPr>
              <a:t>Clubs then may voice their opposition to any adopted legislation by submitting an opposition form to Rotary within two months of the Report of Action being sent out. If any item of legislation receives 5% of votes entitled to be cast by clubs, it is suspended and a ballot-by-mail is distributed to all clubs by the general secretary. Please note that to the knowledge of Council Services staff, no adopted item has been suspended. If it happens, it is rare.</a:t>
            </a:r>
          </a:p>
        </p:txBody>
      </p:sp>
      <p:sp>
        <p:nvSpPr>
          <p:cNvPr id="4" name="Slide Number Placeholder 3"/>
          <p:cNvSpPr>
            <a:spLocks noGrp="1"/>
          </p:cNvSpPr>
          <p:nvPr>
            <p:ph type="sldNum" sz="quarter" idx="10"/>
          </p:nvPr>
        </p:nvSpPr>
        <p:spPr/>
        <p:txBody>
          <a:bodyPr/>
          <a:lstStyle/>
          <a:p>
            <a:fld id="{72C246B9-C5D7-482E-BC70-846E97C2F23D}" type="slidenum">
              <a:rPr lang="en-US" smtClean="0"/>
              <a:pPr/>
              <a:t>36</a:t>
            </a:fld>
            <a:endParaRPr lang="en-US"/>
          </a:p>
        </p:txBody>
      </p:sp>
    </p:spTree>
    <p:extLst>
      <p:ext uri="{BB962C8B-B14F-4D97-AF65-F5344CB8AC3E}">
        <p14:creationId xmlns:p14="http://schemas.microsoft.com/office/powerpoint/2010/main" val="2575980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Constitution and Bylaws Committee, along with the general secretary, updates the constitutional documents, which include the Rotary International Constitution, the Rotary International Bylaws, and the Standard Rotary Club Constitution. These documents are then sent to the COL representatives, alternates, district governors, and Rotary Senior Leaders within two months of the COL.</a:t>
            </a:r>
          </a:p>
          <a:p>
            <a:endParaRPr lang="en-US" dirty="0"/>
          </a:p>
          <a:p>
            <a:r>
              <a:rPr lang="en-US" dirty="0"/>
              <a:t>Adopted enactments take effect on 1 July following the Council,</a:t>
            </a:r>
            <a:r>
              <a:rPr lang="en-US" baseline="0" dirty="0"/>
              <a:t> unless otherwise noted.</a:t>
            </a:r>
            <a:endParaRPr lang="en-US" dirty="0"/>
          </a:p>
        </p:txBody>
      </p:sp>
      <p:sp>
        <p:nvSpPr>
          <p:cNvPr id="5" name="Slide Number Placeholder 4"/>
          <p:cNvSpPr>
            <a:spLocks noGrp="1"/>
          </p:cNvSpPr>
          <p:nvPr>
            <p:ph type="sldNum" sz="quarter" idx="10"/>
          </p:nvPr>
        </p:nvSpPr>
        <p:spPr/>
        <p:txBody>
          <a:bodyPr/>
          <a:lstStyle/>
          <a:p>
            <a:fld id="{72C246B9-C5D7-482E-BC70-846E97C2F23D}" type="slidenum">
              <a:rPr lang="en-US" smtClean="0"/>
              <a:pPr/>
              <a:t>37</a:t>
            </a:fld>
            <a:endParaRPr lang="en-US"/>
          </a:p>
        </p:txBody>
      </p:sp>
    </p:spTree>
    <p:extLst>
      <p:ext uri="{BB962C8B-B14F-4D97-AF65-F5344CB8AC3E}">
        <p14:creationId xmlns:p14="http://schemas.microsoft.com/office/powerpoint/2010/main" val="162602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38</a:t>
            </a:fld>
            <a:endParaRPr lang="en-US"/>
          </a:p>
        </p:txBody>
      </p:sp>
    </p:spTree>
    <p:extLst>
      <p:ext uri="{BB962C8B-B14F-4D97-AF65-F5344CB8AC3E}">
        <p14:creationId xmlns:p14="http://schemas.microsoft.com/office/powerpoint/2010/main" val="3207798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dirty="0"/>
              <a:t>Summary of key dates</a:t>
            </a:r>
          </a:p>
        </p:txBody>
      </p:sp>
      <p:sp>
        <p:nvSpPr>
          <p:cNvPr id="2" name="Slide Number Placeholder 1"/>
          <p:cNvSpPr>
            <a:spLocks noGrp="1"/>
          </p:cNvSpPr>
          <p:nvPr>
            <p:ph type="sldNum" sz="quarter" idx="10"/>
          </p:nvPr>
        </p:nvSpPr>
        <p:spPr/>
        <p:txBody>
          <a:bodyPr/>
          <a:lstStyle/>
          <a:p>
            <a:fld id="{72C246B9-C5D7-482E-BC70-846E97C2F23D}" type="slidenum">
              <a:rPr lang="en-US" smtClean="0"/>
              <a:pPr/>
              <a:t>39</a:t>
            </a:fld>
            <a:endParaRPr lang="en-US"/>
          </a:p>
        </p:txBody>
      </p:sp>
    </p:spTree>
    <p:extLst>
      <p:ext uri="{BB962C8B-B14F-4D97-AF65-F5344CB8AC3E}">
        <p14:creationId xmlns:p14="http://schemas.microsoft.com/office/powerpoint/2010/main" val="2501345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for learning center needs to be changed.</a:t>
            </a:r>
          </a:p>
        </p:txBody>
      </p:sp>
      <p:sp>
        <p:nvSpPr>
          <p:cNvPr id="4" name="Slide Number Placeholder 3"/>
          <p:cNvSpPr>
            <a:spLocks noGrp="1"/>
          </p:cNvSpPr>
          <p:nvPr>
            <p:ph type="sldNum" sz="quarter" idx="10"/>
          </p:nvPr>
        </p:nvSpPr>
        <p:spPr/>
        <p:txBody>
          <a:bodyPr/>
          <a:lstStyle/>
          <a:p>
            <a:fld id="{DB827055-821E-4F6B-AAA9-2685E1493D9C}" type="slidenum">
              <a:rPr lang="en-US" smtClean="0"/>
              <a:t>40</a:t>
            </a:fld>
            <a:endParaRPr lang="en-US" dirty="0"/>
          </a:p>
        </p:txBody>
      </p:sp>
    </p:spTree>
    <p:extLst>
      <p:ext uri="{BB962C8B-B14F-4D97-AF65-F5344CB8AC3E}">
        <p14:creationId xmlns:p14="http://schemas.microsoft.com/office/powerpoint/2010/main" val="3353135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41</a:t>
            </a:fld>
            <a:endParaRPr lang="en-US" dirty="0"/>
          </a:p>
        </p:txBody>
      </p:sp>
    </p:spTree>
    <p:extLst>
      <p:ext uri="{BB962C8B-B14F-4D97-AF65-F5344CB8AC3E}">
        <p14:creationId xmlns:p14="http://schemas.microsoft.com/office/powerpoint/2010/main" val="332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Council on Legislation runs on a three-year cycle. In year one, districts begin choosing their representatives and alternate representatives. The selections were due to Rotary by 30 June 2020. </a:t>
            </a:r>
          </a:p>
          <a:p>
            <a:endParaRPr lang="en-US" dirty="0"/>
          </a:p>
          <a:p>
            <a:r>
              <a:rPr lang="en-US" dirty="0"/>
              <a:t>Year two focuses on legislation. For the 2022 COL, proposed legislation was due to Rotary by 31 December 2020. </a:t>
            </a:r>
            <a:r>
              <a:rPr lang="en-US" dirty="0">
                <a:solidFill>
                  <a:schemeClr val="bg2">
                    <a:lumMod val="10000"/>
                  </a:schemeClr>
                </a:solidFill>
              </a:rPr>
              <a:t>Over 140 enactments were submitted for the 2022 Council. </a:t>
            </a:r>
            <a:r>
              <a:rPr lang="en-US" dirty="0"/>
              <a:t>Once submitted, the general secretary formats legislation and prepares it for review by the Constitution and Bylaws Committee and RI Board. The general secretary also prepares a financial impact statement for each item of legislation. In 2019, 116 enactments and 1 position statement were published.</a:t>
            </a:r>
          </a:p>
          <a:p>
            <a:endParaRPr lang="en-US" dirty="0"/>
          </a:p>
          <a:p>
            <a:r>
              <a:rPr lang="en-US" dirty="0"/>
              <a:t>Year three is the year of the </a:t>
            </a:r>
            <a:r>
              <a:rPr lang="en-US" dirty="0">
                <a:latin typeface="Arial" charset="0"/>
                <a:cs typeface="Arial" charset="0"/>
              </a:rPr>
              <a:t>Council on Legislation</a:t>
            </a:r>
            <a:r>
              <a:rPr lang="en-US" dirty="0"/>
              <a:t>. Legislation is finalized and sent to representatives, Rotary senior leaders, and districts governors. Clubs, districts, and the RI Board also have the opportunity to submit statements of support and opposition on legislation. The RI Board may also submit urgent legislation to the </a:t>
            </a:r>
            <a:r>
              <a:rPr lang="en-US" dirty="0">
                <a:latin typeface="Arial" charset="0"/>
                <a:cs typeface="Arial" charset="0"/>
              </a:rPr>
              <a:t>COL </a:t>
            </a:r>
            <a:r>
              <a:rPr lang="en-US" dirty="0"/>
              <a:t>through 31 December 2021.  Representatives book their travel arrangements, and the </a:t>
            </a:r>
            <a:r>
              <a:rPr lang="en-US" dirty="0">
                <a:latin typeface="Arial" charset="0"/>
                <a:cs typeface="Arial" charset="0"/>
              </a:rPr>
              <a:t>COL will </a:t>
            </a:r>
            <a:r>
              <a:rPr lang="en-US" dirty="0"/>
              <a:t>take place in April 2022.</a:t>
            </a:r>
          </a:p>
          <a:p>
            <a:endParaRPr lang="en-US" dirty="0"/>
          </a:p>
          <a:p>
            <a:r>
              <a:rPr lang="en-US" dirty="0"/>
              <a:t>In addition to the COL activities, a full Council on Resolutions cycle occurs each year, with most of the work taking place from July to September. Clubs and districts submit resolutions, which are reviewed by the C&amp;B Committee, and then voted on by representatives within the year.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6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 representatives here voted on resolutions last year.  But for the benefit of some alternates, let’s talk about what is a resolution.</a:t>
            </a:r>
          </a:p>
          <a:p>
            <a:endParaRPr lang="en-US" dirty="0"/>
          </a:p>
          <a:p>
            <a:r>
              <a:rPr lang="en-US" dirty="0"/>
              <a:t>A resolution is a request to the Board or the Trustees to take an action that is not covered by the constitutional documents.  For example, asking the Board to change the age requirements for Interact is a resolution because the age limits for Interact are not in the constitutional documents.</a:t>
            </a:r>
          </a:p>
          <a:p>
            <a:endParaRPr lang="en-US" dirty="0"/>
          </a:p>
          <a:p>
            <a:r>
              <a:rPr lang="en-US" dirty="0"/>
              <a:t>Keep in mind that clubs can also submit resolutions directly to the RI Board as petitions. This is an alternative, quick way to have your club’s or district’s idea considered by the Board, instead of submitting a resolution to the COR.</a:t>
            </a:r>
          </a:p>
          <a:p>
            <a:endParaRPr lang="en-US" dirty="0"/>
          </a:p>
          <a:p>
            <a:r>
              <a:rPr lang="en-US" dirty="0">
                <a:latin typeface="Arial" charset="0"/>
                <a:cs typeface="Arial" charset="0"/>
              </a:rPr>
              <a:t>Resolutions are considered each year at the Council on Resolutions, taking place each October and November. Resolutions that are adopted are then forwarded onto the RI Board or TRF Trustees for consideration. </a:t>
            </a:r>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9299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sz="1000" dirty="0">
                <a:latin typeface="Arial" panose="020B0604020202020204" pitchFamily="34" charset="0"/>
                <a:cs typeface="Arial" panose="020B0604020202020204" pitchFamily="34" charset="0"/>
              </a:rPr>
              <a:t>The Council on Resolutions meets annually online through the My Rotary website. </a:t>
            </a:r>
            <a:r>
              <a:rPr lang="en-US" sz="1000" dirty="0">
                <a:latin typeface="Arial" panose="020B0604020202020204" pitchFamily="34" charset="0"/>
                <a:ea typeface="ヒラギノ角ゴ Pro W3" pitchFamily="-107" charset="-128"/>
                <a:cs typeface="Arial" panose="020B0604020202020204" pitchFamily="34" charset="0"/>
              </a:rPr>
              <a:t>The COR is not a traditional meeting where everyone is online at the same time viewing and voting on resolutions. Rather, beginning on 1 October, Council members can read and comment on resolutions.  Beginning October 15, Council representatives can begin voting. Voting closes on 15 November.  R</a:t>
            </a:r>
            <a:r>
              <a:rPr lang="en-US" sz="1000" dirty="0">
                <a:latin typeface="Arial" panose="020B0604020202020204" pitchFamily="34" charset="0"/>
                <a:cs typeface="Arial" panose="020B0604020202020204" pitchFamily="34" charset="0"/>
              </a:rPr>
              <a:t>esults are published by 20 November.</a:t>
            </a:r>
          </a:p>
          <a:p>
            <a:endParaRPr lang="en-US" sz="1000" dirty="0">
              <a:latin typeface="Arial" panose="020B0604020202020204" pitchFamily="34" charset="0"/>
              <a:cs typeface="Arial" panose="020B0604020202020204" pitchFamily="34" charset="0"/>
            </a:endParaRPr>
          </a:p>
          <a:p>
            <a:pPr fontAlgn="base">
              <a:spcBef>
                <a:spcPct val="30000"/>
              </a:spcBef>
              <a:spcAft>
                <a:spcPct val="0"/>
              </a:spcAft>
              <a:defRPr/>
            </a:pPr>
            <a:r>
              <a:rPr lang="en-US" sz="1000" dirty="0">
                <a:latin typeface="Arial" panose="020B0604020202020204" pitchFamily="34" charset="0"/>
                <a:cs typeface="Arial" panose="020B0604020202020204" pitchFamily="34" charset="0"/>
              </a:rPr>
              <a:t>Before voting begins, Council members may submit comments for other Council members to read.  If you have a question about a certain resolution, you are always welcome to email Council Services staff and they will be able to help you.</a:t>
            </a:r>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7392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cs typeface="Arial" charset="0"/>
              </a:rPr>
              <a:t>We have talked about who is attending the Councils and now let’s talk about what they will be discussing and debating.</a:t>
            </a:r>
          </a:p>
          <a:p>
            <a:endParaRPr lang="en-US" dirty="0">
              <a:latin typeface="Arial" charset="0"/>
              <a:cs typeface="Arial" charset="0"/>
            </a:endParaRPr>
          </a:p>
          <a:p>
            <a:r>
              <a:rPr lang="en-US" dirty="0">
                <a:latin typeface="Arial" charset="0"/>
                <a:cs typeface="Arial" charset="0"/>
              </a:rPr>
              <a:t>Items can be submitted in two forms: enactments or resolutions. Enactments seek to change RI’s constitutional documents (the RI Constitution, RI Bylaws, and the Standard Rotary Club Constitution). They are considered at the Council on Legislation held every three years.   </a:t>
            </a:r>
          </a:p>
          <a:p>
            <a:endParaRPr lang="en-US" dirty="0">
              <a:latin typeface="Arial" charset="0"/>
              <a:cs typeface="Arial" charset="0"/>
            </a:endParaRPr>
          </a:p>
          <a:p>
            <a:r>
              <a:rPr lang="en-US" dirty="0">
                <a:latin typeface="Arial" charset="0"/>
                <a:cs typeface="Arial" charset="0"/>
              </a:rPr>
              <a:t>Enactments for the 2022 COL were due by 31 December 2020. When submitting enactments, the proposer, usually a club or a district, must also provided a statement of purpose and effect.  The purpose and effect statement, as the name implies, is supposed to provide the reasoning behind the proposal. This statement should identify the issue or problem that the proposed legislation seeks to address and explain how the proposal addresses or resolves the problem or issue. Purpose and effect statements are not required for resolutions, but they may be included. </a:t>
            </a:r>
          </a:p>
          <a:p>
            <a:endParaRPr lang="en-US" dirty="0">
              <a:latin typeface="Arial" charset="0"/>
              <a:cs typeface="Arial" charset="0"/>
            </a:endParaRPr>
          </a:p>
          <a:p>
            <a:r>
              <a:rPr lang="en-US" dirty="0">
                <a:latin typeface="Arial" charset="0"/>
                <a:cs typeface="Arial" charset="0"/>
              </a:rPr>
              <a:t>Enactments for the 2022 COL have been published electronically in English. The enactments will also be published in Spanish, French, Japanese, Korean,</a:t>
            </a:r>
            <a:r>
              <a:rPr lang="en-US" baseline="0" dirty="0">
                <a:latin typeface="Arial" charset="0"/>
                <a:cs typeface="Arial" charset="0"/>
              </a:rPr>
              <a:t> </a:t>
            </a:r>
            <a:r>
              <a:rPr lang="en-US" dirty="0">
                <a:latin typeface="Arial" charset="0"/>
                <a:cs typeface="Arial" charset="0"/>
              </a:rPr>
              <a:t>Portuguese, and Mandarin and should be available a month</a:t>
            </a:r>
            <a:r>
              <a:rPr lang="en-US" baseline="0" dirty="0">
                <a:latin typeface="Arial" charset="0"/>
                <a:cs typeface="Arial" charset="0"/>
              </a:rPr>
              <a:t> or two</a:t>
            </a:r>
            <a:r>
              <a:rPr lang="en-US" dirty="0">
                <a:latin typeface="Arial" charset="0"/>
                <a:cs typeface="Arial" charset="0"/>
              </a:rPr>
              <a:t> after</a:t>
            </a:r>
            <a:r>
              <a:rPr lang="en-US" baseline="0" dirty="0">
                <a:latin typeface="Arial" charset="0"/>
                <a:cs typeface="Arial" charset="0"/>
              </a:rPr>
              <a:t> English is published</a:t>
            </a:r>
            <a:r>
              <a:rPr lang="en-US" dirty="0">
                <a:latin typeface="Arial" charset="0"/>
                <a:cs typeface="Arial" charset="0"/>
              </a:rPr>
              <a:t>. </a:t>
            </a:r>
          </a:p>
          <a:p>
            <a:endParaRPr lang="en-US" dirty="0"/>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7417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breakdown of legislation at past Council.  As you will note, about 30 to 40% of the proposed enactments are adopted, while 10 to 20% of the resolutions are sent to the Trustees and Board.  </a:t>
            </a:r>
          </a:p>
          <a:p>
            <a:endParaRPr lang="en-US" dirty="0"/>
          </a:p>
          <a:p>
            <a:r>
              <a:rPr lang="en-US" dirty="0"/>
              <a:t>For perspective, during the first year of the COR, about 45% of the Resolutions proposed were adopted. (17 adopted from 38 proposed.)</a:t>
            </a:r>
          </a:p>
          <a:p>
            <a:endParaRPr lang="en-US" dirty="0"/>
          </a:p>
          <a:p>
            <a:r>
              <a:rPr lang="en-US" dirty="0"/>
              <a:t>2019 was the first year where only</a:t>
            </a:r>
            <a:r>
              <a:rPr lang="en-US" baseline="0" dirty="0"/>
              <a:t> </a:t>
            </a:r>
            <a:r>
              <a:rPr lang="en-US" dirty="0"/>
              <a:t>enactments</a:t>
            </a:r>
            <a:r>
              <a:rPr lang="en-US" baseline="0" dirty="0"/>
              <a:t> and position statements were considered at the Council on Legislation. </a:t>
            </a:r>
            <a:endParaRPr lang="en-US" dirty="0"/>
          </a:p>
          <a:p>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10</a:t>
            </a:fld>
            <a:endParaRPr lang="en-US"/>
          </a:p>
        </p:txBody>
      </p:sp>
    </p:spTree>
    <p:extLst>
      <p:ext uri="{BB962C8B-B14F-4D97-AF65-F5344CB8AC3E}">
        <p14:creationId xmlns:p14="http://schemas.microsoft.com/office/powerpoint/2010/main" val="209706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246B9-C5D7-482E-BC70-846E97C2F23D}" type="slidenum">
              <a:rPr lang="en-US" smtClean="0"/>
              <a:pPr/>
              <a:t>11</a:t>
            </a:fld>
            <a:endParaRPr lang="en-US"/>
          </a:p>
        </p:txBody>
      </p:sp>
    </p:spTree>
    <p:extLst>
      <p:ext uri="{BB962C8B-B14F-4D97-AF65-F5344CB8AC3E}">
        <p14:creationId xmlns:p14="http://schemas.microsoft.com/office/powerpoint/2010/main" val="187007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5259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109077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23944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566133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0053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03200" y="2667000"/>
            <a:ext cx="12700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78838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922673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9214412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05482982"/>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80732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17378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28620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84322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31856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207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297624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74161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21286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787681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87770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3146821084"/>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6696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290137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19525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3911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7197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55021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28455946"/>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601020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7933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B91820-4F92-45EC-9A7F-C0093E6E197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12498665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91820-4F92-45EC-9A7F-C0093E6E197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1139035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91820-4F92-45EC-9A7F-C0093E6E197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3641358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B91820-4F92-45EC-9A7F-C0093E6E197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24928513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B91820-4F92-45EC-9A7F-C0093E6E1972}"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390199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B91820-4F92-45EC-9A7F-C0093E6E1972}"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3748736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91820-4F92-45EC-9A7F-C0093E6E1972}"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1024581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B91820-4F92-45EC-9A7F-C0093E6E197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31280733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B91820-4F92-45EC-9A7F-C0093E6E197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1652957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91820-4F92-45EC-9A7F-C0093E6E197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1085193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B91820-4F92-45EC-9A7F-C0093E6E197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8CF8F-F704-42DB-8A00-556BFC158AC2}" type="slidenum">
              <a:rPr lang="en-US" smtClean="0"/>
              <a:t>‹#›</a:t>
            </a:fld>
            <a:endParaRPr lang="en-US"/>
          </a:p>
        </p:txBody>
      </p:sp>
    </p:spTree>
    <p:extLst>
      <p:ext uri="{BB962C8B-B14F-4D97-AF65-F5344CB8AC3E}">
        <p14:creationId xmlns:p14="http://schemas.microsoft.com/office/powerpoint/2010/main" val="405233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 id="2147483679" r:id="rId25"/>
    <p:sldLayoutId id="2147483681" r:id="rId26"/>
    <p:sldLayoutId id="2147483682" r:id="rId27"/>
    <p:sldLayoutId id="2147483683" r:id="rId28"/>
    <p:sldLayoutId id="2147483684" r:id="rId29"/>
    <p:sldLayoutId id="2147483685" r:id="rId3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41174746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91820-4F92-45EC-9A7F-C0093E6E1972}" type="datetimeFigureOut">
              <a:rPr lang="en-US" smtClean="0"/>
              <a:t>9/30/2021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8CF8F-F704-42DB-8A00-556BFC158AC2}" type="slidenum">
              <a:rPr lang="en-US" smtClean="0"/>
              <a:t>‹#›</a:t>
            </a:fld>
            <a:endParaRPr lang="en-US"/>
          </a:p>
        </p:txBody>
      </p:sp>
    </p:spTree>
    <p:extLst>
      <p:ext uri="{BB962C8B-B14F-4D97-AF65-F5344CB8AC3E}">
        <p14:creationId xmlns:p14="http://schemas.microsoft.com/office/powerpoint/2010/main" val="2297443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my.rotary.org/en/learning-reference/policies-procedures/councils"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hyperlink" Target="mailto:council_services@rotary.org" TargetMode="External"/><Relationship Id="rId4" Type="http://schemas.openxmlformats.org/officeDocument/2006/relationships/hyperlink" Target="http://learn.rotary.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4A55A9-0415-4934-9014-9A691E300BDD}"/>
              </a:ext>
            </a:extLst>
          </p:cNvPr>
          <p:cNvSpPr txBox="1"/>
          <p:nvPr/>
        </p:nvSpPr>
        <p:spPr>
          <a:xfrm>
            <a:off x="0" y="1327838"/>
            <a:ext cx="12192000" cy="879348"/>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39DDD5-9DA1-4E5D-85C3-1CC27EF6B3BA}"/>
              </a:ext>
            </a:extLst>
          </p:cNvPr>
          <p:cNvSpPr txBox="1">
            <a:spLocks/>
          </p:cNvSpPr>
          <p:nvPr/>
        </p:nvSpPr>
        <p:spPr>
          <a:xfrm>
            <a:off x="585926" y="1464352"/>
            <a:ext cx="10767874" cy="8793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a:ea typeface="+mj-ea"/>
                <a:cs typeface="+mj-cs"/>
              </a:rPr>
              <a:t>WELCOME --- To help with this meeting</a:t>
            </a:r>
          </a:p>
        </p:txBody>
      </p:sp>
      <p:sp>
        <p:nvSpPr>
          <p:cNvPr id="7" name="Content Placeholder 2">
            <a:extLst>
              <a:ext uri="{FF2B5EF4-FFF2-40B4-BE49-F238E27FC236}">
                <a16:creationId xmlns:a16="http://schemas.microsoft.com/office/drawing/2014/main" id="{A2BB25D4-8642-452C-AC3C-496D9163EBB5}"/>
              </a:ext>
            </a:extLst>
          </p:cNvPr>
          <p:cNvSpPr txBox="1">
            <a:spLocks/>
          </p:cNvSpPr>
          <p:nvPr/>
        </p:nvSpPr>
        <p:spPr>
          <a:xfrm>
            <a:off x="838200" y="2240977"/>
            <a:ext cx="10515600" cy="43788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Please Rename yourself 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Your Name – District # - REP or ALT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Jane Doe – 6760 - REP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do this,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Tap/Click on “Participants” at the bottom or top of the video window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Tap/Click on your name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Choose “Rename”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Type in your new name like the one above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Tap</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C00000"/>
                </a:solidFill>
                <a:effectLst/>
                <a:uLnTx/>
                <a:uFillTx/>
                <a:latin typeface="Calibri" panose="020F0502020204030204"/>
                <a:ea typeface="+mn-ea"/>
                <a:cs typeface="+mn-cs"/>
              </a:rPr>
              <a:t>Reminder this meeting will be Recorded!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STAY MUTED  ---  USE RAISE HAND FOR QUESTIONS</a:t>
            </a:r>
          </a:p>
        </p:txBody>
      </p:sp>
      <p:pic>
        <p:nvPicPr>
          <p:cNvPr id="8" name="Picture 7" descr="Logo&#10;&#10;Description automatically generated with medium confidence">
            <a:extLst>
              <a:ext uri="{FF2B5EF4-FFF2-40B4-BE49-F238E27FC236}">
                <a16:creationId xmlns:a16="http://schemas.microsoft.com/office/drawing/2014/main" id="{20DB8CF2-3144-4B36-8BE4-52561309E6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1391" y="-64933"/>
            <a:ext cx="5936944" cy="1392771"/>
          </a:xfrm>
          <a:prstGeom prst="rect">
            <a:avLst/>
          </a:prstGeom>
        </p:spPr>
      </p:pic>
    </p:spTree>
    <p:extLst>
      <p:ext uri="{BB962C8B-B14F-4D97-AF65-F5344CB8AC3E}">
        <p14:creationId xmlns:p14="http://schemas.microsoft.com/office/powerpoint/2010/main" val="3972273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Council Statistics</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597054936"/>
              </p:ext>
            </p:extLst>
          </p:nvPr>
        </p:nvGraphicFramePr>
        <p:xfrm>
          <a:off x="939113" y="1717591"/>
          <a:ext cx="10281492" cy="504649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602167">
                  <a:extLst>
                    <a:ext uri="{9D8B030D-6E8A-4147-A177-3AD203B41FA5}">
                      <a16:colId xmlns:a16="http://schemas.microsoft.com/office/drawing/2014/main" val="20000"/>
                    </a:ext>
                  </a:extLst>
                </a:gridCol>
                <a:gridCol w="1535865">
                  <a:extLst>
                    <a:ext uri="{9D8B030D-6E8A-4147-A177-3AD203B41FA5}">
                      <a16:colId xmlns:a16="http://schemas.microsoft.com/office/drawing/2014/main" val="20001"/>
                    </a:ext>
                  </a:extLst>
                </a:gridCol>
                <a:gridCol w="1535865">
                  <a:extLst>
                    <a:ext uri="{9D8B030D-6E8A-4147-A177-3AD203B41FA5}">
                      <a16:colId xmlns:a16="http://schemas.microsoft.com/office/drawing/2014/main" val="20002"/>
                    </a:ext>
                  </a:extLst>
                </a:gridCol>
                <a:gridCol w="1535865">
                  <a:extLst>
                    <a:ext uri="{9D8B030D-6E8A-4147-A177-3AD203B41FA5}">
                      <a16:colId xmlns:a16="http://schemas.microsoft.com/office/drawing/2014/main" val="20003"/>
                    </a:ext>
                  </a:extLst>
                </a:gridCol>
                <a:gridCol w="1535865">
                  <a:extLst>
                    <a:ext uri="{9D8B030D-6E8A-4147-A177-3AD203B41FA5}">
                      <a16:colId xmlns:a16="http://schemas.microsoft.com/office/drawing/2014/main" val="1058982700"/>
                    </a:ext>
                  </a:extLst>
                </a:gridCol>
                <a:gridCol w="1535865">
                  <a:extLst>
                    <a:ext uri="{9D8B030D-6E8A-4147-A177-3AD203B41FA5}">
                      <a16:colId xmlns:a16="http://schemas.microsoft.com/office/drawing/2014/main" val="4164143325"/>
                    </a:ext>
                  </a:extLst>
                </a:gridCol>
              </a:tblGrid>
              <a:tr h="504976">
                <a:tc>
                  <a:txBody>
                    <a:bodyPr/>
                    <a:lstStyle/>
                    <a:p>
                      <a:pPr marL="0" marR="0">
                        <a:spcBef>
                          <a:spcPts val="0"/>
                        </a:spcBef>
                        <a:spcAft>
                          <a:spcPts val="0"/>
                        </a:spcAft>
                      </a:pPr>
                      <a:r>
                        <a:rPr lang="en-US" sz="2000" dirty="0">
                          <a:effectLst/>
                        </a:rPr>
                        <a:t> </a:t>
                      </a:r>
                      <a:endParaRPr lang="en-US" sz="2000" dirty="0">
                        <a:effectLst/>
                        <a:latin typeface="Times New Roman"/>
                        <a:ea typeface="SimSun"/>
                        <a:cs typeface="Times New Roman"/>
                      </a:endParaRPr>
                    </a:p>
                  </a:txBody>
                  <a:tcPr anchor="ctr">
                    <a:solidFill>
                      <a:srgbClr val="005DAA"/>
                    </a:solidFill>
                  </a:tcPr>
                </a:tc>
                <a:tc>
                  <a:txBody>
                    <a:bodyPr/>
                    <a:lstStyle/>
                    <a:p>
                      <a:pPr marL="0" marR="0" algn="ctr">
                        <a:spcBef>
                          <a:spcPts val="0"/>
                        </a:spcBef>
                        <a:spcAft>
                          <a:spcPts val="0"/>
                        </a:spcAft>
                      </a:pPr>
                      <a:r>
                        <a:rPr lang="en-US" sz="2000" b="1" dirty="0">
                          <a:effectLst/>
                        </a:rPr>
                        <a:t>2007</a:t>
                      </a:r>
                      <a:endParaRPr lang="en-US" sz="2000" b="1" dirty="0">
                        <a:effectLst/>
                        <a:latin typeface="Times New Roman"/>
                        <a:ea typeface="SimSun"/>
                        <a:cs typeface="Times New Roman"/>
                      </a:endParaRPr>
                    </a:p>
                  </a:txBody>
                  <a:tcPr anchor="ctr">
                    <a:solidFill>
                      <a:srgbClr val="005DAA"/>
                    </a:solidFill>
                  </a:tcPr>
                </a:tc>
                <a:tc>
                  <a:txBody>
                    <a:bodyPr/>
                    <a:lstStyle/>
                    <a:p>
                      <a:pPr marL="0" marR="0" algn="ctr">
                        <a:spcBef>
                          <a:spcPts val="0"/>
                        </a:spcBef>
                        <a:spcAft>
                          <a:spcPts val="0"/>
                        </a:spcAft>
                      </a:pPr>
                      <a:r>
                        <a:rPr lang="en-US" sz="2000" b="1" dirty="0">
                          <a:effectLst/>
                        </a:rPr>
                        <a:t>2010</a:t>
                      </a:r>
                      <a:endParaRPr lang="en-US" sz="2000" b="1" dirty="0">
                        <a:effectLst/>
                        <a:latin typeface="Times New Roman"/>
                        <a:ea typeface="SimSun"/>
                        <a:cs typeface="Times New Roman"/>
                      </a:endParaRPr>
                    </a:p>
                  </a:txBody>
                  <a:tcPr anchor="ctr">
                    <a:solidFill>
                      <a:srgbClr val="005DAA"/>
                    </a:solidFill>
                  </a:tcPr>
                </a:tc>
                <a:tc>
                  <a:txBody>
                    <a:bodyPr/>
                    <a:lstStyle/>
                    <a:p>
                      <a:pPr marL="0" marR="0" algn="ctr">
                        <a:spcBef>
                          <a:spcPts val="0"/>
                        </a:spcBef>
                        <a:spcAft>
                          <a:spcPts val="0"/>
                        </a:spcAft>
                      </a:pPr>
                      <a:r>
                        <a:rPr lang="en-US" sz="2000" b="1" dirty="0">
                          <a:effectLst/>
                        </a:rPr>
                        <a:t>2013</a:t>
                      </a:r>
                      <a:endParaRPr lang="en-US" sz="2000" b="1" dirty="0">
                        <a:effectLst/>
                        <a:latin typeface="Times New Roman"/>
                        <a:ea typeface="SimSun"/>
                        <a:cs typeface="Times New Roman"/>
                      </a:endParaRPr>
                    </a:p>
                  </a:txBody>
                  <a:tcPr anchor="ctr">
                    <a:solidFill>
                      <a:srgbClr val="005DAA"/>
                    </a:solidFill>
                  </a:tcPr>
                </a:tc>
                <a:tc>
                  <a:txBody>
                    <a:bodyPr/>
                    <a:lstStyle/>
                    <a:p>
                      <a:pPr marL="0" marR="0" algn="ctr">
                        <a:spcBef>
                          <a:spcPts val="0"/>
                        </a:spcBef>
                        <a:spcAft>
                          <a:spcPts val="0"/>
                        </a:spcAft>
                      </a:pPr>
                      <a:r>
                        <a:rPr lang="en-US" sz="2000" b="1" dirty="0">
                          <a:effectLst/>
                          <a:latin typeface="Times New Roman"/>
                          <a:ea typeface="SimSun"/>
                          <a:cs typeface="Times New Roman"/>
                        </a:rPr>
                        <a:t>2016</a:t>
                      </a:r>
                    </a:p>
                  </a:txBody>
                  <a:tcPr anchor="ctr">
                    <a:solidFill>
                      <a:srgbClr val="005DAA"/>
                    </a:solidFill>
                  </a:tcPr>
                </a:tc>
                <a:tc>
                  <a:txBody>
                    <a:bodyPr/>
                    <a:lstStyle/>
                    <a:p>
                      <a:pPr marL="0" marR="0" algn="ctr">
                        <a:spcBef>
                          <a:spcPts val="0"/>
                        </a:spcBef>
                        <a:spcAft>
                          <a:spcPts val="0"/>
                        </a:spcAft>
                      </a:pPr>
                      <a:r>
                        <a:rPr lang="en-US" sz="2000" b="1" dirty="0">
                          <a:effectLst/>
                          <a:latin typeface="Times New Roman"/>
                          <a:ea typeface="SimSun"/>
                          <a:cs typeface="Times New Roman"/>
                        </a:rPr>
                        <a:t>2019</a:t>
                      </a:r>
                    </a:p>
                  </a:txBody>
                  <a:tcPr anchor="ctr">
                    <a:solidFill>
                      <a:srgbClr val="005DAA"/>
                    </a:solidFill>
                  </a:tcPr>
                </a:tc>
                <a:extLst>
                  <a:ext uri="{0D108BD9-81ED-4DB2-BD59-A6C34878D82A}">
                    <a16:rowId xmlns:a16="http://schemas.microsoft.com/office/drawing/2014/main" val="10000"/>
                  </a:ext>
                </a:extLst>
              </a:tr>
              <a:tr h="609600">
                <a:tc>
                  <a:txBody>
                    <a:bodyPr/>
                    <a:lstStyle/>
                    <a:p>
                      <a:pPr marL="0" marR="0">
                        <a:spcBef>
                          <a:spcPts val="0"/>
                        </a:spcBef>
                        <a:spcAft>
                          <a:spcPts val="0"/>
                        </a:spcAft>
                      </a:pPr>
                      <a:r>
                        <a:rPr lang="en-US" sz="2000" dirty="0">
                          <a:effectLst/>
                        </a:rPr>
                        <a:t>Items Transmitted to Council</a:t>
                      </a:r>
                      <a:endParaRPr lang="en-US" sz="2000" dirty="0">
                        <a:effectLst/>
                        <a:latin typeface="Times New Roman"/>
                        <a:ea typeface="SimSun"/>
                        <a:cs typeface="Times New Roman"/>
                      </a:endParaRPr>
                    </a:p>
                  </a:txBody>
                  <a:tcPr anchor="ctr">
                    <a:solidFill>
                      <a:srgbClr val="005DAA"/>
                    </a:solidFill>
                  </a:tcPr>
                </a:tc>
                <a:tc>
                  <a:txBody>
                    <a:bodyPr/>
                    <a:lstStyle/>
                    <a:p>
                      <a:pPr marL="0" marR="0" algn="ctr">
                        <a:spcBef>
                          <a:spcPts val="0"/>
                        </a:spcBef>
                        <a:spcAft>
                          <a:spcPts val="0"/>
                        </a:spcAft>
                      </a:pPr>
                      <a:r>
                        <a:rPr lang="en-US" sz="2000" b="1" dirty="0">
                          <a:solidFill>
                            <a:schemeClr val="bg2">
                              <a:lumMod val="10000"/>
                            </a:schemeClr>
                          </a:solidFill>
                          <a:effectLst/>
                        </a:rPr>
                        <a:t>357</a:t>
                      </a:r>
                      <a:endParaRPr lang="en-US" sz="2000" b="1" dirty="0">
                        <a:solidFill>
                          <a:schemeClr val="bg2">
                            <a:lumMod val="10000"/>
                          </a:schemeClr>
                        </a:solidFill>
                        <a:effectLst/>
                        <a:latin typeface="Times New Roman"/>
                        <a:ea typeface="SimSun"/>
                        <a:cs typeface="Times New Roman"/>
                      </a:endParaRPr>
                    </a:p>
                  </a:txBody>
                  <a:tcPr anchor="ctr">
                    <a:solidFill>
                      <a:srgbClr val="005DAA">
                        <a:alpha val="30000"/>
                      </a:srgbClr>
                    </a:solidFill>
                  </a:tcPr>
                </a:tc>
                <a:tc>
                  <a:txBody>
                    <a:bodyPr/>
                    <a:lstStyle/>
                    <a:p>
                      <a:pPr marL="0" marR="0" algn="ctr">
                        <a:spcBef>
                          <a:spcPts val="0"/>
                        </a:spcBef>
                        <a:spcAft>
                          <a:spcPts val="0"/>
                        </a:spcAft>
                      </a:pPr>
                      <a:r>
                        <a:rPr lang="en-US" sz="2000" b="1" dirty="0">
                          <a:solidFill>
                            <a:schemeClr val="bg2">
                              <a:lumMod val="10000"/>
                            </a:schemeClr>
                          </a:solidFill>
                          <a:effectLst/>
                        </a:rPr>
                        <a:t>220</a:t>
                      </a:r>
                      <a:endParaRPr lang="en-US" sz="2000" b="1" dirty="0">
                        <a:solidFill>
                          <a:schemeClr val="bg2">
                            <a:lumMod val="10000"/>
                          </a:schemeClr>
                        </a:solidFill>
                        <a:effectLst/>
                        <a:latin typeface="Times New Roman"/>
                        <a:ea typeface="SimSun"/>
                        <a:cs typeface="Times New Roman"/>
                      </a:endParaRPr>
                    </a:p>
                  </a:txBody>
                  <a:tcPr anchor="ctr">
                    <a:solidFill>
                      <a:srgbClr val="005DAA">
                        <a:alpha val="30000"/>
                      </a:srgbClr>
                    </a:solidFill>
                  </a:tcPr>
                </a:tc>
                <a:tc>
                  <a:txBody>
                    <a:bodyPr/>
                    <a:lstStyle/>
                    <a:p>
                      <a:pPr marL="0" marR="0" algn="ctr">
                        <a:spcBef>
                          <a:spcPts val="0"/>
                        </a:spcBef>
                        <a:spcAft>
                          <a:spcPts val="0"/>
                        </a:spcAft>
                      </a:pPr>
                      <a:r>
                        <a:rPr lang="en-US" sz="2000" b="1" dirty="0">
                          <a:solidFill>
                            <a:schemeClr val="bg2">
                              <a:lumMod val="10000"/>
                            </a:schemeClr>
                          </a:solidFill>
                          <a:effectLst/>
                        </a:rPr>
                        <a:t>200</a:t>
                      </a:r>
                      <a:endParaRPr lang="en-US" sz="2000" b="1" dirty="0">
                        <a:solidFill>
                          <a:schemeClr val="bg2">
                            <a:lumMod val="10000"/>
                          </a:schemeClr>
                        </a:solidFill>
                        <a:effectLst/>
                        <a:latin typeface="Times New Roman"/>
                        <a:ea typeface="SimSun"/>
                        <a:cs typeface="Times New Roman"/>
                      </a:endParaRPr>
                    </a:p>
                  </a:txBody>
                  <a:tcPr anchor="ctr">
                    <a:solidFill>
                      <a:srgbClr val="005DAA">
                        <a:alpha val="30000"/>
                      </a:srgbClr>
                    </a:solidFill>
                  </a:tcPr>
                </a:tc>
                <a:tc>
                  <a:txBody>
                    <a:bodyPr/>
                    <a:lstStyle/>
                    <a:p>
                      <a:pPr marL="0" marR="0" algn="ctr">
                        <a:spcBef>
                          <a:spcPts val="0"/>
                        </a:spcBef>
                        <a:spcAft>
                          <a:spcPts val="0"/>
                        </a:spcAft>
                      </a:pPr>
                      <a:r>
                        <a:rPr lang="en-US" sz="2000" b="1" dirty="0">
                          <a:solidFill>
                            <a:schemeClr val="bg2">
                              <a:lumMod val="10000"/>
                            </a:schemeClr>
                          </a:solidFill>
                          <a:effectLst/>
                          <a:latin typeface="Times New Roman"/>
                          <a:ea typeface="SimSun"/>
                          <a:cs typeface="Times New Roman"/>
                        </a:rPr>
                        <a:t>181</a:t>
                      </a:r>
                    </a:p>
                  </a:txBody>
                  <a:tcPr anchor="ctr">
                    <a:solidFill>
                      <a:srgbClr val="005DAA">
                        <a:alpha val="30000"/>
                      </a:srgbClr>
                    </a:solidFill>
                  </a:tcPr>
                </a:tc>
                <a:tc>
                  <a:txBody>
                    <a:bodyPr/>
                    <a:lstStyle/>
                    <a:p>
                      <a:pPr marL="0" marR="0" algn="ctr">
                        <a:spcBef>
                          <a:spcPts val="0"/>
                        </a:spcBef>
                        <a:spcAft>
                          <a:spcPts val="0"/>
                        </a:spcAft>
                      </a:pPr>
                      <a:r>
                        <a:rPr lang="en-US" sz="2000" b="1" dirty="0">
                          <a:solidFill>
                            <a:schemeClr val="bg2">
                              <a:lumMod val="10000"/>
                            </a:schemeClr>
                          </a:solidFill>
                          <a:effectLst/>
                          <a:latin typeface="Times New Roman"/>
                          <a:ea typeface="SimSun"/>
                          <a:cs typeface="Times New Roman"/>
                        </a:rPr>
                        <a:t>117</a:t>
                      </a:r>
                    </a:p>
                  </a:txBody>
                  <a:tcPr anchor="ctr">
                    <a:solidFill>
                      <a:srgbClr val="005DAA">
                        <a:alpha val="30000"/>
                      </a:srgbClr>
                    </a:solidFill>
                  </a:tcPr>
                </a:tc>
                <a:extLst>
                  <a:ext uri="{0D108BD9-81ED-4DB2-BD59-A6C34878D82A}">
                    <a16:rowId xmlns:a16="http://schemas.microsoft.com/office/drawing/2014/main" val="10001"/>
                  </a:ext>
                </a:extLst>
              </a:tr>
              <a:tr h="548640">
                <a:tc>
                  <a:txBody>
                    <a:bodyPr/>
                    <a:lstStyle/>
                    <a:p>
                      <a:pPr marL="0" marR="0" algn="r">
                        <a:spcBef>
                          <a:spcPts val="0"/>
                        </a:spcBef>
                        <a:spcAft>
                          <a:spcPts val="0"/>
                        </a:spcAft>
                      </a:pPr>
                      <a:r>
                        <a:rPr lang="en-US" sz="2000" b="0" dirty="0">
                          <a:effectLst/>
                        </a:rPr>
                        <a:t>	Enactments</a:t>
                      </a:r>
                      <a:endParaRPr lang="en-US" sz="2000" b="0" dirty="0">
                        <a:effectLst/>
                        <a:latin typeface="Times New Roman"/>
                        <a:ea typeface="SimSun"/>
                        <a:cs typeface="Times New Roman"/>
                      </a:endParaRPr>
                    </a:p>
                  </a:txBody>
                  <a:tcPr anchor="ctr">
                    <a:solidFill>
                      <a:srgbClr val="005DAA"/>
                    </a:solidFill>
                  </a:tcPr>
                </a:tc>
                <a:tc>
                  <a:txBody>
                    <a:bodyPr/>
                    <a:lstStyle/>
                    <a:p>
                      <a:pPr marL="0" marR="0" algn="ctr">
                        <a:spcBef>
                          <a:spcPts val="0"/>
                        </a:spcBef>
                        <a:spcAft>
                          <a:spcPts val="0"/>
                        </a:spcAft>
                      </a:pPr>
                      <a:r>
                        <a:rPr lang="en-US" sz="2000" b="0" dirty="0">
                          <a:solidFill>
                            <a:schemeClr val="bg2">
                              <a:lumMod val="10000"/>
                            </a:schemeClr>
                          </a:solidFill>
                          <a:effectLst/>
                        </a:rPr>
                        <a:t>174</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r>
                        <a:rPr lang="en-US" sz="2000" b="0" dirty="0">
                          <a:solidFill>
                            <a:schemeClr val="bg2">
                              <a:lumMod val="10000"/>
                            </a:schemeClr>
                          </a:solidFill>
                          <a:effectLst/>
                        </a:rPr>
                        <a:t>128</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r>
                        <a:rPr lang="en-US" sz="2000" b="0" dirty="0">
                          <a:solidFill>
                            <a:schemeClr val="bg2">
                              <a:lumMod val="10000"/>
                            </a:schemeClr>
                          </a:solidFill>
                          <a:effectLst/>
                        </a:rPr>
                        <a:t>151</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r>
                        <a:rPr lang="en-US" sz="2000" b="0" dirty="0">
                          <a:solidFill>
                            <a:schemeClr val="bg2">
                              <a:lumMod val="10000"/>
                            </a:schemeClr>
                          </a:solidFill>
                          <a:effectLst/>
                          <a:latin typeface="Times New Roman"/>
                          <a:ea typeface="SimSun"/>
                          <a:cs typeface="Times New Roman"/>
                        </a:rPr>
                        <a:t>117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bg2">
                              <a:lumMod val="10000"/>
                            </a:schemeClr>
                          </a:solidFill>
                          <a:effectLst/>
                          <a:latin typeface="Times New Roman"/>
                          <a:ea typeface="SimSun"/>
                          <a:cs typeface="Times New Roman"/>
                        </a:rPr>
                        <a:t>116</a:t>
                      </a:r>
                    </a:p>
                  </a:txBody>
                  <a:tcPr anchor="ctr">
                    <a:noFill/>
                  </a:tcPr>
                </a:tc>
                <a:extLst>
                  <a:ext uri="{0D108BD9-81ED-4DB2-BD59-A6C34878D82A}">
                    <a16:rowId xmlns:a16="http://schemas.microsoft.com/office/drawing/2014/main" val="10002"/>
                  </a:ext>
                </a:extLst>
              </a:tr>
              <a:tr h="548640">
                <a:tc>
                  <a:txBody>
                    <a:bodyPr/>
                    <a:lstStyle/>
                    <a:p>
                      <a:pPr marL="0" marR="0" algn="r">
                        <a:spcBef>
                          <a:spcPts val="0"/>
                        </a:spcBef>
                        <a:spcAft>
                          <a:spcPts val="0"/>
                        </a:spcAft>
                      </a:pPr>
                      <a:r>
                        <a:rPr lang="en-US" sz="2000" b="0" dirty="0">
                          <a:effectLst/>
                        </a:rPr>
                        <a:t>	Resolutions</a:t>
                      </a:r>
                      <a:endParaRPr lang="en-US" sz="2000" b="0" dirty="0">
                        <a:effectLst/>
                        <a:latin typeface="Times New Roman"/>
                        <a:ea typeface="SimSun"/>
                        <a:cs typeface="Times New Roman"/>
                      </a:endParaRPr>
                    </a:p>
                  </a:txBody>
                  <a:tcPr anchor="ctr">
                    <a:solidFill>
                      <a:srgbClr val="005DAA"/>
                    </a:solidFill>
                  </a:tcPr>
                </a:tc>
                <a:tc>
                  <a:txBody>
                    <a:bodyPr/>
                    <a:lstStyle/>
                    <a:p>
                      <a:pPr marL="0" marR="0" algn="ctr">
                        <a:spcBef>
                          <a:spcPts val="0"/>
                        </a:spcBef>
                        <a:spcAft>
                          <a:spcPts val="0"/>
                        </a:spcAft>
                      </a:pPr>
                      <a:r>
                        <a:rPr lang="en-US" sz="2000" b="0" dirty="0">
                          <a:solidFill>
                            <a:schemeClr val="bg2">
                              <a:lumMod val="10000"/>
                            </a:schemeClr>
                          </a:solidFill>
                          <a:effectLst/>
                        </a:rPr>
                        <a:t>183</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r>
                        <a:rPr lang="en-US" sz="2000" b="0" dirty="0">
                          <a:solidFill>
                            <a:schemeClr val="bg2">
                              <a:lumMod val="10000"/>
                            </a:schemeClr>
                          </a:solidFill>
                          <a:effectLst/>
                        </a:rPr>
                        <a:t>92</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r>
                        <a:rPr lang="en-US" sz="2000" b="0" dirty="0">
                          <a:solidFill>
                            <a:schemeClr val="bg2">
                              <a:lumMod val="10000"/>
                            </a:schemeClr>
                          </a:solidFill>
                          <a:effectLst/>
                        </a:rPr>
                        <a:t>49</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r>
                        <a:rPr lang="en-US" sz="2000" b="0" dirty="0">
                          <a:solidFill>
                            <a:schemeClr val="bg2">
                              <a:lumMod val="10000"/>
                            </a:schemeClr>
                          </a:solidFill>
                          <a:effectLst/>
                          <a:latin typeface="Times New Roman"/>
                          <a:ea typeface="SimSun"/>
                          <a:cs typeface="Times New Roman"/>
                        </a:rPr>
                        <a:t>64</a:t>
                      </a:r>
                    </a:p>
                  </a:txBody>
                  <a:tcPr anchor="ctr">
                    <a:noFill/>
                  </a:tcPr>
                </a:tc>
                <a:tc>
                  <a:txBody>
                    <a:bodyPr/>
                    <a:lstStyle/>
                    <a:p>
                      <a:pPr marL="0" marR="0" algn="ctr">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extLst>
                  <a:ext uri="{0D108BD9-81ED-4DB2-BD59-A6C34878D82A}">
                    <a16:rowId xmlns:a16="http://schemas.microsoft.com/office/drawing/2014/main" val="10003"/>
                  </a:ext>
                </a:extLst>
              </a:tr>
              <a:tr h="548640">
                <a:tc>
                  <a:txBody>
                    <a:bodyPr/>
                    <a:lstStyle/>
                    <a:p>
                      <a:pPr marL="0" marR="0" algn="r">
                        <a:spcBef>
                          <a:spcPts val="0"/>
                        </a:spcBef>
                        <a:spcAft>
                          <a:spcPts val="0"/>
                        </a:spcAft>
                      </a:pPr>
                      <a:r>
                        <a:rPr lang="en-US" sz="2000" b="0" dirty="0">
                          <a:effectLst/>
                          <a:latin typeface="+mn-lt"/>
                          <a:ea typeface="SimSun"/>
                          <a:cs typeface="Times New Roman"/>
                        </a:rPr>
                        <a:t>Position Statements</a:t>
                      </a:r>
                    </a:p>
                  </a:txBody>
                  <a:tcPr anchor="ctr">
                    <a:solidFill>
                      <a:srgbClr val="005DAA"/>
                    </a:solidFill>
                  </a:tcPr>
                </a:tc>
                <a:tc>
                  <a:txBody>
                    <a:bodyPr/>
                    <a:lstStyle/>
                    <a:p>
                      <a:pPr marL="0" marR="0" algn="ctr">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spcBef>
                          <a:spcPts val="0"/>
                        </a:spcBef>
                        <a:spcAft>
                          <a:spcPts val="0"/>
                        </a:spcAft>
                      </a:pPr>
                      <a:r>
                        <a:rPr lang="en-US" sz="2000" b="0" dirty="0">
                          <a:solidFill>
                            <a:schemeClr val="bg2">
                              <a:lumMod val="10000"/>
                            </a:schemeClr>
                          </a:solidFill>
                          <a:effectLst/>
                          <a:latin typeface="Times New Roman"/>
                          <a:ea typeface="SimSun"/>
                          <a:cs typeface="Times New Roman"/>
                        </a:rPr>
                        <a:t>1</a:t>
                      </a:r>
                    </a:p>
                  </a:txBody>
                  <a:tcPr anchor="ctr">
                    <a:noFill/>
                  </a:tcPr>
                </a:tc>
                <a:extLst>
                  <a:ext uri="{0D108BD9-81ED-4DB2-BD59-A6C34878D82A}">
                    <a16:rowId xmlns:a16="http://schemas.microsoft.com/office/drawing/2014/main" val="4265475636"/>
                  </a:ext>
                </a:extLst>
              </a:tr>
              <a:tr h="548640">
                <a:tc>
                  <a:txBody>
                    <a:bodyPr/>
                    <a:lstStyle/>
                    <a:p>
                      <a:pPr marL="0" marR="0">
                        <a:lnSpc>
                          <a:spcPts val="1200"/>
                        </a:lnSpc>
                        <a:spcBef>
                          <a:spcPts val="0"/>
                        </a:spcBef>
                        <a:spcAft>
                          <a:spcPts val="0"/>
                        </a:spcAft>
                      </a:pPr>
                      <a:r>
                        <a:rPr lang="en-US" sz="2000" dirty="0">
                          <a:effectLst/>
                        </a:rPr>
                        <a:t>Items Adopted</a:t>
                      </a:r>
                      <a:endParaRPr lang="en-US" sz="2000" dirty="0">
                        <a:effectLst/>
                        <a:latin typeface="Times New Roman"/>
                        <a:ea typeface="SimSun"/>
                        <a:cs typeface="Times New Roman"/>
                      </a:endParaRPr>
                    </a:p>
                  </a:txBody>
                  <a:tcPr anchor="ctr">
                    <a:solidFill>
                      <a:srgbClr val="005DAA"/>
                    </a:solidFill>
                  </a:tcPr>
                </a:tc>
                <a:tc>
                  <a:txBody>
                    <a:bodyPr/>
                    <a:lstStyle/>
                    <a:p>
                      <a:pPr marL="0" marR="0" algn="ctr">
                        <a:lnSpc>
                          <a:spcPts val="1200"/>
                        </a:lnSpc>
                        <a:spcBef>
                          <a:spcPts val="0"/>
                        </a:spcBef>
                        <a:spcAft>
                          <a:spcPts val="0"/>
                        </a:spcAft>
                      </a:pPr>
                      <a:r>
                        <a:rPr lang="en-US" sz="2000" b="1" dirty="0">
                          <a:solidFill>
                            <a:schemeClr val="bg2">
                              <a:lumMod val="10000"/>
                            </a:schemeClr>
                          </a:solidFill>
                          <a:effectLst/>
                        </a:rPr>
                        <a:t>97</a:t>
                      </a:r>
                      <a:endParaRPr lang="en-US" sz="2000" b="1" dirty="0">
                        <a:solidFill>
                          <a:schemeClr val="bg2">
                            <a:lumMod val="10000"/>
                          </a:schemeClr>
                        </a:solidFill>
                        <a:effectLst/>
                        <a:latin typeface="Times New Roman"/>
                        <a:ea typeface="SimSun"/>
                        <a:cs typeface="Times New Roman"/>
                      </a:endParaRPr>
                    </a:p>
                  </a:txBody>
                  <a:tcPr anchor="ctr">
                    <a:solidFill>
                      <a:srgbClr val="005DAA">
                        <a:alpha val="30000"/>
                      </a:srgbClr>
                    </a:solidFill>
                  </a:tcPr>
                </a:tc>
                <a:tc>
                  <a:txBody>
                    <a:bodyPr/>
                    <a:lstStyle/>
                    <a:p>
                      <a:pPr marL="0" marR="0" algn="ctr">
                        <a:lnSpc>
                          <a:spcPts val="1200"/>
                        </a:lnSpc>
                        <a:spcBef>
                          <a:spcPts val="0"/>
                        </a:spcBef>
                        <a:spcAft>
                          <a:spcPts val="0"/>
                        </a:spcAft>
                      </a:pPr>
                      <a:r>
                        <a:rPr lang="en-US" sz="2000" b="1" dirty="0">
                          <a:solidFill>
                            <a:schemeClr val="bg2">
                              <a:lumMod val="10000"/>
                            </a:schemeClr>
                          </a:solidFill>
                          <a:effectLst/>
                        </a:rPr>
                        <a:t>66</a:t>
                      </a:r>
                      <a:endParaRPr lang="en-US" sz="2000" b="1" dirty="0">
                        <a:solidFill>
                          <a:schemeClr val="bg2">
                            <a:lumMod val="10000"/>
                          </a:schemeClr>
                        </a:solidFill>
                        <a:effectLst/>
                        <a:latin typeface="Times New Roman"/>
                        <a:ea typeface="SimSun"/>
                        <a:cs typeface="Times New Roman"/>
                      </a:endParaRPr>
                    </a:p>
                  </a:txBody>
                  <a:tcPr anchor="ctr">
                    <a:solidFill>
                      <a:srgbClr val="005DAA">
                        <a:alpha val="30000"/>
                      </a:srgbClr>
                    </a:solidFill>
                  </a:tcPr>
                </a:tc>
                <a:tc>
                  <a:txBody>
                    <a:bodyPr/>
                    <a:lstStyle/>
                    <a:p>
                      <a:pPr marL="0" marR="0" algn="ctr">
                        <a:lnSpc>
                          <a:spcPts val="1200"/>
                        </a:lnSpc>
                        <a:spcBef>
                          <a:spcPts val="0"/>
                        </a:spcBef>
                        <a:spcAft>
                          <a:spcPts val="0"/>
                        </a:spcAft>
                      </a:pPr>
                      <a:r>
                        <a:rPr lang="en-US" sz="2000" b="1" dirty="0">
                          <a:solidFill>
                            <a:schemeClr val="bg2">
                              <a:lumMod val="10000"/>
                            </a:schemeClr>
                          </a:solidFill>
                          <a:effectLst/>
                        </a:rPr>
                        <a:t>59</a:t>
                      </a:r>
                      <a:endParaRPr lang="en-US" sz="2000" b="1" dirty="0">
                        <a:solidFill>
                          <a:schemeClr val="bg2">
                            <a:lumMod val="10000"/>
                          </a:schemeClr>
                        </a:solidFill>
                        <a:effectLst/>
                        <a:latin typeface="Times New Roman"/>
                        <a:ea typeface="SimSun"/>
                        <a:cs typeface="Times New Roman"/>
                      </a:endParaRPr>
                    </a:p>
                  </a:txBody>
                  <a:tcPr anchor="ctr">
                    <a:solidFill>
                      <a:srgbClr val="005DAA">
                        <a:alpha val="30000"/>
                      </a:srgbClr>
                    </a:solidFill>
                  </a:tcPr>
                </a:tc>
                <a:tc>
                  <a:txBody>
                    <a:bodyPr/>
                    <a:lstStyle/>
                    <a:p>
                      <a:pPr marL="0" marR="0" algn="ctr">
                        <a:lnSpc>
                          <a:spcPts val="1200"/>
                        </a:lnSpc>
                        <a:spcBef>
                          <a:spcPts val="0"/>
                        </a:spcBef>
                        <a:spcAft>
                          <a:spcPts val="0"/>
                        </a:spcAft>
                      </a:pPr>
                      <a:r>
                        <a:rPr lang="en-US" sz="2000" b="1" dirty="0">
                          <a:solidFill>
                            <a:schemeClr val="bg2">
                              <a:lumMod val="10000"/>
                            </a:schemeClr>
                          </a:solidFill>
                          <a:effectLst/>
                          <a:latin typeface="Times New Roman"/>
                          <a:ea typeface="SimSun"/>
                          <a:cs typeface="Times New Roman"/>
                        </a:rPr>
                        <a:t>61</a:t>
                      </a:r>
                    </a:p>
                  </a:txBody>
                  <a:tcPr anchor="ctr">
                    <a:solidFill>
                      <a:srgbClr val="005DAA">
                        <a:alpha val="30000"/>
                      </a:srgbClr>
                    </a:solidFill>
                  </a:tcPr>
                </a:tc>
                <a:tc>
                  <a:txBody>
                    <a:bodyPr/>
                    <a:lstStyle/>
                    <a:p>
                      <a:pPr marL="0" marR="0" algn="ctr">
                        <a:lnSpc>
                          <a:spcPts val="1200"/>
                        </a:lnSpc>
                        <a:spcBef>
                          <a:spcPts val="0"/>
                        </a:spcBef>
                        <a:spcAft>
                          <a:spcPts val="0"/>
                        </a:spcAft>
                      </a:pPr>
                      <a:r>
                        <a:rPr lang="en-US" sz="2000" b="1" dirty="0">
                          <a:solidFill>
                            <a:schemeClr val="bg2">
                              <a:lumMod val="10000"/>
                            </a:schemeClr>
                          </a:solidFill>
                          <a:effectLst/>
                          <a:latin typeface="Times New Roman"/>
                          <a:ea typeface="SimSun"/>
                          <a:cs typeface="Times New Roman"/>
                        </a:rPr>
                        <a:t>47</a:t>
                      </a:r>
                    </a:p>
                  </a:txBody>
                  <a:tcPr anchor="ctr">
                    <a:solidFill>
                      <a:srgbClr val="005DAA">
                        <a:alpha val="30000"/>
                      </a:srgbClr>
                    </a:solidFill>
                  </a:tcPr>
                </a:tc>
                <a:extLst>
                  <a:ext uri="{0D108BD9-81ED-4DB2-BD59-A6C34878D82A}">
                    <a16:rowId xmlns:a16="http://schemas.microsoft.com/office/drawing/2014/main" val="10004"/>
                  </a:ext>
                </a:extLst>
              </a:tr>
              <a:tr h="548640">
                <a:tc>
                  <a:txBody>
                    <a:bodyPr/>
                    <a:lstStyle/>
                    <a:p>
                      <a:pPr marL="0" marR="0" algn="r">
                        <a:spcBef>
                          <a:spcPts val="0"/>
                        </a:spcBef>
                        <a:spcAft>
                          <a:spcPts val="0"/>
                        </a:spcAft>
                      </a:pPr>
                      <a:r>
                        <a:rPr lang="en-US" sz="2000" b="0" dirty="0">
                          <a:effectLst/>
                        </a:rPr>
                        <a:t>Enactments</a:t>
                      </a:r>
                      <a:endParaRPr lang="en-US" sz="2000" b="0" dirty="0">
                        <a:effectLst/>
                        <a:latin typeface="Times New Roman"/>
                        <a:ea typeface="SimSun"/>
                        <a:cs typeface="Times New Roman"/>
                      </a:endParaRPr>
                    </a:p>
                  </a:txBody>
                  <a:tcPr anchor="ctr">
                    <a:solidFill>
                      <a:srgbClr val="005DAA"/>
                    </a:solid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rPr>
                        <a:t>59</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rPr>
                        <a:t>47</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rPr>
                        <a:t>53</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latin typeface="Times New Roman"/>
                          <a:ea typeface="SimSun"/>
                          <a:cs typeface="Times New Roman"/>
                        </a:rPr>
                        <a:t>47</a:t>
                      </a:r>
                    </a:p>
                  </a:txBody>
                  <a:tcPr anchor="ctr">
                    <a:no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latin typeface="Times New Roman"/>
                          <a:ea typeface="SimSun"/>
                          <a:cs typeface="Times New Roman"/>
                        </a:rPr>
                        <a:t>46</a:t>
                      </a:r>
                    </a:p>
                  </a:txBody>
                  <a:tcPr anchor="ctr">
                    <a:noFill/>
                  </a:tcPr>
                </a:tc>
                <a:extLst>
                  <a:ext uri="{0D108BD9-81ED-4DB2-BD59-A6C34878D82A}">
                    <a16:rowId xmlns:a16="http://schemas.microsoft.com/office/drawing/2014/main" val="10005"/>
                  </a:ext>
                </a:extLst>
              </a:tr>
              <a:tr h="548640">
                <a:tc>
                  <a:txBody>
                    <a:bodyPr/>
                    <a:lstStyle/>
                    <a:p>
                      <a:pPr marL="0" marR="0" algn="r">
                        <a:spcBef>
                          <a:spcPts val="0"/>
                        </a:spcBef>
                        <a:spcAft>
                          <a:spcPts val="0"/>
                        </a:spcAft>
                      </a:pPr>
                      <a:r>
                        <a:rPr lang="en-US" sz="2000" b="0" dirty="0">
                          <a:effectLst/>
                        </a:rPr>
                        <a:t>Resolutions</a:t>
                      </a:r>
                      <a:endParaRPr lang="en-US" sz="2000" b="0" dirty="0">
                        <a:effectLst/>
                        <a:latin typeface="Times New Roman"/>
                        <a:ea typeface="SimSun"/>
                        <a:cs typeface="Times New Roman"/>
                      </a:endParaRPr>
                    </a:p>
                  </a:txBody>
                  <a:tcPr anchor="ctr">
                    <a:solidFill>
                      <a:srgbClr val="005DAA"/>
                    </a:solid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rPr>
                        <a:t>38</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rPr>
                        <a:t>19</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rPr>
                        <a:t>6</a:t>
                      </a: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latin typeface="Times New Roman"/>
                          <a:ea typeface="SimSun"/>
                          <a:cs typeface="Times New Roman"/>
                        </a:rPr>
                        <a:t>14</a:t>
                      </a:r>
                    </a:p>
                  </a:txBody>
                  <a:tcPr anchor="ctr">
                    <a:noFill/>
                  </a:tcPr>
                </a:tc>
                <a:tc>
                  <a:txBody>
                    <a:bodyPr/>
                    <a:lstStyle/>
                    <a:p>
                      <a:pPr marL="0" marR="0" algn="ctr">
                        <a:lnSpc>
                          <a:spcPts val="1200"/>
                        </a:lnSpc>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extLst>
                  <a:ext uri="{0D108BD9-81ED-4DB2-BD59-A6C34878D82A}">
                    <a16:rowId xmlns:a16="http://schemas.microsoft.com/office/drawing/2014/main" val="10006"/>
                  </a:ext>
                </a:extLst>
              </a:tr>
              <a:tr h="5486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dirty="0">
                          <a:effectLst/>
                          <a:latin typeface="+mn-lt"/>
                          <a:ea typeface="SimSun"/>
                          <a:cs typeface="Times New Roman"/>
                        </a:rPr>
                        <a:t>Position Statements</a:t>
                      </a:r>
                    </a:p>
                  </a:txBody>
                  <a:tcPr anchor="ctr">
                    <a:solidFill>
                      <a:srgbClr val="005DAA"/>
                    </a:solidFill>
                  </a:tcPr>
                </a:tc>
                <a:tc>
                  <a:txBody>
                    <a:bodyPr/>
                    <a:lstStyle/>
                    <a:p>
                      <a:pPr marL="0" marR="0" algn="ctr">
                        <a:lnSpc>
                          <a:spcPts val="1200"/>
                        </a:lnSpc>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endParaRPr lang="en-US" sz="2000" b="0" dirty="0">
                        <a:solidFill>
                          <a:schemeClr val="bg2">
                            <a:lumMod val="10000"/>
                          </a:schemeClr>
                        </a:solidFill>
                        <a:effectLst/>
                        <a:latin typeface="Times New Roman"/>
                        <a:ea typeface="SimSun"/>
                        <a:cs typeface="Times New Roman"/>
                      </a:endParaRPr>
                    </a:p>
                  </a:txBody>
                  <a:tcPr anchor="ctr">
                    <a:noFill/>
                  </a:tcPr>
                </a:tc>
                <a:tc>
                  <a:txBody>
                    <a:bodyPr/>
                    <a:lstStyle/>
                    <a:p>
                      <a:pPr marL="0" marR="0" algn="ctr">
                        <a:lnSpc>
                          <a:spcPts val="1200"/>
                        </a:lnSpc>
                        <a:spcBef>
                          <a:spcPts val="0"/>
                        </a:spcBef>
                        <a:spcAft>
                          <a:spcPts val="0"/>
                        </a:spcAft>
                      </a:pPr>
                      <a:r>
                        <a:rPr lang="en-US" sz="2000" b="0" dirty="0">
                          <a:solidFill>
                            <a:schemeClr val="bg2">
                              <a:lumMod val="10000"/>
                            </a:schemeClr>
                          </a:solidFill>
                          <a:effectLst/>
                          <a:latin typeface="Times New Roman"/>
                          <a:ea typeface="SimSun"/>
                          <a:cs typeface="Times New Roman"/>
                        </a:rPr>
                        <a:t>1</a:t>
                      </a:r>
                    </a:p>
                  </a:txBody>
                  <a:tcPr anchor="ctr">
                    <a:noFill/>
                  </a:tcPr>
                </a:tc>
                <a:extLst>
                  <a:ext uri="{0D108BD9-81ED-4DB2-BD59-A6C34878D82A}">
                    <a16:rowId xmlns:a16="http://schemas.microsoft.com/office/drawing/2014/main" val="875553727"/>
                  </a:ext>
                </a:extLst>
              </a:tr>
            </a:tbl>
          </a:graphicData>
        </a:graphic>
      </p:graphicFrame>
    </p:spTree>
    <p:extLst>
      <p:ext uri="{BB962C8B-B14F-4D97-AF65-F5344CB8AC3E}">
        <p14:creationId xmlns:p14="http://schemas.microsoft.com/office/powerpoint/2010/main" val="258292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0" y="0"/>
            <a:ext cx="13448664" cy="6858000"/>
          </a:xfrm>
        </p:spPr>
      </p:pic>
      <p:sp>
        <p:nvSpPr>
          <p:cNvPr id="12" name="Text Placeholder 11"/>
          <p:cNvSpPr>
            <a:spLocks noGrp="1"/>
          </p:cNvSpPr>
          <p:nvPr>
            <p:ph type="body" sz="quarter" idx="15"/>
          </p:nvPr>
        </p:nvSpPr>
        <p:spPr>
          <a:xfrm>
            <a:off x="0" y="0"/>
            <a:ext cx="12192000" cy="6858000"/>
          </a:xfrm>
        </p:spPr>
        <p:txBody>
          <a:bodyPr/>
          <a:lstStyle/>
          <a:p>
            <a:r>
              <a:rPr lang="en-US" dirty="0"/>
              <a:t>Preparing for the Council</a:t>
            </a:r>
          </a:p>
        </p:txBody>
      </p:sp>
    </p:spTree>
    <p:extLst>
      <p:ext uri="{BB962C8B-B14F-4D97-AF65-F5344CB8AC3E}">
        <p14:creationId xmlns:p14="http://schemas.microsoft.com/office/powerpoint/2010/main" val="103590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Should Representatives Do?</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54719448"/>
              </p:ext>
            </p:extLst>
          </p:nvPr>
        </p:nvGraphicFramePr>
        <p:xfrm>
          <a:off x="380999" y="1828800"/>
          <a:ext cx="11506199" cy="480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66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331305" y="0"/>
            <a:ext cx="13283921" cy="6858000"/>
          </a:xfrm>
        </p:spPr>
      </p:pic>
      <p:sp>
        <p:nvSpPr>
          <p:cNvPr id="4" name="Text Placeholder 3"/>
          <p:cNvSpPr>
            <a:spLocks noGrp="1"/>
          </p:cNvSpPr>
          <p:nvPr>
            <p:ph type="body" sz="quarter" idx="15"/>
          </p:nvPr>
        </p:nvSpPr>
        <p:spPr>
          <a:xfrm>
            <a:off x="0" y="0"/>
            <a:ext cx="12192000" cy="6858000"/>
          </a:xfrm>
        </p:spPr>
        <p:txBody>
          <a:bodyPr/>
          <a:lstStyle/>
          <a:p>
            <a:r>
              <a:rPr lang="en-US" dirty="0"/>
              <a:t>Attending the Council</a:t>
            </a:r>
          </a:p>
        </p:txBody>
      </p:sp>
    </p:spTree>
    <p:extLst>
      <p:ext uri="{BB962C8B-B14F-4D97-AF65-F5344CB8AC3E}">
        <p14:creationId xmlns:p14="http://schemas.microsoft.com/office/powerpoint/2010/main" val="2077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79400" y="1535502"/>
            <a:ext cx="5537200" cy="1741098"/>
          </a:xfrm>
        </p:spPr>
        <p:txBody>
          <a:bodyPr/>
          <a:lstStyle/>
          <a:p>
            <a:r>
              <a:rPr lang="en-US" dirty="0"/>
              <a:t>Representatives – Voting Members</a:t>
            </a:r>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Autofit/>
          </a:bodyPr>
          <a:lstStyle/>
          <a:p>
            <a:pPr marL="457200" indent="-457200">
              <a:buFont typeface="Arial" panose="020B0604020202020204" pitchFamily="34" charset="0"/>
              <a:buChar char="•"/>
            </a:pPr>
            <a:r>
              <a:rPr lang="en-US" dirty="0">
                <a:latin typeface="Arial (Body)"/>
                <a:cs typeface="Arial" panose="020B0604020202020204" pitchFamily="34" charset="0"/>
              </a:rPr>
              <a:t>One representative and alternate per district</a:t>
            </a:r>
          </a:p>
          <a:p>
            <a:pPr marL="457200" indent="-457200">
              <a:buFont typeface="Arial" panose="020B0604020202020204" pitchFamily="34" charset="0"/>
              <a:buChar char="•"/>
            </a:pPr>
            <a:r>
              <a:rPr lang="en-US" dirty="0">
                <a:latin typeface="Arial (Body)"/>
                <a:cs typeface="Arial" panose="020B0604020202020204" pitchFamily="34" charset="0"/>
              </a:rPr>
              <a:t>Qualifications:</a:t>
            </a:r>
          </a:p>
          <a:p>
            <a:pPr marL="1143000" lvl="1" indent="-457200" algn="l">
              <a:buFont typeface="Arial" panose="020B0604020202020204" pitchFamily="34" charset="0"/>
              <a:buChar char="•"/>
            </a:pPr>
            <a:r>
              <a:rPr lang="en-US" sz="2200" dirty="0">
                <a:solidFill>
                  <a:schemeClr val="bg1"/>
                </a:solidFill>
                <a:latin typeface="Arial (Body)"/>
                <a:cs typeface="Arial" panose="020B0604020202020204" pitchFamily="34" charset="0"/>
              </a:rPr>
              <a:t>Past district governor</a:t>
            </a:r>
          </a:p>
          <a:p>
            <a:pPr marL="1143000" lvl="1" indent="-457200" algn="l">
              <a:buFont typeface="Arial" panose="020B0604020202020204" pitchFamily="34" charset="0"/>
              <a:buChar char="•"/>
            </a:pPr>
            <a:r>
              <a:rPr lang="en-US" sz="2200" dirty="0">
                <a:solidFill>
                  <a:schemeClr val="bg1"/>
                </a:solidFill>
                <a:latin typeface="Arial (Body)"/>
                <a:cs typeface="Arial" panose="020B0604020202020204" pitchFamily="34" charset="0"/>
              </a:rPr>
              <a:t>Member of a Rotary club in the district</a:t>
            </a:r>
          </a:p>
          <a:p>
            <a:pPr marL="457200" indent="-457200">
              <a:buFont typeface="Arial" panose="020B0604020202020204" pitchFamily="34" charset="0"/>
              <a:buChar char="•"/>
            </a:pPr>
            <a:r>
              <a:rPr lang="en-US" dirty="0">
                <a:latin typeface="Arial (Body)"/>
                <a:cs typeface="Arial" panose="020B0604020202020204" pitchFamily="34" charset="0"/>
              </a:rPr>
              <a:t>In 2019, 80% of representatives were serving for the first time</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2" y="1"/>
            <a:ext cx="6122502" cy="6858000"/>
          </a:xfrm>
          <a:prstGeom prst="rect">
            <a:avLst/>
          </a:prstGeom>
        </p:spPr>
      </p:pic>
    </p:spTree>
    <p:extLst>
      <p:ext uri="{BB962C8B-B14F-4D97-AF65-F5344CB8AC3E}">
        <p14:creationId xmlns:p14="http://schemas.microsoft.com/office/powerpoint/2010/main" val="22585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B28E-D2AD-4257-88FD-7223F1C3A4C2}"/>
              </a:ext>
            </a:extLst>
          </p:cNvPr>
          <p:cNvSpPr>
            <a:spLocks noGrp="1"/>
          </p:cNvSpPr>
          <p:nvPr>
            <p:ph type="title"/>
          </p:nvPr>
        </p:nvSpPr>
        <p:spPr/>
        <p:txBody>
          <a:bodyPr/>
          <a:lstStyle/>
          <a:p>
            <a:r>
              <a:rPr lang="en-US" dirty="0"/>
              <a:t>Poll—please answer only one</a:t>
            </a:r>
          </a:p>
        </p:txBody>
      </p:sp>
      <p:sp>
        <p:nvSpPr>
          <p:cNvPr id="3" name="Content Placeholder 2">
            <a:extLst>
              <a:ext uri="{FF2B5EF4-FFF2-40B4-BE49-F238E27FC236}">
                <a16:creationId xmlns:a16="http://schemas.microsoft.com/office/drawing/2014/main" id="{9065152C-3C50-4BCA-A9EB-9AEFEBC5FCB7}"/>
              </a:ext>
            </a:extLst>
          </p:cNvPr>
          <p:cNvSpPr>
            <a:spLocks noGrp="1"/>
          </p:cNvSpPr>
          <p:nvPr>
            <p:ph idx="1"/>
          </p:nvPr>
        </p:nvSpPr>
        <p:spPr>
          <a:xfrm>
            <a:off x="380999" y="1655612"/>
            <a:ext cx="11506199" cy="5086817"/>
          </a:xfrm>
        </p:spPr>
        <p:txBody>
          <a:bodyPr>
            <a:normAutofit/>
          </a:bodyPr>
          <a:lstStyle/>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Question for </a:t>
            </a:r>
            <a:r>
              <a:rPr lang="en-US" b="1" dirty="0"/>
              <a:t>REPRESENTATIVES:  Have you attended </a:t>
            </a:r>
            <a:r>
              <a:rPr lang="en-US" b="1" baseline="0" dirty="0"/>
              <a:t>a prior Council?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Question for </a:t>
            </a:r>
            <a:r>
              <a:rPr lang="en-US" b="1" dirty="0"/>
              <a:t>ALTERNATES:  Have you attended </a:t>
            </a:r>
            <a:r>
              <a:rPr lang="en-US" b="1" baseline="0" dirty="0"/>
              <a:t>a prior Council?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p>
        </p:txBody>
      </p:sp>
      <p:sp>
        <p:nvSpPr>
          <p:cNvPr id="4" name="Slide Number Placeholder 3">
            <a:extLst>
              <a:ext uri="{FF2B5EF4-FFF2-40B4-BE49-F238E27FC236}">
                <a16:creationId xmlns:a16="http://schemas.microsoft.com/office/drawing/2014/main" id="{F00A6D3F-A250-49EF-AFDC-C45AD4C8BA44}"/>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Tree>
    <p:extLst>
      <p:ext uri="{BB962C8B-B14F-4D97-AF65-F5344CB8AC3E}">
        <p14:creationId xmlns:p14="http://schemas.microsoft.com/office/powerpoint/2010/main" val="1404149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normAutofit/>
          </a:bodyPr>
          <a:lstStyle/>
          <a:p>
            <a:r>
              <a:rPr lang="en-US" dirty="0"/>
              <a:t>MEMBERS OF THE Council</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6" name="Content Placeholder 9"/>
          <p:cNvGraphicFramePr>
            <a:graphicFrameLocks/>
          </p:cNvGraphicFramePr>
          <p:nvPr/>
        </p:nvGraphicFramePr>
        <p:xfrm>
          <a:off x="1358028" y="1693742"/>
          <a:ext cx="9613900" cy="4961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04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658319"/>
            <a:ext cx="11506199" cy="4518644"/>
          </a:xfrm>
        </p:spPr>
        <p:txBody>
          <a:bodyPr/>
          <a:lstStyle/>
          <a:p>
            <a:r>
              <a:rPr lang="en-US" dirty="0"/>
              <a:t>Representatives stay at the Hyatt Regency Chicago </a:t>
            </a:r>
          </a:p>
          <a:p>
            <a:r>
              <a:rPr lang="en-US" dirty="0"/>
              <a:t>Breakfast, lunch, and the Council take place in the hotel</a:t>
            </a:r>
          </a:p>
          <a:p>
            <a:r>
              <a:rPr lang="en-US" dirty="0"/>
              <a:t>Restaurants are in area for dinner</a:t>
            </a:r>
          </a:p>
        </p:txBody>
      </p:sp>
      <p:sp>
        <p:nvSpPr>
          <p:cNvPr id="8" name="Title 7"/>
          <p:cNvSpPr>
            <a:spLocks noGrp="1"/>
          </p:cNvSpPr>
          <p:nvPr>
            <p:ph type="title"/>
          </p:nvPr>
        </p:nvSpPr>
        <p:spPr>
          <a:xfrm>
            <a:off x="381000" y="1"/>
            <a:ext cx="11506200" cy="1474838"/>
          </a:xfrm>
        </p:spPr>
        <p:txBody>
          <a:bodyPr/>
          <a:lstStyle/>
          <a:p>
            <a:r>
              <a:rPr lang="en-US" dirty="0"/>
              <a:t>At the Council</a:t>
            </a: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7100"/>
                    </a14:imgEffect>
                  </a14:imgLayer>
                </a14:imgProps>
              </a:ext>
              <a:ext uri="{28A0092B-C50C-407E-A947-70E740481C1C}">
                <a14:useLocalDpi xmlns:a14="http://schemas.microsoft.com/office/drawing/2010/main"/>
              </a:ext>
            </a:extLst>
          </a:blip>
          <a:srcRect/>
          <a:stretch/>
        </p:blipFill>
        <p:spPr>
          <a:xfrm>
            <a:off x="0" y="2944881"/>
            <a:ext cx="12247294" cy="3913119"/>
          </a:xfrm>
          <a:prstGeom prst="rect">
            <a:avLst/>
          </a:prstGeom>
        </p:spPr>
      </p:pic>
    </p:spTree>
    <p:extLst>
      <p:ext uri="{BB962C8B-B14F-4D97-AF65-F5344CB8AC3E}">
        <p14:creationId xmlns:p14="http://schemas.microsoft.com/office/powerpoint/2010/main" val="389435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4"/>
          </p:nvPr>
        </p:nvSpPr>
        <p:spPr/>
        <p:txBody>
          <a:bodyPr/>
          <a:lstStyle/>
          <a:p>
            <a:r>
              <a:rPr lang="en-US" dirty="0"/>
              <a:t>At the Council</a:t>
            </a:r>
          </a:p>
        </p:txBody>
      </p:sp>
      <p:sp>
        <p:nvSpPr>
          <p:cNvPr id="5" name="Content Placeholder 4"/>
          <p:cNvSpPr>
            <a:spLocks noGrp="1"/>
          </p:cNvSpPr>
          <p:nvPr>
            <p:ph type="subTitle" idx="1"/>
          </p:nvPr>
        </p:nvSpPr>
        <p:spPr>
          <a:xfrm>
            <a:off x="554567" y="3383631"/>
            <a:ext cx="4986867" cy="2618157"/>
          </a:xfrm>
        </p:spPr>
        <p:txBody>
          <a:bodyPr>
            <a:normAutofit/>
          </a:bodyPr>
          <a:lstStyle/>
          <a:p>
            <a:pPr>
              <a:lnSpc>
                <a:spcPct val="120000"/>
              </a:lnSpc>
              <a:spcBef>
                <a:spcPts val="1200"/>
              </a:spcBef>
            </a:pPr>
            <a:r>
              <a:rPr lang="en-US" sz="2400" dirty="0">
                <a:solidFill>
                  <a:srgbClr val="000000"/>
                </a:solidFill>
              </a:rPr>
              <a:t>Bring a tablet or mobile device</a:t>
            </a:r>
          </a:p>
          <a:p>
            <a:pPr>
              <a:lnSpc>
                <a:spcPct val="120000"/>
              </a:lnSpc>
              <a:spcBef>
                <a:spcPts val="1200"/>
              </a:spcBef>
            </a:pPr>
            <a:r>
              <a:rPr lang="en-US" sz="2400" dirty="0">
                <a:solidFill>
                  <a:srgbClr val="000000"/>
                </a:solidFill>
              </a:rPr>
              <a:t>Use the Council app to access the legislation, amendments, and other materials</a:t>
            </a:r>
          </a:p>
          <a:p>
            <a:pPr>
              <a:lnSpc>
                <a:spcPct val="120000"/>
              </a:lnSpc>
              <a:spcBef>
                <a:spcPts val="1200"/>
              </a:spcBef>
            </a:pPr>
            <a:r>
              <a:rPr lang="en-US" sz="2400" dirty="0">
                <a:solidFill>
                  <a:srgbClr val="000000"/>
                </a:solidFill>
              </a:rPr>
              <a:t>Business attire for the meeting</a:t>
            </a:r>
          </a:p>
          <a:p>
            <a:endParaRPr lang="en-US" dirty="0"/>
          </a:p>
        </p:txBody>
      </p:sp>
    </p:spTree>
    <p:extLst>
      <p:ext uri="{BB962C8B-B14F-4D97-AF65-F5344CB8AC3E}">
        <p14:creationId xmlns:p14="http://schemas.microsoft.com/office/powerpoint/2010/main" val="44473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preferRelativeResize="0">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t="-283" b="-9037"/>
          <a:stretch/>
        </p:blipFill>
        <p:spPr>
          <a:xfrm>
            <a:off x="6519863" y="568941"/>
            <a:ext cx="5263070" cy="6016752"/>
          </a:xfrm>
        </p:spPr>
      </p:pic>
      <p:sp>
        <p:nvSpPr>
          <p:cNvPr id="6" name="Text Placeholder 5"/>
          <p:cNvSpPr>
            <a:spLocks noGrp="1"/>
          </p:cNvSpPr>
          <p:nvPr>
            <p:ph type="body" sz="quarter" idx="14"/>
          </p:nvPr>
        </p:nvSpPr>
        <p:spPr/>
        <p:txBody>
          <a:bodyPr/>
          <a:lstStyle/>
          <a:p>
            <a:r>
              <a:rPr lang="en-US" dirty="0"/>
              <a:t>Arrival</a:t>
            </a:r>
          </a:p>
        </p:txBody>
      </p:sp>
      <p:sp>
        <p:nvSpPr>
          <p:cNvPr id="5" name="Content Placeholder 4"/>
          <p:cNvSpPr>
            <a:spLocks noGrp="1"/>
          </p:cNvSpPr>
          <p:nvPr>
            <p:ph type="subTitle" idx="1"/>
          </p:nvPr>
        </p:nvSpPr>
        <p:spPr>
          <a:xfrm>
            <a:off x="554567" y="3383631"/>
            <a:ext cx="4986867" cy="2552219"/>
          </a:xfrm>
        </p:spPr>
        <p:txBody>
          <a:bodyPr>
            <a:normAutofit lnSpcReduction="10000"/>
          </a:bodyPr>
          <a:lstStyle/>
          <a:p>
            <a:pPr lvl="0" rtl="0">
              <a:lnSpc>
                <a:spcPct val="100000"/>
              </a:lnSpc>
            </a:pPr>
            <a:r>
              <a:rPr lang="en-US" dirty="0"/>
              <a:t>When you arrive:</a:t>
            </a:r>
          </a:p>
          <a:p>
            <a:pPr marL="342900" indent="-342900">
              <a:lnSpc>
                <a:spcPct val="100000"/>
              </a:lnSpc>
              <a:buFont typeface="Arial" panose="020B0604020202020204" pitchFamily="34" charset="0"/>
              <a:buChar char="•"/>
            </a:pPr>
            <a:r>
              <a:rPr lang="en-US" dirty="0">
                <a:solidFill>
                  <a:srgbClr val="000000"/>
                </a:solidFill>
              </a:rPr>
              <a:t>Check-in to the hotel</a:t>
            </a:r>
          </a:p>
          <a:p>
            <a:pPr marL="342900" indent="-342900">
              <a:lnSpc>
                <a:spcPct val="100000"/>
              </a:lnSpc>
              <a:buFont typeface="Arial" panose="020B0604020202020204" pitchFamily="34" charset="0"/>
              <a:buChar char="•"/>
            </a:pPr>
            <a:r>
              <a:rPr lang="en-US" dirty="0">
                <a:solidFill>
                  <a:srgbClr val="000000"/>
                </a:solidFill>
              </a:rPr>
              <a:t>Stop at the meeting registration desk for registration materials</a:t>
            </a:r>
          </a:p>
          <a:p>
            <a:pPr marL="342900" indent="-342900">
              <a:lnSpc>
                <a:spcPct val="100000"/>
              </a:lnSpc>
              <a:buFont typeface="Arial" panose="020B0604020202020204" pitchFamily="34" charset="0"/>
              <a:buChar char="•"/>
            </a:pPr>
            <a:r>
              <a:rPr lang="en-US" dirty="0">
                <a:solidFill>
                  <a:srgbClr val="000000"/>
                </a:solidFill>
              </a:rPr>
              <a:t>Visit the app help desk</a:t>
            </a:r>
          </a:p>
          <a:p>
            <a:pPr marL="342900" indent="-342900">
              <a:lnSpc>
                <a:spcPct val="100000"/>
              </a:lnSpc>
              <a:buFont typeface="Arial" panose="020B0604020202020204" pitchFamily="34" charset="0"/>
              <a:buChar char="•"/>
            </a:pPr>
            <a:r>
              <a:rPr lang="en-US" dirty="0">
                <a:solidFill>
                  <a:srgbClr val="000000"/>
                </a:solidFill>
              </a:rPr>
              <a:t>Pick up a binder, if needed</a:t>
            </a:r>
          </a:p>
        </p:txBody>
      </p:sp>
    </p:spTree>
    <p:extLst>
      <p:ext uri="{BB962C8B-B14F-4D97-AF65-F5344CB8AC3E}">
        <p14:creationId xmlns:p14="http://schemas.microsoft.com/office/powerpoint/2010/main" val="291427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04"/>
          <a:stretch/>
        </p:blipFill>
        <p:spPr>
          <a:xfrm>
            <a:off x="0" y="-12700"/>
            <a:ext cx="12192000" cy="6985000"/>
          </a:xfrm>
          <a:prstGeom prst="rect">
            <a:avLst/>
          </a:prstGeom>
        </p:spPr>
      </p:pic>
      <p:sp>
        <p:nvSpPr>
          <p:cNvPr id="4" name="Text Placeholder 3"/>
          <p:cNvSpPr>
            <a:spLocks noGrp="1"/>
          </p:cNvSpPr>
          <p:nvPr>
            <p:ph type="body" sz="quarter" idx="14"/>
          </p:nvPr>
        </p:nvSpPr>
        <p:spPr>
          <a:xfrm>
            <a:off x="0" y="0"/>
            <a:ext cx="12192000" cy="6972300"/>
          </a:xfrm>
        </p:spPr>
        <p:txBody>
          <a:bodyPr/>
          <a:lstStyle/>
          <a:p>
            <a:r>
              <a:rPr lang="en-US" dirty="0">
                <a:solidFill>
                  <a:prstClr val="white"/>
                </a:solidFill>
                <a:latin typeface="Arial Narrow"/>
              </a:rPr>
              <a:t>2022 Council on Legislation </a:t>
            </a:r>
          </a:p>
          <a:p>
            <a:r>
              <a:rPr lang="en-US" dirty="0">
                <a:solidFill>
                  <a:prstClr val="white"/>
                </a:solidFill>
                <a:latin typeface="Arial Narrow"/>
              </a:rPr>
              <a:t>Representative Training</a:t>
            </a:r>
          </a:p>
          <a:p>
            <a:endParaRPr lang="en-US" dirty="0"/>
          </a:p>
        </p:txBody>
      </p:sp>
    </p:spTree>
    <p:extLst>
      <p:ext uri="{BB962C8B-B14F-4D97-AF65-F5344CB8AC3E}">
        <p14:creationId xmlns:p14="http://schemas.microsoft.com/office/powerpoint/2010/main" val="379084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Typical Day</a:t>
            </a:r>
          </a:p>
        </p:txBody>
      </p:sp>
      <p:sp>
        <p:nvSpPr>
          <p:cNvPr id="5" name="Content Placeholder 4"/>
          <p:cNvSpPr>
            <a:spLocks noGrp="1"/>
          </p:cNvSpPr>
          <p:nvPr>
            <p:ph idx="1"/>
          </p:nvPr>
        </p:nvSpPr>
        <p:spPr>
          <a:xfrm>
            <a:off x="380999" y="1788459"/>
            <a:ext cx="11506199" cy="5069540"/>
          </a:xfrm>
        </p:spPr>
        <p:txBody>
          <a:bodyPr>
            <a:normAutofit/>
          </a:bodyPr>
          <a:lstStyle/>
          <a:p>
            <a:pPr lvl="1" indent="0">
              <a:spcBef>
                <a:spcPts val="0"/>
              </a:spcBef>
              <a:spcAft>
                <a:spcPts val="1200"/>
              </a:spcAft>
              <a:buNone/>
            </a:pPr>
            <a:r>
              <a:rPr lang="en-US" sz="3200" dirty="0">
                <a:solidFill>
                  <a:srgbClr val="000000"/>
                </a:solidFill>
              </a:rPr>
              <a:t>0630-0830	</a:t>
            </a:r>
            <a:r>
              <a:rPr lang="en-US" sz="3200" b="1" i="1" dirty="0">
                <a:solidFill>
                  <a:srgbClr val="000000"/>
                </a:solidFill>
              </a:rPr>
              <a:t>Breakfast</a:t>
            </a:r>
            <a:endParaRPr lang="en-US" sz="3200" i="1" dirty="0">
              <a:solidFill>
                <a:srgbClr val="000000"/>
              </a:solidFill>
            </a:endParaRPr>
          </a:p>
          <a:p>
            <a:pPr lvl="1" indent="0">
              <a:spcBef>
                <a:spcPts val="0"/>
              </a:spcBef>
              <a:spcAft>
                <a:spcPts val="1200"/>
              </a:spcAft>
              <a:buNone/>
            </a:pPr>
            <a:r>
              <a:rPr lang="en-US" sz="3200" dirty="0">
                <a:solidFill>
                  <a:srgbClr val="000000"/>
                </a:solidFill>
              </a:rPr>
              <a:t>0900-1030	</a:t>
            </a:r>
            <a:r>
              <a:rPr lang="en-US" sz="3200" b="1" dirty="0">
                <a:solidFill>
                  <a:srgbClr val="000000"/>
                </a:solidFill>
              </a:rPr>
              <a:t>Plenary Session</a:t>
            </a:r>
            <a:endParaRPr lang="en-US" sz="3200" dirty="0">
              <a:solidFill>
                <a:srgbClr val="000000"/>
              </a:solidFill>
            </a:endParaRPr>
          </a:p>
          <a:p>
            <a:pPr lvl="1" indent="0">
              <a:spcBef>
                <a:spcPts val="0"/>
              </a:spcBef>
              <a:spcAft>
                <a:spcPts val="1200"/>
              </a:spcAft>
              <a:buNone/>
            </a:pPr>
            <a:r>
              <a:rPr lang="en-US" sz="3200" dirty="0">
                <a:solidFill>
                  <a:srgbClr val="000000"/>
                </a:solidFill>
              </a:rPr>
              <a:t>1030-1100	</a:t>
            </a:r>
            <a:r>
              <a:rPr lang="en-US" sz="3200" b="1" i="1" dirty="0">
                <a:solidFill>
                  <a:srgbClr val="000000"/>
                </a:solidFill>
              </a:rPr>
              <a:t>Refreshment Break</a:t>
            </a:r>
            <a:endParaRPr lang="en-US" sz="3200" i="1" dirty="0">
              <a:solidFill>
                <a:srgbClr val="000000"/>
              </a:solidFill>
            </a:endParaRPr>
          </a:p>
          <a:p>
            <a:pPr lvl="1" indent="0">
              <a:spcBef>
                <a:spcPts val="0"/>
              </a:spcBef>
              <a:spcAft>
                <a:spcPts val="1200"/>
              </a:spcAft>
              <a:buNone/>
            </a:pPr>
            <a:r>
              <a:rPr lang="en-US" sz="3200" dirty="0">
                <a:solidFill>
                  <a:srgbClr val="000000"/>
                </a:solidFill>
              </a:rPr>
              <a:t>1100-1230	</a:t>
            </a:r>
            <a:r>
              <a:rPr lang="en-US" sz="3200" b="1" dirty="0">
                <a:solidFill>
                  <a:srgbClr val="000000"/>
                </a:solidFill>
              </a:rPr>
              <a:t>Plenary Session</a:t>
            </a:r>
            <a:endParaRPr lang="en-US" sz="3200" dirty="0">
              <a:solidFill>
                <a:srgbClr val="000000"/>
              </a:solidFill>
            </a:endParaRPr>
          </a:p>
          <a:p>
            <a:pPr lvl="1" indent="0">
              <a:spcBef>
                <a:spcPts val="0"/>
              </a:spcBef>
              <a:spcAft>
                <a:spcPts val="1200"/>
              </a:spcAft>
              <a:buNone/>
            </a:pPr>
            <a:r>
              <a:rPr lang="en-US" sz="3200" dirty="0">
                <a:solidFill>
                  <a:srgbClr val="000000"/>
                </a:solidFill>
              </a:rPr>
              <a:t>1230-1345	</a:t>
            </a:r>
            <a:r>
              <a:rPr lang="en-US" sz="3200" b="1" i="1" dirty="0">
                <a:solidFill>
                  <a:srgbClr val="000000"/>
                </a:solidFill>
              </a:rPr>
              <a:t>Lunch Break</a:t>
            </a:r>
            <a:endParaRPr lang="en-US" sz="3200" i="1" dirty="0">
              <a:solidFill>
                <a:srgbClr val="000000"/>
              </a:solidFill>
            </a:endParaRPr>
          </a:p>
          <a:p>
            <a:pPr lvl="1" indent="0">
              <a:spcBef>
                <a:spcPts val="0"/>
              </a:spcBef>
              <a:spcAft>
                <a:spcPts val="1200"/>
              </a:spcAft>
              <a:buNone/>
            </a:pPr>
            <a:r>
              <a:rPr lang="en-US" sz="3200" dirty="0">
                <a:solidFill>
                  <a:srgbClr val="000000"/>
                </a:solidFill>
              </a:rPr>
              <a:t>1400-1530	</a:t>
            </a:r>
            <a:r>
              <a:rPr lang="en-US" sz="3200" b="1" dirty="0">
                <a:solidFill>
                  <a:srgbClr val="000000"/>
                </a:solidFill>
              </a:rPr>
              <a:t>Plenary Session</a:t>
            </a:r>
            <a:endParaRPr lang="en-US" sz="3200" dirty="0">
              <a:solidFill>
                <a:srgbClr val="000000"/>
              </a:solidFill>
            </a:endParaRPr>
          </a:p>
          <a:p>
            <a:pPr lvl="1" indent="0">
              <a:spcBef>
                <a:spcPts val="0"/>
              </a:spcBef>
              <a:spcAft>
                <a:spcPts val="1200"/>
              </a:spcAft>
              <a:buNone/>
            </a:pPr>
            <a:r>
              <a:rPr lang="en-US" sz="3200" dirty="0">
                <a:solidFill>
                  <a:srgbClr val="000000"/>
                </a:solidFill>
              </a:rPr>
              <a:t>1530-1600	</a:t>
            </a:r>
            <a:r>
              <a:rPr lang="en-US" sz="3200" b="1" i="1" dirty="0">
                <a:solidFill>
                  <a:srgbClr val="000000"/>
                </a:solidFill>
              </a:rPr>
              <a:t>Refreshment Break</a:t>
            </a:r>
            <a:endParaRPr lang="en-US" sz="3200" i="1" dirty="0">
              <a:solidFill>
                <a:srgbClr val="000000"/>
              </a:solidFill>
            </a:endParaRPr>
          </a:p>
          <a:p>
            <a:pPr lvl="1" indent="0">
              <a:spcBef>
                <a:spcPts val="0"/>
              </a:spcBef>
              <a:spcAft>
                <a:spcPts val="1200"/>
              </a:spcAft>
              <a:buNone/>
            </a:pPr>
            <a:r>
              <a:rPr lang="en-US" sz="3200" dirty="0">
                <a:solidFill>
                  <a:srgbClr val="000000"/>
                </a:solidFill>
              </a:rPr>
              <a:t>1600-1730	</a:t>
            </a:r>
            <a:r>
              <a:rPr lang="en-US" sz="3200" b="1" dirty="0">
                <a:solidFill>
                  <a:srgbClr val="000000"/>
                </a:solidFill>
              </a:rPr>
              <a:t>Plenary Session</a:t>
            </a:r>
            <a:endParaRPr lang="en-US" sz="3200" dirty="0">
              <a:solidFill>
                <a:srgbClr val="000000"/>
              </a:solidFill>
            </a:endParaRPr>
          </a:p>
          <a:p>
            <a:endParaRPr lang="en-US" dirty="0"/>
          </a:p>
        </p:txBody>
      </p:sp>
    </p:spTree>
    <p:extLst>
      <p:ext uri="{BB962C8B-B14F-4D97-AF65-F5344CB8AC3E}">
        <p14:creationId xmlns:p14="http://schemas.microsoft.com/office/powerpoint/2010/main" val="313737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691465" y="0"/>
            <a:ext cx="13574929" cy="6858000"/>
          </a:xfrm>
        </p:spPr>
      </p:pic>
      <p:sp>
        <p:nvSpPr>
          <p:cNvPr id="4" name="Text Placeholder 3"/>
          <p:cNvSpPr>
            <a:spLocks noGrp="1"/>
          </p:cNvSpPr>
          <p:nvPr>
            <p:ph type="body" sz="quarter" idx="15"/>
          </p:nvPr>
        </p:nvSpPr>
        <p:spPr>
          <a:xfrm>
            <a:off x="0" y="0"/>
            <a:ext cx="12192000" cy="6858000"/>
          </a:xfrm>
        </p:spPr>
        <p:txBody>
          <a:bodyPr/>
          <a:lstStyle/>
          <a:p>
            <a:r>
              <a:rPr lang="en-US" dirty="0"/>
              <a:t>Mock Council</a:t>
            </a:r>
          </a:p>
        </p:txBody>
      </p:sp>
    </p:spTree>
    <p:extLst>
      <p:ext uri="{BB962C8B-B14F-4D97-AF65-F5344CB8AC3E}">
        <p14:creationId xmlns:p14="http://schemas.microsoft.com/office/powerpoint/2010/main" val="91296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250145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ENACTMENT 22-00</a:t>
            </a:r>
          </a:p>
        </p:txBody>
      </p:sp>
      <p:sp>
        <p:nvSpPr>
          <p:cNvPr id="3" name="Content Placeholder 2"/>
          <p:cNvSpPr>
            <a:spLocks noGrp="1"/>
          </p:cNvSpPr>
          <p:nvPr>
            <p:ph idx="1"/>
          </p:nvPr>
        </p:nvSpPr>
        <p:spPr>
          <a:xfrm>
            <a:off x="163287" y="1687005"/>
            <a:ext cx="11887200" cy="5170994"/>
          </a:xfrm>
        </p:spPr>
        <p:txBody>
          <a:bodyPr>
            <a:normAutofit fontScale="92500" lnSpcReduction="20000"/>
          </a:bodyPr>
          <a:lstStyle/>
          <a:p>
            <a:pPr marL="0" indent="0">
              <a:buNone/>
            </a:pPr>
            <a:r>
              <a:rPr lang="en-US" sz="1800" dirty="0"/>
              <a:t>To amend the </a:t>
            </a:r>
            <a:r>
              <a:rPr lang="en-US" sz="1800" b="1" dirty="0"/>
              <a:t>CONSTITUTION</a:t>
            </a:r>
            <a:r>
              <a:rPr lang="en-US" sz="1800" dirty="0"/>
              <a:t> of Rotary International as follows </a:t>
            </a:r>
          </a:p>
          <a:p>
            <a:pPr marL="0" indent="0">
              <a:buNone/>
            </a:pPr>
            <a:r>
              <a:rPr lang="en-US" sz="1800" dirty="0"/>
              <a:t> </a:t>
            </a:r>
          </a:p>
          <a:p>
            <a:pPr marL="0" indent="0">
              <a:buNone/>
            </a:pPr>
            <a:r>
              <a:rPr lang="en-US" sz="1800" b="1" dirty="0"/>
              <a:t>Article 10  Council on Legislation</a:t>
            </a:r>
            <a:endParaRPr lang="en-US" sz="1800" dirty="0"/>
          </a:p>
          <a:p>
            <a:pPr marL="0" indent="0">
              <a:buNone/>
            </a:pPr>
            <a:r>
              <a:rPr lang="en-US" sz="1800" b="1" dirty="0"/>
              <a:t> Section 2 — </a:t>
            </a:r>
            <a:r>
              <a:rPr lang="en-US" sz="1800" i="1" dirty="0"/>
              <a:t>Time and Place.  </a:t>
            </a:r>
            <a:r>
              <a:rPr lang="en-US" sz="1800" dirty="0"/>
              <a:t>The council on legislation shall convene triennially in April, May, or June, but preferably in April.  The board will determine the date and place of the meeting, provided that, except for compelling financial or other reasons as determined by a two-thirds vote of the entire board, the meeting shall be held in</a:t>
            </a:r>
            <a:r>
              <a:rPr lang="en-US" sz="1800" strike="sngStrike" dirty="0"/>
              <a:t> the vicinity of the RI world headquarters</a:t>
            </a:r>
            <a:r>
              <a:rPr lang="en-US" sz="1800" dirty="0"/>
              <a:t> </a:t>
            </a:r>
            <a:r>
              <a:rPr lang="en-US" sz="1800" u="sng" dirty="0"/>
              <a:t>in Tahiti, French Polynesia.</a:t>
            </a:r>
            <a:endParaRPr lang="en-US" sz="1800" dirty="0"/>
          </a:p>
          <a:p>
            <a:pPr marL="0" indent="0" algn="r">
              <a:buNone/>
            </a:pPr>
            <a:r>
              <a:rPr lang="en-US" sz="1800" dirty="0"/>
              <a:t>(End of Text)</a:t>
            </a:r>
          </a:p>
          <a:p>
            <a:pPr marL="0" indent="0">
              <a:buNone/>
            </a:pPr>
            <a:r>
              <a:rPr lang="en-US" sz="1800" b="1" dirty="0"/>
              <a:t> PURPOSE AND EFFECT</a:t>
            </a:r>
            <a:endParaRPr lang="en-US" sz="1800" dirty="0"/>
          </a:p>
          <a:p>
            <a:pPr marL="0" indent="0">
              <a:buNone/>
            </a:pPr>
            <a:r>
              <a:rPr lang="en-US" sz="1800" dirty="0"/>
              <a:t>This enactment would amend RI Constitution Article 10, Section 2, to provide that the Council be held in Tahiti, French Polynesia.  It is our belief that Rotary would benefit from a tranquil environment to conduct its business. </a:t>
            </a:r>
          </a:p>
          <a:p>
            <a:pPr marL="0" indent="0">
              <a:spcBef>
                <a:spcPts val="0"/>
              </a:spcBef>
              <a:buNone/>
            </a:pPr>
            <a:r>
              <a:rPr lang="en-US" sz="1800" dirty="0"/>
              <a:t>  </a:t>
            </a:r>
          </a:p>
          <a:p>
            <a:pPr marL="0" indent="0">
              <a:buNone/>
            </a:pPr>
            <a:r>
              <a:rPr lang="en-US" sz="1800" b="1" dirty="0"/>
              <a:t>FINANCIAL IMPACT</a:t>
            </a:r>
            <a:endParaRPr lang="en-US" sz="1800" dirty="0"/>
          </a:p>
          <a:p>
            <a:pPr marL="0" indent="0">
              <a:buNone/>
            </a:pPr>
            <a:r>
              <a:rPr lang="en-US" sz="1800" dirty="0"/>
              <a:t>This enactment would have no net financial impact on RI because revenues from additional dues to fund the Council on Legislation will be increased by an amount equivalent to the increase in expenses.</a:t>
            </a:r>
          </a:p>
          <a:p>
            <a:pPr marL="0" indent="0">
              <a:buNone/>
            </a:pPr>
            <a:r>
              <a:rPr lang="en-US" sz="1800" dirty="0"/>
              <a:t>The Council on Legislation had fiscal year 2013 actual expense of US$3 million, which included US$1.8 million for 532 representatives to travel to the meeting in Chicago .  If the Council on Legislation were conducted in Tahiti, French Polynesia, this could result in an increase in expenses for RI which cannot be determined at this time.  An increase in expenses would be contingent upon airfare, hotel, meals, venue rental, transportation, and equipment in Tahiti, French Polynesia. </a:t>
            </a:r>
            <a:br>
              <a:rPr lang="en-US" sz="1200" dirty="0"/>
            </a:br>
            <a:endParaRPr lang="en-US" sz="1200" dirty="0">
              <a:solidFill>
                <a:srgbClr val="000000"/>
              </a:solidFill>
            </a:endParaRPr>
          </a:p>
        </p:txBody>
      </p:sp>
    </p:spTree>
    <p:extLst>
      <p:ext uri="{BB962C8B-B14F-4D97-AF65-F5344CB8AC3E}">
        <p14:creationId xmlns:p14="http://schemas.microsoft.com/office/powerpoint/2010/main" val="1260634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0" y="0"/>
            <a:ext cx="13418470" cy="6858000"/>
          </a:xfrm>
        </p:spPr>
      </p:pic>
      <p:sp>
        <p:nvSpPr>
          <p:cNvPr id="3" name="Text Placeholder 2"/>
          <p:cNvSpPr>
            <a:spLocks noGrp="1"/>
          </p:cNvSpPr>
          <p:nvPr>
            <p:ph type="body" sz="quarter" idx="15"/>
          </p:nvPr>
        </p:nvSpPr>
        <p:spPr>
          <a:xfrm>
            <a:off x="0" y="0"/>
            <a:ext cx="12192000" cy="6919585"/>
          </a:xfrm>
        </p:spPr>
        <p:txBody>
          <a:bodyPr/>
          <a:lstStyle/>
          <a:p>
            <a:r>
              <a:rPr lang="en-US" dirty="0"/>
              <a:t>Enactments – </a:t>
            </a:r>
          </a:p>
          <a:p>
            <a:r>
              <a:rPr lang="en-US" dirty="0"/>
              <a:t>our Zones</a:t>
            </a:r>
          </a:p>
        </p:txBody>
      </p:sp>
    </p:spTree>
    <p:extLst>
      <p:ext uri="{BB962C8B-B14F-4D97-AF65-F5344CB8AC3E}">
        <p14:creationId xmlns:p14="http://schemas.microsoft.com/office/powerpoint/2010/main" val="254815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11506200" cy="1290917"/>
          </a:xfrm>
        </p:spPr>
        <p:txBody>
          <a:bodyPr/>
          <a:lstStyle/>
          <a:p>
            <a:r>
              <a:rPr lang="en-US" dirty="0"/>
              <a:t>Proposed  enactment  22-85</a:t>
            </a:r>
          </a:p>
        </p:txBody>
      </p:sp>
      <p:sp>
        <p:nvSpPr>
          <p:cNvPr id="4" name="Content Placeholder 3">
            <a:extLst>
              <a:ext uri="{FF2B5EF4-FFF2-40B4-BE49-F238E27FC236}">
                <a16:creationId xmlns:a16="http://schemas.microsoft.com/office/drawing/2014/main" id="{923056A1-3DBB-4E65-8BE1-91BFC299080E}"/>
              </a:ext>
            </a:extLst>
          </p:cNvPr>
          <p:cNvSpPr>
            <a:spLocks noGrp="1"/>
          </p:cNvSpPr>
          <p:nvPr>
            <p:ph idx="1"/>
          </p:nvPr>
        </p:nvSpPr>
        <p:spPr>
          <a:xfrm>
            <a:off x="380999" y="1653988"/>
            <a:ext cx="11506199" cy="5204012"/>
          </a:xfrm>
        </p:spPr>
        <p:txBody>
          <a:bodyPr>
            <a:normAutofit/>
          </a:bodyPr>
          <a:lstStyle/>
          <a:p>
            <a:pPr marL="0" indent="0">
              <a:buNone/>
            </a:pPr>
            <a:r>
              <a:rPr lang="en-US" b="0" i="0" u="none" strike="noStrike" baseline="0" dirty="0">
                <a:latin typeface="Georgia" panose="02040502050405020303" pitchFamily="18" charset="0"/>
              </a:rPr>
              <a:t>To remove the attendance report requirement</a:t>
            </a:r>
            <a:br>
              <a:rPr lang="en-US" b="0" i="0" u="none" strike="noStrike" baseline="0" dirty="0">
                <a:latin typeface="Georgia" panose="02040502050405020303" pitchFamily="18" charset="0"/>
              </a:rPr>
            </a:br>
            <a:endParaRPr lang="en-US" b="0" i="0" u="none" strike="noStrike" baseline="0" dirty="0">
              <a:latin typeface="Georgia" panose="02040502050405020303" pitchFamily="18" charset="0"/>
            </a:endParaRPr>
          </a:p>
          <a:p>
            <a:pPr marL="228600" marR="17420" lvl="1" indent="0">
              <a:buNone/>
            </a:pPr>
            <a:r>
              <a:rPr lang="en-US" sz="2400" b="1" i="0" u="none" strike="noStrike" baseline="0" dirty="0">
                <a:latin typeface="Georgia" panose="02040502050405020303" pitchFamily="18" charset="0"/>
              </a:rPr>
              <a:t>Proposers: </a:t>
            </a:r>
            <a:r>
              <a:rPr lang="en-US" sz="2400" b="0" i="0" u="none" strike="noStrike" baseline="0" dirty="0">
                <a:latin typeface="Georgia" panose="02040502050405020303" pitchFamily="18" charset="0"/>
              </a:rPr>
              <a:t>Rotary Club of </a:t>
            </a:r>
            <a:r>
              <a:rPr lang="en-US" sz="2400" b="0" i="0" u="none" strike="noStrike" baseline="0" dirty="0" err="1">
                <a:latin typeface="Georgia" panose="02040502050405020303" pitchFamily="18" charset="0"/>
              </a:rPr>
              <a:t>Tsuruga</a:t>
            </a:r>
            <a:r>
              <a:rPr lang="en-US" sz="2400" b="0" i="0" u="none" strike="noStrike" baseline="0" dirty="0">
                <a:latin typeface="Georgia" panose="02040502050405020303" pitchFamily="18" charset="0"/>
              </a:rPr>
              <a:t>, District 2650; Japan; Rotary Club of Kisarazu East, District 2790, Japan;  Rotary Club of Maryville, District 6780, USA</a:t>
            </a:r>
          </a:p>
          <a:p>
            <a:endParaRPr lang="en-US" b="0" i="0" u="none" strike="noStrike" baseline="0" dirty="0">
              <a:latin typeface="Georgia" panose="02040502050405020303" pitchFamily="18" charset="0"/>
            </a:endParaRPr>
          </a:p>
          <a:p>
            <a:pPr marL="0" indent="0">
              <a:buNone/>
            </a:pPr>
            <a:r>
              <a:rPr lang="en-US" b="0" i="1" u="none" strike="noStrike" baseline="0" dirty="0">
                <a:latin typeface="Georgia" panose="02040502050405020303" pitchFamily="18" charset="0"/>
              </a:rPr>
              <a:t>To amend the </a:t>
            </a:r>
            <a:r>
              <a:rPr lang="en-US" b="1" i="1" u="none" strike="noStrike" baseline="0" dirty="0">
                <a:latin typeface="Georgia" panose="02040502050405020303" pitchFamily="18" charset="0"/>
              </a:rPr>
              <a:t>BYLAWS </a:t>
            </a:r>
            <a:r>
              <a:rPr lang="en-US" b="0" i="1" u="none" strike="noStrike" baseline="0" dirty="0">
                <a:latin typeface="Georgia" panose="02040502050405020303" pitchFamily="18" charset="0"/>
              </a:rPr>
              <a:t>of Rotary International as follows</a:t>
            </a:r>
            <a:br>
              <a:rPr lang="en-US" b="0" i="1" u="none" strike="noStrike" baseline="0" dirty="0">
                <a:latin typeface="Georgia" panose="02040502050405020303" pitchFamily="18" charset="0"/>
              </a:rPr>
            </a:br>
            <a:br>
              <a:rPr lang="en-US" b="0" i="1" u="none" strike="noStrike" baseline="0" dirty="0">
                <a:latin typeface="Georgia" panose="02040502050405020303" pitchFamily="18" charset="0"/>
              </a:rPr>
            </a:br>
            <a:r>
              <a:rPr lang="en-US" b="1" i="0" u="none" strike="noStrike" baseline="0" dirty="0">
                <a:latin typeface="Georgia" panose="02040502050405020303" pitchFamily="18" charset="0"/>
              </a:rPr>
              <a:t>Article 4 Membership in Clubs</a:t>
            </a:r>
            <a:endParaRPr lang="en-US" b="0" i="0" u="none" strike="noStrike" baseline="0" dirty="0">
              <a:latin typeface="Georgia" panose="02040502050405020303" pitchFamily="18" charset="0"/>
            </a:endParaRPr>
          </a:p>
          <a:p>
            <a:pPr marL="0" indent="0">
              <a:buNone/>
            </a:pPr>
            <a:r>
              <a:rPr lang="en-US" b="1" i="0" u="none" strike="sngStrike" baseline="0" dirty="0">
                <a:latin typeface="Georgia" panose="02040502050405020303" pitchFamily="18" charset="0"/>
              </a:rPr>
              <a:t>4.080. </a:t>
            </a:r>
            <a:r>
              <a:rPr lang="en-US" b="0" i="1" u="none" strike="sngStrike" baseline="0" dirty="0">
                <a:latin typeface="Georgia" panose="02040502050405020303" pitchFamily="18" charset="0"/>
              </a:rPr>
              <a:t>Attendance Reports.</a:t>
            </a:r>
            <a:endParaRPr lang="en-US" b="1" i="0" u="none" strike="noStrike" baseline="0" dirty="0">
              <a:latin typeface="Georgia" panose="02040502050405020303" pitchFamily="18" charset="0"/>
            </a:endParaRPr>
          </a:p>
          <a:p>
            <a:pPr marL="0" indent="0">
              <a:buNone/>
            </a:pPr>
            <a:r>
              <a:rPr lang="en-US" b="0" i="0" u="none" dirty="0">
                <a:latin typeface="Georgia" panose="02040502050405020303" pitchFamily="18" charset="0"/>
              </a:rPr>
              <a:t>	</a:t>
            </a:r>
            <a:r>
              <a:rPr lang="en-US" b="0" i="0" u="none" strike="sngStrike" baseline="0" dirty="0">
                <a:latin typeface="Georgia" panose="02040502050405020303" pitchFamily="18" charset="0"/>
              </a:rPr>
              <a:t>Each club shall forward monthly attendance reports of its meetings to the governor within 15 days after the last meeting of each month. Non-districted clubs shall forward attendance reports to the general secretary.</a:t>
            </a:r>
            <a:endParaRPr lang="en-US" b="0" i="0" u="none" strike="noStrike" baseline="0" dirty="0">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428233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11506200" cy="1290917"/>
          </a:xfrm>
        </p:spPr>
        <p:txBody>
          <a:bodyPr/>
          <a:lstStyle/>
          <a:p>
            <a:r>
              <a:rPr lang="en-US" dirty="0"/>
              <a:t>Proposed  enactment  22-40</a:t>
            </a:r>
          </a:p>
        </p:txBody>
      </p:sp>
      <p:sp>
        <p:nvSpPr>
          <p:cNvPr id="4" name="Content Placeholder 3">
            <a:extLst>
              <a:ext uri="{FF2B5EF4-FFF2-40B4-BE49-F238E27FC236}">
                <a16:creationId xmlns:a16="http://schemas.microsoft.com/office/drawing/2014/main" id="{923056A1-3DBB-4E65-8BE1-91BFC299080E}"/>
              </a:ext>
            </a:extLst>
          </p:cNvPr>
          <p:cNvSpPr>
            <a:spLocks noGrp="1"/>
          </p:cNvSpPr>
          <p:nvPr>
            <p:ph idx="1"/>
          </p:nvPr>
        </p:nvSpPr>
        <p:spPr>
          <a:xfrm>
            <a:off x="380999" y="1653987"/>
            <a:ext cx="11506199" cy="12075459"/>
          </a:xfrm>
        </p:spPr>
        <p:txBody>
          <a:bodyPr>
            <a:normAutofit/>
          </a:bodyPr>
          <a:lstStyle/>
          <a:p>
            <a:pPr marL="0" indent="0">
              <a:buNone/>
            </a:pPr>
            <a:r>
              <a:rPr lang="en-US" sz="1800" b="1" i="0" u="none" strike="noStrike" baseline="0" dirty="0">
                <a:latin typeface="Georgia" panose="02040502050405020303" pitchFamily="18" charset="0"/>
              </a:rPr>
              <a:t>To provide for a Youth Exchange Committee</a:t>
            </a:r>
            <a:endParaRPr lang="en-US" sz="1800" b="0" i="0" u="none" strike="noStrike" baseline="0" dirty="0">
              <a:latin typeface="Georgia" panose="02040502050405020303" pitchFamily="18" charset="0"/>
            </a:endParaRPr>
          </a:p>
          <a:p>
            <a:pPr marL="457200" lvl="2" indent="0">
              <a:buNone/>
            </a:pPr>
            <a:r>
              <a:rPr lang="en-US" b="1" i="0" u="none" strike="noStrike" baseline="0" dirty="0">
                <a:latin typeface="Georgia" panose="02040502050405020303" pitchFamily="18" charset="0"/>
              </a:rPr>
              <a:t>Proposers: </a:t>
            </a:r>
            <a:r>
              <a:rPr lang="en-US" i="0" u="none" strike="noStrike" baseline="0" dirty="0">
                <a:latin typeface="Georgia" panose="02040502050405020303" pitchFamily="18" charset="0"/>
              </a:rPr>
              <a:t>[19 other districts] and </a:t>
            </a:r>
            <a:r>
              <a:rPr lang="en-US" b="0" i="0" u="none" strike="noStrike" baseline="0" dirty="0">
                <a:latin typeface="Georgia" panose="02040502050405020303" pitchFamily="18" charset="0"/>
              </a:rPr>
              <a:t>District 6510, USA</a:t>
            </a:r>
            <a:endParaRPr lang="en-US" dirty="0">
              <a:latin typeface="Georgia" panose="02040502050405020303" pitchFamily="18" charset="0"/>
            </a:endParaRPr>
          </a:p>
          <a:p>
            <a:pPr marL="457200" lvl="2" indent="0">
              <a:buNone/>
            </a:pPr>
            <a:r>
              <a:rPr lang="en-US" b="0" i="1" u="none" strike="noStrike" baseline="0" dirty="0">
                <a:latin typeface="Georgia" panose="02040502050405020303" pitchFamily="18" charset="0"/>
              </a:rPr>
              <a:t>To amend the </a:t>
            </a:r>
            <a:r>
              <a:rPr lang="en-US" b="1" i="1" u="none" strike="noStrike" baseline="0" dirty="0">
                <a:latin typeface="Georgia" panose="02040502050405020303" pitchFamily="18" charset="0"/>
              </a:rPr>
              <a:t>BYLAWS </a:t>
            </a:r>
            <a:r>
              <a:rPr lang="en-US" b="0" i="1" u="none" strike="noStrike" baseline="0" dirty="0">
                <a:latin typeface="Georgia" panose="02040502050405020303" pitchFamily="18" charset="0"/>
              </a:rPr>
              <a:t>of Rotary International as follows</a:t>
            </a:r>
          </a:p>
          <a:p>
            <a:pPr marL="0" indent="0">
              <a:buNone/>
            </a:pPr>
            <a:r>
              <a:rPr lang="en-US" sz="1800" b="1" i="0" u="none" strike="noStrike" baseline="0" dirty="0">
                <a:latin typeface="Georgia" panose="02040502050405020303" pitchFamily="18" charset="0"/>
              </a:rPr>
              <a:t>Article 17 Committees</a:t>
            </a:r>
          </a:p>
          <a:p>
            <a:pPr marL="0" indent="0">
              <a:spcBef>
                <a:spcPts val="600"/>
              </a:spcBef>
              <a:buNone/>
            </a:pPr>
            <a:r>
              <a:rPr lang="en-US" sz="1800" b="1" i="0" u="none" strike="noStrike" baseline="0" dirty="0">
                <a:latin typeface="Georgia" panose="02040502050405020303" pitchFamily="18" charset="0"/>
              </a:rPr>
              <a:t>17.010. </a:t>
            </a:r>
            <a:r>
              <a:rPr lang="en-US" sz="1800" b="0" i="1" u="none" strike="noStrike" baseline="0" dirty="0">
                <a:latin typeface="Georgia" panose="02040502050405020303" pitchFamily="18" charset="0"/>
              </a:rPr>
              <a:t>Standing Committees.</a:t>
            </a:r>
            <a:br>
              <a:rPr lang="en-US" sz="1800" b="0" i="1" u="none" strike="noStrike" baseline="0" dirty="0">
                <a:latin typeface="Georgia" panose="02040502050405020303" pitchFamily="18" charset="0"/>
              </a:rPr>
            </a:br>
            <a:br>
              <a:rPr lang="en-US" sz="1800" b="0" i="1" u="none" strike="noStrike" baseline="0" dirty="0">
                <a:latin typeface="Georgia" panose="02040502050405020303" pitchFamily="18" charset="0"/>
              </a:rPr>
            </a:br>
            <a:r>
              <a:rPr lang="en-US" sz="1800" b="0" i="0" u="none" strike="noStrike" baseline="0" dirty="0">
                <a:latin typeface="Georgia" panose="02040502050405020303" pitchFamily="18" charset="0"/>
              </a:rPr>
              <a:t>The board shall establish standing committees on:</a:t>
            </a:r>
          </a:p>
          <a:p>
            <a:pPr marL="914400" lvl="4" indent="0">
              <a:spcBef>
                <a:spcPts val="600"/>
              </a:spcBef>
              <a:buNone/>
            </a:pPr>
            <a:r>
              <a:rPr lang="en-US" sz="1800" b="0" i="0" u="none" strike="noStrike" baseline="0" dirty="0">
                <a:latin typeface="Georgia" panose="02040502050405020303" pitchFamily="18" charset="0"/>
              </a:rPr>
              <a:t>(a) communications </a:t>
            </a:r>
            <a:r>
              <a:rPr lang="en-US" sz="1800" b="0" i="0" u="none" strike="sngStrike" baseline="0" dirty="0">
                <a:latin typeface="Georgia" panose="02040502050405020303" pitchFamily="18" charset="0"/>
              </a:rPr>
              <a:t>…</a:t>
            </a:r>
            <a:endParaRPr lang="en-US" sz="1800" b="0" i="0" u="none" strike="noStrike" baseline="0" dirty="0">
              <a:latin typeface="Georgia" panose="02040502050405020303" pitchFamily="18" charset="0"/>
            </a:endParaRPr>
          </a:p>
          <a:p>
            <a:pPr marL="914400" lvl="4" indent="0">
              <a:spcBef>
                <a:spcPts val="600"/>
              </a:spcBef>
              <a:buNone/>
            </a:pPr>
            <a:r>
              <a:rPr lang="en-US" sz="1800" b="0" i="0" u="none" strike="noStrike" baseline="0" dirty="0">
                <a:latin typeface="Georgia" panose="02040502050405020303" pitchFamily="18" charset="0"/>
              </a:rPr>
              <a:t>(b) constitution and bylaws …</a:t>
            </a:r>
          </a:p>
          <a:p>
            <a:pPr marL="914400" lvl="4" indent="0">
              <a:spcBef>
                <a:spcPts val="600"/>
              </a:spcBef>
              <a:buNone/>
            </a:pPr>
            <a:r>
              <a:rPr lang="en-US" sz="1800" b="0" i="0" u="none" strike="noStrike" baseline="0" dirty="0">
                <a:latin typeface="Georgia" panose="02040502050405020303" pitchFamily="18" charset="0"/>
              </a:rPr>
              <a:t>(c) conventions …</a:t>
            </a:r>
          </a:p>
          <a:p>
            <a:pPr marL="914400" lvl="4" indent="0">
              <a:spcBef>
                <a:spcPts val="600"/>
              </a:spcBef>
              <a:buNone/>
            </a:pPr>
            <a:r>
              <a:rPr lang="en-US" sz="1800" b="0" i="0" u="none" strike="noStrike" baseline="0" dirty="0">
                <a:latin typeface="Georgia" panose="02040502050405020303" pitchFamily="18" charset="0"/>
              </a:rPr>
              <a:t>(d) districting… </a:t>
            </a:r>
          </a:p>
          <a:p>
            <a:pPr marL="914400" lvl="4" indent="0">
              <a:spcBef>
                <a:spcPts val="600"/>
              </a:spcBef>
              <a:buNone/>
            </a:pPr>
            <a:r>
              <a:rPr lang="en-US" sz="1800" b="0" i="0" u="none" strike="noStrike" baseline="0" dirty="0">
                <a:latin typeface="Georgia" panose="02040502050405020303" pitchFamily="18" charset="0"/>
              </a:rPr>
              <a:t>(e) election review… </a:t>
            </a:r>
          </a:p>
          <a:p>
            <a:pPr marL="914400" lvl="4" indent="0">
              <a:spcBef>
                <a:spcPts val="600"/>
              </a:spcBef>
              <a:buNone/>
            </a:pPr>
            <a:r>
              <a:rPr lang="en-US" sz="1800" b="0" i="0" u="none" strike="noStrike" baseline="0" dirty="0">
                <a:latin typeface="Georgia" panose="02040502050405020303" pitchFamily="18" charset="0"/>
              </a:rPr>
              <a:t>(f) finance…</a:t>
            </a:r>
          </a:p>
          <a:p>
            <a:pPr marL="914400" lvl="4" indent="0">
              <a:spcBef>
                <a:spcPts val="600"/>
              </a:spcBef>
              <a:buNone/>
            </a:pPr>
            <a:r>
              <a:rPr lang="en-US" sz="1800" b="0" i="0" u="none" strike="noStrike" baseline="0" dirty="0">
                <a:latin typeface="Georgia" panose="02040502050405020303" pitchFamily="18" charset="0"/>
              </a:rPr>
              <a:t>(g) Rotaract …</a:t>
            </a:r>
          </a:p>
          <a:p>
            <a:pPr marL="914400" lvl="4" indent="0">
              <a:spcBef>
                <a:spcPts val="600"/>
              </a:spcBef>
              <a:buNone/>
            </a:pPr>
            <a:r>
              <a:rPr lang="en-US" sz="1800" b="0" i="0" u="sng" strike="noStrike" baseline="0" dirty="0">
                <a:latin typeface="Georgia" panose="02040502050405020303" pitchFamily="18" charset="0"/>
              </a:rPr>
              <a:t>(h) youth exchange </a:t>
            </a:r>
            <a:r>
              <a:rPr lang="en-US" sz="1800" b="0" i="0" u="sng" strike="sngStrike" baseline="0" dirty="0">
                <a:latin typeface="Georgia" panose="02040502050405020303" pitchFamily="18" charset="0"/>
              </a:rPr>
              <a:t>-</a:t>
            </a:r>
            <a:r>
              <a:rPr lang="en-US" sz="1800" b="0" i="0" u="sng" strike="noStrike" baseline="0" dirty="0">
                <a:latin typeface="Georgia" panose="02040502050405020303" pitchFamily="18" charset="0"/>
              </a:rPr>
              <a:t> with six members, two appointed each year for three-year terms by the president.</a:t>
            </a:r>
            <a:endParaRPr lang="en-US" sz="1800" b="0" i="0" u="none" strike="noStrike" baseline="0" dirty="0">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378127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5"/>
          </p:nvPr>
        </p:nvSpPr>
        <p:spPr/>
        <p:txBody>
          <a:bodyPr/>
          <a:lstStyle/>
          <a:p>
            <a:r>
              <a:rPr lang="en-US" dirty="0"/>
              <a:t>Three Enactments –</a:t>
            </a:r>
          </a:p>
          <a:p>
            <a:r>
              <a:rPr lang="en-US" sz="4800" dirty="0"/>
              <a:t>RI Board requests  each institute discusses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79761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50000" y="1445741"/>
            <a:ext cx="5537200" cy="4819135"/>
          </a:xfrm>
        </p:spPr>
        <p:txBody>
          <a:bodyPr>
            <a:normAutofit/>
          </a:bodyPr>
          <a:lstStyle/>
          <a:p>
            <a:pPr marL="342900" indent="-342900">
              <a:spcAft>
                <a:spcPts val="1200"/>
              </a:spcAft>
              <a:buFont typeface="Arial" panose="020B0604020202020204" pitchFamily="34" charset="0"/>
              <a:buChar char="•"/>
            </a:pPr>
            <a:r>
              <a:rPr lang="en-US" sz="2400" dirty="0"/>
              <a:t>Knowledge of Rotary is important, but tenure in Rotary, as a criteria point, eliminates too many potential good leaders.</a:t>
            </a:r>
          </a:p>
          <a:p>
            <a:pPr marL="342900" indent="-342900">
              <a:spcAft>
                <a:spcPts val="1200"/>
              </a:spcAft>
              <a:buFont typeface="Arial" panose="020B0604020202020204" pitchFamily="34" charset="0"/>
              <a:buChar char="•"/>
            </a:pPr>
            <a:r>
              <a:rPr lang="en-US" sz="2400" dirty="0"/>
              <a:t>Many new Rotarians have exceptional leadership skills and experience.</a:t>
            </a:r>
          </a:p>
          <a:p>
            <a:pPr marL="342900" indent="-342900">
              <a:spcAft>
                <a:spcPts val="1200"/>
              </a:spcAft>
              <a:buFont typeface="Arial" panose="020B0604020202020204" pitchFamily="34" charset="0"/>
              <a:buChar char="•"/>
            </a:pPr>
            <a:r>
              <a:rPr lang="en-US" sz="2400" dirty="0"/>
              <a:t>The RI Board wants to encourage capable and interested members to become Rotary leaders.</a:t>
            </a:r>
          </a:p>
        </p:txBody>
      </p:sp>
      <p:sp>
        <p:nvSpPr>
          <p:cNvPr id="3" name="Text Placeholder 2"/>
          <p:cNvSpPr>
            <a:spLocks noGrp="1"/>
          </p:cNvSpPr>
          <p:nvPr>
            <p:ph type="body" sz="quarter" idx="14"/>
          </p:nvPr>
        </p:nvSpPr>
        <p:spPr>
          <a:xfrm>
            <a:off x="489789" y="2141538"/>
            <a:ext cx="4978400" cy="2051649"/>
          </a:xfrm>
        </p:spPr>
        <p:txBody>
          <a:bodyPr/>
          <a:lstStyle/>
          <a:p>
            <a:r>
              <a:rPr lang="en-US" sz="3600" dirty="0"/>
              <a:t>22-25 To amend the qualifications of a governor-nominee</a:t>
            </a:r>
          </a:p>
        </p:txBody>
      </p:sp>
      <p:sp>
        <p:nvSpPr>
          <p:cNvPr id="5" name="Slide Number Placeholder 4"/>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840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50000" y="926757"/>
            <a:ext cx="5537200" cy="5202194"/>
          </a:xfrm>
        </p:spPr>
        <p:txBody>
          <a:bodyPr/>
          <a:lstStyle/>
          <a:p>
            <a:pPr marL="342900" indent="-342900">
              <a:spcAft>
                <a:spcPts val="1200"/>
              </a:spcAft>
              <a:buFont typeface="Arial" panose="020B0604020202020204" pitchFamily="34" charset="0"/>
              <a:buChar char="•"/>
            </a:pPr>
            <a:r>
              <a:rPr lang="en-US" dirty="0"/>
              <a:t>2019 Council on Legislation adopted an enactment which admitted </a:t>
            </a:r>
            <a:r>
              <a:rPr lang="en-US" dirty="0" err="1"/>
              <a:t>Rotaract</a:t>
            </a:r>
            <a:r>
              <a:rPr lang="en-US" dirty="0"/>
              <a:t> clubs to RI membership.</a:t>
            </a:r>
          </a:p>
          <a:p>
            <a:pPr marL="342900" indent="-342900">
              <a:spcAft>
                <a:spcPts val="1200"/>
              </a:spcAft>
              <a:buFont typeface="Arial" panose="020B0604020202020204" pitchFamily="34" charset="0"/>
              <a:buChar char="•"/>
            </a:pPr>
            <a:r>
              <a:rPr lang="en-US" dirty="0"/>
              <a:t>The Board recognizes that in order for </a:t>
            </a:r>
            <a:r>
              <a:rPr lang="en-US" dirty="0" err="1"/>
              <a:t>Rotaract</a:t>
            </a:r>
            <a:r>
              <a:rPr lang="en-US" dirty="0"/>
              <a:t> to more fully integrate into Rotary, they should be allowed to participate in the legislative process.</a:t>
            </a:r>
          </a:p>
          <a:p>
            <a:pPr marL="342900" indent="-342900">
              <a:spcAft>
                <a:spcPts val="1200"/>
              </a:spcAft>
              <a:buFont typeface="Arial" panose="020B0604020202020204" pitchFamily="34" charset="0"/>
              <a:buChar char="•"/>
            </a:pPr>
            <a:r>
              <a:rPr lang="en-US" dirty="0"/>
              <a:t>Allows </a:t>
            </a:r>
            <a:r>
              <a:rPr lang="en-US" dirty="0" err="1"/>
              <a:t>Rotaract</a:t>
            </a:r>
            <a:r>
              <a:rPr lang="en-US" dirty="0"/>
              <a:t> clubs to propose legislation to the COL and resolutions to the COR</a:t>
            </a:r>
          </a:p>
          <a:p>
            <a:pPr marL="342900" indent="-342900">
              <a:spcAft>
                <a:spcPts val="1200"/>
              </a:spcAft>
              <a:buFont typeface="Arial" panose="020B0604020202020204" pitchFamily="34" charset="0"/>
              <a:buChar char="•"/>
            </a:pPr>
            <a:r>
              <a:rPr lang="en-US" dirty="0"/>
              <a:t>Provide for 34 </a:t>
            </a:r>
            <a:r>
              <a:rPr lang="en-US" dirty="0" err="1"/>
              <a:t>Rotaractors</a:t>
            </a:r>
            <a:r>
              <a:rPr lang="en-US" dirty="0"/>
              <a:t> to be voting members of the Councils, one </a:t>
            </a:r>
            <a:r>
              <a:rPr lang="en-US" dirty="0" err="1"/>
              <a:t>Rotaractor</a:t>
            </a:r>
            <a:r>
              <a:rPr lang="en-US" dirty="0"/>
              <a:t> member for each zone.</a:t>
            </a:r>
          </a:p>
        </p:txBody>
      </p:sp>
      <p:sp>
        <p:nvSpPr>
          <p:cNvPr id="3" name="Text Placeholder 2"/>
          <p:cNvSpPr>
            <a:spLocks noGrp="1"/>
          </p:cNvSpPr>
          <p:nvPr>
            <p:ph type="body" sz="quarter" idx="14"/>
          </p:nvPr>
        </p:nvSpPr>
        <p:spPr>
          <a:xfrm>
            <a:off x="308919" y="1604513"/>
            <a:ext cx="5511113" cy="3536829"/>
          </a:xfrm>
        </p:spPr>
        <p:txBody>
          <a:bodyPr/>
          <a:lstStyle/>
          <a:p>
            <a:r>
              <a:rPr lang="en-US" sz="3200" dirty="0"/>
              <a:t>22-63  To allow </a:t>
            </a:r>
            <a:r>
              <a:rPr lang="en-US" sz="3200" dirty="0" err="1"/>
              <a:t>Rotaract</a:t>
            </a:r>
            <a:r>
              <a:rPr lang="en-US" sz="3200" dirty="0"/>
              <a:t> clubs to propose legislation and resolutions, and to permit </a:t>
            </a:r>
            <a:r>
              <a:rPr lang="en-US" sz="3200" dirty="0" err="1"/>
              <a:t>Rotaractors</a:t>
            </a:r>
            <a:r>
              <a:rPr lang="en-US" sz="3200" dirty="0"/>
              <a:t> to serve as voting members of the Council</a:t>
            </a:r>
          </a:p>
        </p:txBody>
      </p:sp>
      <p:sp>
        <p:nvSpPr>
          <p:cNvPr id="5" name="Slide Number Placeholder 4"/>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342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2594-C04B-4393-94F9-D6E98E6CC441}"/>
              </a:ext>
            </a:extLst>
          </p:cNvPr>
          <p:cNvSpPr>
            <a:spLocks noGrp="1"/>
          </p:cNvSpPr>
          <p:nvPr>
            <p:ph type="title"/>
          </p:nvPr>
        </p:nvSpPr>
        <p:spPr/>
        <p:txBody>
          <a:bodyPr/>
          <a:lstStyle/>
          <a:p>
            <a:r>
              <a:rPr lang="en-US" dirty="0"/>
              <a:t>Training panel</a:t>
            </a:r>
          </a:p>
        </p:txBody>
      </p:sp>
      <p:sp>
        <p:nvSpPr>
          <p:cNvPr id="4" name="Slide Number Placeholder 3">
            <a:extLst>
              <a:ext uri="{FF2B5EF4-FFF2-40B4-BE49-F238E27FC236}">
                <a16:creationId xmlns:a16="http://schemas.microsoft.com/office/drawing/2014/main" id="{9171D701-FC62-41C9-A57D-9B796FB24DAD}"/>
              </a:ext>
            </a:extLst>
          </p:cNvPr>
          <p:cNvSpPr>
            <a:spLocks noGrp="1"/>
          </p:cNvSpPr>
          <p:nvPr>
            <p:ph type="sldNum" sz="quarter" idx="12"/>
          </p:nvPr>
        </p:nvSpPr>
        <p:spPr/>
        <p:txBody>
          <a:bodyPr/>
          <a:lstStyle/>
          <a:p>
            <a:fld id="{97A94E25-127B-4C48-AF96-44BA7B823777}" type="slidenum">
              <a:rPr lang="en-US" smtClean="0"/>
              <a:pPr/>
              <a:t>3</a:t>
            </a:fld>
            <a:endParaRPr lang="en-US" dirty="0"/>
          </a:p>
        </p:txBody>
      </p:sp>
      <p:pic>
        <p:nvPicPr>
          <p:cNvPr id="10" name="Content Placeholder 9" descr="A person in a suit&#10;&#10;Description automatically generated with low confidence">
            <a:extLst>
              <a:ext uri="{FF2B5EF4-FFF2-40B4-BE49-F238E27FC236}">
                <a16:creationId xmlns:a16="http://schemas.microsoft.com/office/drawing/2014/main" id="{81F76E83-A6CC-4A3E-BB96-DD91A5E713A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5068" y="2371052"/>
            <a:ext cx="2463800" cy="2874432"/>
          </a:xfrm>
        </p:spPr>
      </p:pic>
      <p:pic>
        <p:nvPicPr>
          <p:cNvPr id="13" name="Picture 12" descr="A person wearing glasses and a suit&#10;&#10;Description automatically generated with medium confidence">
            <a:extLst>
              <a:ext uri="{FF2B5EF4-FFF2-40B4-BE49-F238E27FC236}">
                <a16:creationId xmlns:a16="http://schemas.microsoft.com/office/drawing/2014/main" id="{823A2DAB-7D97-41A4-89DE-6A346B3FFB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1658" y="2371052"/>
            <a:ext cx="2463799" cy="2874432"/>
          </a:xfrm>
          <a:prstGeom prst="rect">
            <a:avLst/>
          </a:prstGeom>
        </p:spPr>
      </p:pic>
      <p:pic>
        <p:nvPicPr>
          <p:cNvPr id="15" name="Picture 14" descr="A close-up of a person smiling&#10;&#10;Description automatically generated">
            <a:extLst>
              <a:ext uri="{FF2B5EF4-FFF2-40B4-BE49-F238E27FC236}">
                <a16:creationId xmlns:a16="http://schemas.microsoft.com/office/drawing/2014/main" id="{079DCD02-BEF4-4607-A709-01FEEC3328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0105" y="2357420"/>
            <a:ext cx="2463799" cy="2874432"/>
          </a:xfrm>
          <a:prstGeom prst="rect">
            <a:avLst/>
          </a:prstGeom>
        </p:spPr>
      </p:pic>
      <p:pic>
        <p:nvPicPr>
          <p:cNvPr id="17" name="Picture 16" descr="A picture containing person, suit, person, brick&#10;&#10;Description automatically generated">
            <a:extLst>
              <a:ext uri="{FF2B5EF4-FFF2-40B4-BE49-F238E27FC236}">
                <a16:creationId xmlns:a16="http://schemas.microsoft.com/office/drawing/2014/main" id="{17E4A106-1486-4637-8570-CEC40D1747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3844" y="2357420"/>
            <a:ext cx="2463799" cy="2874432"/>
          </a:xfrm>
          <a:prstGeom prst="rect">
            <a:avLst/>
          </a:prstGeom>
        </p:spPr>
      </p:pic>
      <p:sp>
        <p:nvSpPr>
          <p:cNvPr id="18" name="TextBox 17">
            <a:extLst>
              <a:ext uri="{FF2B5EF4-FFF2-40B4-BE49-F238E27FC236}">
                <a16:creationId xmlns:a16="http://schemas.microsoft.com/office/drawing/2014/main" id="{A676C16B-5C1E-482F-92A0-0225C747FEF5}"/>
              </a:ext>
            </a:extLst>
          </p:cNvPr>
          <p:cNvSpPr txBox="1"/>
          <p:nvPr/>
        </p:nvSpPr>
        <p:spPr>
          <a:xfrm>
            <a:off x="425068" y="5432873"/>
            <a:ext cx="2463800" cy="615553"/>
          </a:xfrm>
          <a:prstGeom prst="rect">
            <a:avLst/>
          </a:prstGeom>
          <a:noFill/>
        </p:spPr>
        <p:txBody>
          <a:bodyPr wrap="square" rtlCol="0">
            <a:spAutoFit/>
          </a:bodyPr>
          <a:lstStyle/>
          <a:p>
            <a:pPr algn="ctr"/>
            <a:r>
              <a:rPr lang="en-US" b="1" dirty="0"/>
              <a:t>Ken Schuppert</a:t>
            </a:r>
          </a:p>
          <a:p>
            <a:pPr algn="ctr"/>
            <a:r>
              <a:rPr lang="en-US" sz="1600" dirty="0"/>
              <a:t>2022 COL Chair</a:t>
            </a:r>
          </a:p>
        </p:txBody>
      </p:sp>
      <p:sp>
        <p:nvSpPr>
          <p:cNvPr id="19" name="TextBox 18">
            <a:extLst>
              <a:ext uri="{FF2B5EF4-FFF2-40B4-BE49-F238E27FC236}">
                <a16:creationId xmlns:a16="http://schemas.microsoft.com/office/drawing/2014/main" id="{655460FB-712E-45CB-98B2-251D25ADAC1E}"/>
              </a:ext>
            </a:extLst>
          </p:cNvPr>
          <p:cNvSpPr txBox="1"/>
          <p:nvPr/>
        </p:nvSpPr>
        <p:spPr>
          <a:xfrm>
            <a:off x="3421657" y="5432872"/>
            <a:ext cx="2463800" cy="615553"/>
          </a:xfrm>
          <a:prstGeom prst="rect">
            <a:avLst/>
          </a:prstGeom>
          <a:noFill/>
        </p:spPr>
        <p:txBody>
          <a:bodyPr wrap="square" rtlCol="0">
            <a:spAutoFit/>
          </a:bodyPr>
          <a:lstStyle/>
          <a:p>
            <a:pPr algn="ctr"/>
            <a:r>
              <a:rPr lang="en-US" b="1" dirty="0"/>
              <a:t>Duane Benton</a:t>
            </a:r>
          </a:p>
          <a:p>
            <a:pPr algn="ctr"/>
            <a:r>
              <a:rPr lang="en-US" sz="1600" dirty="0"/>
              <a:t>COL Trainer</a:t>
            </a:r>
          </a:p>
        </p:txBody>
      </p:sp>
      <p:sp>
        <p:nvSpPr>
          <p:cNvPr id="20" name="TextBox 19">
            <a:extLst>
              <a:ext uri="{FF2B5EF4-FFF2-40B4-BE49-F238E27FC236}">
                <a16:creationId xmlns:a16="http://schemas.microsoft.com/office/drawing/2014/main" id="{71BA6BC9-F57A-4DCE-BBE8-38F1914BA4F5}"/>
              </a:ext>
            </a:extLst>
          </p:cNvPr>
          <p:cNvSpPr txBox="1"/>
          <p:nvPr/>
        </p:nvSpPr>
        <p:spPr>
          <a:xfrm>
            <a:off x="6306545" y="5432870"/>
            <a:ext cx="2463800" cy="615553"/>
          </a:xfrm>
          <a:prstGeom prst="rect">
            <a:avLst/>
          </a:prstGeom>
          <a:noFill/>
        </p:spPr>
        <p:txBody>
          <a:bodyPr wrap="square" rtlCol="0">
            <a:spAutoFit/>
          </a:bodyPr>
          <a:lstStyle/>
          <a:p>
            <a:pPr algn="ctr"/>
            <a:r>
              <a:rPr lang="en-US" b="1" dirty="0"/>
              <a:t>Karen Wentz</a:t>
            </a:r>
          </a:p>
          <a:p>
            <a:pPr algn="ctr"/>
            <a:r>
              <a:rPr lang="en-US" sz="1600" dirty="0"/>
              <a:t>Past RI Director</a:t>
            </a:r>
          </a:p>
        </p:txBody>
      </p:sp>
      <p:sp>
        <p:nvSpPr>
          <p:cNvPr id="21" name="TextBox 20">
            <a:extLst>
              <a:ext uri="{FF2B5EF4-FFF2-40B4-BE49-F238E27FC236}">
                <a16:creationId xmlns:a16="http://schemas.microsoft.com/office/drawing/2014/main" id="{E1CF80C9-5911-4908-A2CE-62E4C1DCFD6B}"/>
              </a:ext>
            </a:extLst>
          </p:cNvPr>
          <p:cNvSpPr txBox="1"/>
          <p:nvPr/>
        </p:nvSpPr>
        <p:spPr>
          <a:xfrm>
            <a:off x="9303844" y="5432870"/>
            <a:ext cx="2463800" cy="615553"/>
          </a:xfrm>
          <a:prstGeom prst="rect">
            <a:avLst/>
          </a:prstGeom>
          <a:noFill/>
        </p:spPr>
        <p:txBody>
          <a:bodyPr wrap="square" rtlCol="0">
            <a:spAutoFit/>
          </a:bodyPr>
          <a:lstStyle/>
          <a:p>
            <a:pPr algn="ctr"/>
            <a:r>
              <a:rPr lang="en-US" b="1" dirty="0"/>
              <a:t>Michael Brown</a:t>
            </a:r>
          </a:p>
          <a:p>
            <a:pPr algn="ctr"/>
            <a:r>
              <a:rPr lang="en-US" sz="1600" dirty="0"/>
              <a:t>Zone Technology Cord.</a:t>
            </a:r>
          </a:p>
        </p:txBody>
      </p:sp>
    </p:spTree>
    <p:extLst>
      <p:ext uri="{BB962C8B-B14F-4D97-AF65-F5344CB8AC3E}">
        <p14:creationId xmlns:p14="http://schemas.microsoft.com/office/powerpoint/2010/main" val="1856007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50000" y="1000897"/>
            <a:ext cx="5537200" cy="5016844"/>
          </a:xfrm>
        </p:spPr>
        <p:txBody>
          <a:bodyPr>
            <a:normAutofit/>
          </a:bodyPr>
          <a:lstStyle/>
          <a:p>
            <a:pPr marL="342900" indent="-342900">
              <a:spcAft>
                <a:spcPts val="1200"/>
              </a:spcAft>
              <a:buFont typeface="Arial" panose="020B0604020202020204" pitchFamily="34" charset="0"/>
              <a:buChar char="•"/>
            </a:pPr>
            <a:r>
              <a:rPr lang="en-US" dirty="0"/>
              <a:t>Would allow the RI Board to conduct a pilot to test new governance models on a limited number of Rotary and </a:t>
            </a:r>
            <a:r>
              <a:rPr lang="en-US" dirty="0" err="1"/>
              <a:t>Rotaract</a:t>
            </a:r>
            <a:r>
              <a:rPr lang="en-US" dirty="0"/>
              <a:t> clubs.</a:t>
            </a:r>
          </a:p>
          <a:p>
            <a:pPr marL="342900" indent="-342900">
              <a:spcAft>
                <a:spcPts val="1200"/>
              </a:spcAft>
              <a:buFont typeface="Arial" panose="020B0604020202020204" pitchFamily="34" charset="0"/>
              <a:buChar char="•"/>
            </a:pPr>
            <a:r>
              <a:rPr lang="en-US" dirty="0"/>
              <a:t>This item does not reorganize clubs, but rather puts in place the rules under which a pilot project may operate.</a:t>
            </a:r>
          </a:p>
          <a:p>
            <a:pPr marL="342900" indent="-342900">
              <a:spcAft>
                <a:spcPts val="1200"/>
              </a:spcAft>
              <a:buFont typeface="Arial" panose="020B0604020202020204" pitchFamily="34" charset="0"/>
              <a:buChar char="•"/>
            </a:pPr>
            <a:r>
              <a:rPr lang="en-US" dirty="0"/>
              <a:t>Rotary needs new, innovative ways of thinking in order to make effective, long-term change.</a:t>
            </a:r>
          </a:p>
          <a:p>
            <a:pPr marL="342900" indent="-342900">
              <a:spcAft>
                <a:spcPts val="1200"/>
              </a:spcAft>
              <a:buFont typeface="Arial" panose="020B0604020202020204" pitchFamily="34" charset="0"/>
              <a:buChar char="•"/>
            </a:pPr>
            <a:r>
              <a:rPr lang="en-US" dirty="0"/>
              <a:t>Using data gathered during a pilot, Rotary will learn how best to implement new governance structures.</a:t>
            </a:r>
          </a:p>
        </p:txBody>
      </p:sp>
      <p:sp>
        <p:nvSpPr>
          <p:cNvPr id="3" name="Text Placeholder 2"/>
          <p:cNvSpPr>
            <a:spLocks noGrp="1"/>
          </p:cNvSpPr>
          <p:nvPr>
            <p:ph type="body" sz="quarter" idx="14"/>
          </p:nvPr>
        </p:nvSpPr>
        <p:spPr>
          <a:xfrm>
            <a:off x="345057" y="2141538"/>
            <a:ext cx="5193102" cy="2258684"/>
          </a:xfrm>
        </p:spPr>
        <p:txBody>
          <a:bodyPr/>
          <a:lstStyle/>
          <a:p>
            <a:r>
              <a:rPr lang="en-US" sz="3600" dirty="0"/>
              <a:t>22-71  To provide for the administration of clubs in a pilot project</a:t>
            </a:r>
          </a:p>
        </p:txBody>
      </p:sp>
      <p:sp>
        <p:nvSpPr>
          <p:cNvPr id="5" name="Slide Number Placeholder 4"/>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6804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777507" y="0"/>
            <a:ext cx="13747014" cy="6858000"/>
          </a:xfrm>
        </p:spPr>
      </p:pic>
      <p:sp>
        <p:nvSpPr>
          <p:cNvPr id="3" name="Text Placeholder 2"/>
          <p:cNvSpPr>
            <a:spLocks noGrp="1"/>
          </p:cNvSpPr>
          <p:nvPr>
            <p:ph type="body" sz="quarter" idx="15"/>
          </p:nvPr>
        </p:nvSpPr>
        <p:spPr>
          <a:xfrm>
            <a:off x="0" y="0"/>
            <a:ext cx="12192000" cy="6858000"/>
          </a:xfrm>
        </p:spPr>
        <p:txBody>
          <a:bodyPr/>
          <a:lstStyle/>
          <a:p>
            <a:r>
              <a:rPr lang="en-US" dirty="0"/>
              <a:t>Strategies – </a:t>
            </a:r>
          </a:p>
          <a:p>
            <a:r>
              <a:rPr lang="en-US" dirty="0"/>
              <a:t>Before </a:t>
            </a:r>
            <a:r>
              <a:rPr lang="en-US" sz="4800" b="0" cap="none" dirty="0">
                <a:latin typeface="Arial" panose="020B0604020202020204" pitchFamily="34" charset="0"/>
              </a:rPr>
              <a:t>AND</a:t>
            </a:r>
            <a:r>
              <a:rPr lang="en-US" dirty="0"/>
              <a:t> at</a:t>
            </a:r>
          </a:p>
          <a:p>
            <a:r>
              <a:rPr lang="en-US" dirty="0"/>
              <a:t>the Council</a:t>
            </a:r>
          </a:p>
        </p:txBody>
      </p:sp>
    </p:spTree>
    <p:extLst>
      <p:ext uri="{BB962C8B-B14F-4D97-AF65-F5344CB8AC3E}">
        <p14:creationId xmlns:p14="http://schemas.microsoft.com/office/powerpoint/2010/main" val="2659417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2925"/>
            <a:ext cx="11506200" cy="1438275"/>
          </a:xfrm>
        </p:spPr>
        <p:txBody>
          <a:bodyPr/>
          <a:lstStyle/>
          <a:p>
            <a:r>
              <a:rPr lang="en-US" dirty="0"/>
              <a:t>Strategy  before  the  COL</a:t>
            </a:r>
          </a:p>
        </p:txBody>
      </p:sp>
      <p:graphicFrame>
        <p:nvGraphicFramePr>
          <p:cNvPr id="7" name="Diagram 6"/>
          <p:cNvGraphicFramePr/>
          <p:nvPr>
            <p:extLst>
              <p:ext uri="{D42A27DB-BD31-4B8C-83A1-F6EECF244321}">
                <p14:modId xmlns:p14="http://schemas.microsoft.com/office/powerpoint/2010/main" val="157849158"/>
              </p:ext>
            </p:extLst>
          </p:nvPr>
        </p:nvGraphicFramePr>
        <p:xfrm>
          <a:off x="569344" y="1540044"/>
          <a:ext cx="10886536" cy="4753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707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0A84-EB27-419F-AFCE-522338B9B4EF}"/>
              </a:ext>
            </a:extLst>
          </p:cNvPr>
          <p:cNvSpPr>
            <a:spLocks noGrp="1"/>
          </p:cNvSpPr>
          <p:nvPr>
            <p:ph type="title"/>
          </p:nvPr>
        </p:nvSpPr>
        <p:spPr/>
        <p:txBody>
          <a:bodyPr/>
          <a:lstStyle/>
          <a:p>
            <a:r>
              <a:rPr lang="en-US" dirty="0"/>
              <a:t>	“Vetting”</a:t>
            </a:r>
            <a:br>
              <a:rPr lang="en-US" dirty="0"/>
            </a:br>
            <a:r>
              <a:rPr lang="en-US" dirty="0"/>
              <a:t>				screening enactments</a:t>
            </a:r>
          </a:p>
        </p:txBody>
      </p:sp>
      <p:sp>
        <p:nvSpPr>
          <p:cNvPr id="3" name="Content Placeholder 2">
            <a:extLst>
              <a:ext uri="{FF2B5EF4-FFF2-40B4-BE49-F238E27FC236}">
                <a16:creationId xmlns:a16="http://schemas.microsoft.com/office/drawing/2014/main" id="{0C7EDA87-5BD0-4C47-AE75-805BF064A10A}"/>
              </a:ext>
            </a:extLst>
          </p:cNvPr>
          <p:cNvSpPr>
            <a:spLocks noGrp="1"/>
          </p:cNvSpPr>
          <p:nvPr>
            <p:ph idx="1"/>
          </p:nvPr>
        </p:nvSpPr>
        <p:spPr>
          <a:xfrm>
            <a:off x="380999" y="2142067"/>
            <a:ext cx="11506199" cy="4352862"/>
          </a:xfrm>
        </p:spPr>
        <p:txBody>
          <a:bodyPr>
            <a:normAutofit/>
          </a:bodyPr>
          <a:lstStyle/>
          <a:p>
            <a:r>
              <a:rPr lang="en-US" sz="2800" dirty="0"/>
              <a:t>Adopted by 2019 COL</a:t>
            </a:r>
          </a:p>
          <a:p>
            <a:r>
              <a:rPr lang="en-US" sz="2800" dirty="0"/>
              <a:t>Before a COL, representatives vote electronically on some enactments.</a:t>
            </a:r>
          </a:p>
          <a:p>
            <a:r>
              <a:rPr lang="en-US" sz="2800" dirty="0"/>
              <a:t>If an enactment gets less than 20%, it’s not considered at the COL.</a:t>
            </a:r>
          </a:p>
          <a:p>
            <a:r>
              <a:rPr lang="en-US" sz="2800" dirty="0"/>
              <a:t>If an enactment gets more than 80%, it’s on the consent agenda at the COL.</a:t>
            </a:r>
          </a:p>
          <a:p>
            <a:r>
              <a:rPr lang="en-US" sz="2800" dirty="0"/>
              <a:t>Based on the results of past COLs, vetting allows the COL to focus its limited time on those enactments that the representatives feel deserve detailed consideration.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5A706C1-1DAC-4752-8AD9-C5DBADB385BB}"/>
              </a:ext>
            </a:extLst>
          </p:cNvPr>
          <p:cNvSpPr>
            <a:spLocks noGrp="1"/>
          </p:cNvSpPr>
          <p:nvPr>
            <p:ph type="sldNum" sz="quarter" idx="12"/>
          </p:nvPr>
        </p:nvSpPr>
        <p:spPr/>
        <p:txBody>
          <a:bodyPr/>
          <a:lstStyle/>
          <a:p>
            <a:fld id="{97A94E25-127B-4C48-AF96-44BA7B823777}" type="slidenum">
              <a:rPr lang="en-US" smtClean="0"/>
              <a:pPr/>
              <a:t>33</a:t>
            </a:fld>
            <a:endParaRPr lang="en-US" dirty="0"/>
          </a:p>
        </p:txBody>
      </p:sp>
    </p:spTree>
    <p:extLst>
      <p:ext uri="{BB962C8B-B14F-4D97-AF65-F5344CB8AC3E}">
        <p14:creationId xmlns:p14="http://schemas.microsoft.com/office/powerpoint/2010/main" val="3162819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at  the  COL</a:t>
            </a:r>
          </a:p>
        </p:txBody>
      </p:sp>
      <p:sp>
        <p:nvSpPr>
          <p:cNvPr id="5" name="Content Placeholder 4"/>
          <p:cNvSpPr>
            <a:spLocks noGrp="1"/>
          </p:cNvSpPr>
          <p:nvPr>
            <p:ph idx="1"/>
          </p:nvPr>
        </p:nvSpPr>
        <p:spPr>
          <a:xfrm>
            <a:off x="114300" y="2142067"/>
            <a:ext cx="11925299" cy="4034896"/>
          </a:xfrm>
        </p:spPr>
        <p:txBody>
          <a:bodyPr/>
          <a:lstStyle/>
          <a:p>
            <a:pPr marL="0" indent="0" algn="ctr">
              <a:buNone/>
            </a:pPr>
            <a:endParaRPr lang="en-US" sz="2800" dirty="0">
              <a:ln w="0"/>
              <a:solidFill>
                <a:schemeClr val="accent1"/>
              </a:solidFill>
              <a:effectLst>
                <a:outerShdw blurRad="38100" dist="25400" dir="5400000" algn="ctr" rotWithShape="0">
                  <a:srgbClr val="6E747A">
                    <a:alpha val="43000"/>
                  </a:srgbClr>
                </a:outerShdw>
              </a:effectLst>
            </a:endParaRPr>
          </a:p>
          <a:p>
            <a:pPr marL="0" indent="0" algn="ctr">
              <a:buNone/>
            </a:pPr>
            <a:r>
              <a:rPr lang="en-US" sz="5400" b="1" dirty="0">
                <a:ln w="0"/>
                <a:solidFill>
                  <a:srgbClr val="872175"/>
                </a:solidFill>
              </a:rPr>
              <a:t>What is important to your district?</a:t>
            </a:r>
          </a:p>
          <a:p>
            <a:pPr marL="0" indent="0" algn="ctr">
              <a:buNone/>
            </a:pPr>
            <a:endParaRPr lang="en-US" sz="2800" b="1" dirty="0">
              <a:ln w="0"/>
              <a:solidFill>
                <a:srgbClr val="872175"/>
              </a:solidFill>
            </a:endParaRPr>
          </a:p>
          <a:p>
            <a:pPr marL="0" indent="0" algn="ctr">
              <a:buNone/>
            </a:pPr>
            <a:r>
              <a:rPr lang="en-US" sz="5400" b="1" dirty="0">
                <a:ln w="0"/>
                <a:solidFill>
                  <a:srgbClr val="872175"/>
                </a:solidFill>
              </a:rPr>
              <a:t>What is important for Rotary?</a:t>
            </a:r>
          </a:p>
          <a:p>
            <a:endParaRPr lang="en-US" dirty="0"/>
          </a:p>
        </p:txBody>
      </p:sp>
    </p:spTree>
    <p:extLst>
      <p:ext uri="{BB962C8B-B14F-4D97-AF65-F5344CB8AC3E}">
        <p14:creationId xmlns:p14="http://schemas.microsoft.com/office/powerpoint/2010/main" val="4254324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927652" y="27374"/>
            <a:ext cx="13568206" cy="6833152"/>
          </a:xfrm>
        </p:spPr>
      </p:pic>
      <p:sp>
        <p:nvSpPr>
          <p:cNvPr id="5" name="Title 3"/>
          <p:cNvSpPr txBox="1">
            <a:spLocks/>
          </p:cNvSpPr>
          <p:nvPr/>
        </p:nvSpPr>
        <p:spPr>
          <a:xfrm>
            <a:off x="1676400" y="2667000"/>
            <a:ext cx="8839200" cy="16002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3" name="Text Placeholder 2"/>
          <p:cNvSpPr>
            <a:spLocks noGrp="1"/>
          </p:cNvSpPr>
          <p:nvPr>
            <p:ph type="body" sz="quarter" idx="15"/>
          </p:nvPr>
        </p:nvSpPr>
        <p:spPr>
          <a:xfrm>
            <a:off x="0" y="11596"/>
            <a:ext cx="12192000" cy="6858000"/>
          </a:xfrm>
        </p:spPr>
        <p:txBody>
          <a:bodyPr/>
          <a:lstStyle/>
          <a:p>
            <a:r>
              <a:rPr lang="en-US" dirty="0"/>
              <a:t>After the Council</a:t>
            </a:r>
          </a:p>
        </p:txBody>
      </p:sp>
    </p:spTree>
    <p:extLst>
      <p:ext uri="{BB962C8B-B14F-4D97-AF65-F5344CB8AC3E}">
        <p14:creationId xmlns:p14="http://schemas.microsoft.com/office/powerpoint/2010/main" val="343482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Post-Council</a:t>
            </a:r>
          </a:p>
        </p:txBody>
      </p:sp>
      <p:sp>
        <p:nvSpPr>
          <p:cNvPr id="3" name="Content Placeholder 2"/>
          <p:cNvSpPr>
            <a:spLocks noGrp="1"/>
          </p:cNvSpPr>
          <p:nvPr>
            <p:ph idx="1"/>
          </p:nvPr>
        </p:nvSpPr>
        <p:spPr/>
        <p:txBody>
          <a:bodyPr>
            <a:normAutofit/>
          </a:bodyPr>
          <a:lstStyle/>
          <a:p>
            <a:pPr>
              <a:lnSpc>
                <a:spcPct val="100000"/>
              </a:lnSpc>
            </a:pPr>
            <a:r>
              <a:rPr lang="en-US" sz="2800" dirty="0">
                <a:solidFill>
                  <a:srgbClr val="000000"/>
                </a:solidFill>
              </a:rPr>
              <a:t>Tell clubs in your district the results of the Council, available on My Rotary</a:t>
            </a:r>
          </a:p>
          <a:p>
            <a:pPr>
              <a:lnSpc>
                <a:spcPct val="100000"/>
              </a:lnSpc>
            </a:pPr>
            <a:r>
              <a:rPr lang="en-US" sz="2800" i="1" dirty="0">
                <a:solidFill>
                  <a:srgbClr val="000000"/>
                </a:solidFill>
              </a:rPr>
              <a:t>Report of Action</a:t>
            </a:r>
            <a:r>
              <a:rPr lang="en-US" sz="2800" dirty="0">
                <a:solidFill>
                  <a:srgbClr val="000000"/>
                </a:solidFill>
              </a:rPr>
              <a:t> distributed to clubs, districts, and representatives within two months after the Council</a:t>
            </a:r>
          </a:p>
          <a:p>
            <a:pPr>
              <a:lnSpc>
                <a:spcPct val="100000"/>
              </a:lnSpc>
            </a:pPr>
            <a:r>
              <a:rPr lang="en-US" sz="2800" dirty="0">
                <a:solidFill>
                  <a:srgbClr val="000000"/>
                </a:solidFill>
              </a:rPr>
              <a:t>Clubs have the opportunity to oppose any adopted legislation</a:t>
            </a:r>
          </a:p>
          <a:p>
            <a:endParaRPr lang="en-US" dirty="0"/>
          </a:p>
        </p:txBody>
      </p:sp>
    </p:spTree>
    <p:extLst>
      <p:ext uri="{BB962C8B-B14F-4D97-AF65-F5344CB8AC3E}">
        <p14:creationId xmlns:p14="http://schemas.microsoft.com/office/powerpoint/2010/main" val="153955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t="-5144"/>
          <a:stretch/>
        </p:blipFill>
        <p:spPr/>
      </p:pic>
      <p:sp>
        <p:nvSpPr>
          <p:cNvPr id="2" name="Text Placeholder 1"/>
          <p:cNvSpPr>
            <a:spLocks noGrp="1"/>
          </p:cNvSpPr>
          <p:nvPr>
            <p:ph type="body" sz="quarter" idx="14"/>
          </p:nvPr>
        </p:nvSpPr>
        <p:spPr/>
        <p:txBody>
          <a:bodyPr/>
          <a:lstStyle/>
          <a:p>
            <a:r>
              <a:rPr lang="en-US" dirty="0"/>
              <a:t>Adopted Enactments</a:t>
            </a:r>
          </a:p>
        </p:txBody>
      </p:sp>
      <p:sp>
        <p:nvSpPr>
          <p:cNvPr id="11267" name="Rectangle 3"/>
          <p:cNvSpPr>
            <a:spLocks noGrp="1" noChangeArrowheads="1"/>
          </p:cNvSpPr>
          <p:nvPr>
            <p:ph type="subTitle" idx="1"/>
          </p:nvPr>
        </p:nvSpPr>
        <p:spPr>
          <a:xfrm>
            <a:off x="554567" y="3383631"/>
            <a:ext cx="4986867" cy="3034631"/>
          </a:xfrm>
        </p:spPr>
        <p:txBody>
          <a:bodyPr>
            <a:normAutofit fontScale="55000" lnSpcReduction="20000"/>
          </a:bodyPr>
          <a:lstStyle/>
          <a:p>
            <a:pPr>
              <a:lnSpc>
                <a:spcPct val="120000"/>
              </a:lnSpc>
            </a:pPr>
            <a:r>
              <a:rPr lang="en-US" sz="3500" dirty="0">
                <a:solidFill>
                  <a:srgbClr val="000000"/>
                </a:solidFill>
              </a:rPr>
              <a:t>Adopted enactments become effective on 1 July following the Council</a:t>
            </a:r>
          </a:p>
          <a:p>
            <a:pPr>
              <a:lnSpc>
                <a:spcPct val="120000"/>
              </a:lnSpc>
            </a:pPr>
            <a:r>
              <a:rPr lang="en-US" sz="3500" dirty="0">
                <a:solidFill>
                  <a:srgbClr val="000000"/>
                </a:solidFill>
              </a:rPr>
              <a:t>The adopted changes are incorporated into the constitutional documents</a:t>
            </a:r>
          </a:p>
          <a:p>
            <a:pPr>
              <a:lnSpc>
                <a:spcPct val="120000"/>
              </a:lnSpc>
            </a:pPr>
            <a:r>
              <a:rPr lang="en-US" sz="3500" dirty="0">
                <a:solidFill>
                  <a:srgbClr val="000000"/>
                </a:solidFill>
              </a:rPr>
              <a:t>Revised constitutional documents available</a:t>
            </a:r>
          </a:p>
          <a:p>
            <a:pPr>
              <a:lnSpc>
                <a:spcPct val="120000"/>
              </a:lnSpc>
            </a:pPr>
            <a:r>
              <a:rPr lang="en-US" sz="3500" i="1" dirty="0">
                <a:solidFill>
                  <a:srgbClr val="000000"/>
                </a:solidFill>
              </a:rPr>
              <a:t>Manual of Procedure</a:t>
            </a:r>
            <a:r>
              <a:rPr lang="en-US" sz="3500" dirty="0">
                <a:solidFill>
                  <a:srgbClr val="000000"/>
                </a:solidFill>
              </a:rPr>
              <a:t> is updated</a:t>
            </a:r>
          </a:p>
          <a:p>
            <a:endParaRPr lang="en-US" dirty="0"/>
          </a:p>
          <a:p>
            <a:pPr>
              <a:buFont typeface="Wingdings" pitchFamily="2" charset="2"/>
              <a:buNone/>
            </a:pPr>
            <a:endParaRPr lang="en-US" dirty="0"/>
          </a:p>
        </p:txBody>
      </p:sp>
    </p:spTree>
    <p:extLst>
      <p:ext uri="{BB962C8B-B14F-4D97-AF65-F5344CB8AC3E}">
        <p14:creationId xmlns:p14="http://schemas.microsoft.com/office/powerpoint/2010/main" val="2136062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1420" y="0"/>
            <a:ext cx="13790721" cy="6858000"/>
          </a:xfrm>
        </p:spPr>
      </p:pic>
      <p:sp>
        <p:nvSpPr>
          <p:cNvPr id="8" name="Text Placeholder 7"/>
          <p:cNvSpPr>
            <a:spLocks noGrp="1"/>
          </p:cNvSpPr>
          <p:nvPr>
            <p:ph type="body" sz="quarter" idx="15"/>
          </p:nvPr>
        </p:nvSpPr>
        <p:spPr>
          <a:xfrm>
            <a:off x="0" y="0"/>
            <a:ext cx="12192000" cy="6858000"/>
          </a:xfrm>
        </p:spPr>
        <p:txBody>
          <a:bodyPr/>
          <a:lstStyle/>
          <a:p>
            <a:r>
              <a:rPr lang="en-US" dirty="0"/>
              <a:t>Important Details</a:t>
            </a:r>
          </a:p>
        </p:txBody>
      </p:sp>
    </p:spTree>
    <p:extLst>
      <p:ext uri="{BB962C8B-B14F-4D97-AF65-F5344CB8AC3E}">
        <p14:creationId xmlns:p14="http://schemas.microsoft.com/office/powerpoint/2010/main" val="4006085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key dates for the Councils</a:t>
            </a:r>
          </a:p>
        </p:txBody>
      </p:sp>
      <p:graphicFrame>
        <p:nvGraphicFramePr>
          <p:cNvPr id="5" name="Content Placeholder 1"/>
          <p:cNvGraphicFramePr>
            <a:graphicFrameLocks/>
          </p:cNvGraphicFramePr>
          <p:nvPr>
            <p:extLst>
              <p:ext uri="{D42A27DB-BD31-4B8C-83A1-F6EECF244321}">
                <p14:modId xmlns:p14="http://schemas.microsoft.com/office/powerpoint/2010/main" val="3335485007"/>
              </p:ext>
            </p:extLst>
          </p:nvPr>
        </p:nvGraphicFramePr>
        <p:xfrm>
          <a:off x="1714498" y="1670927"/>
          <a:ext cx="8839200" cy="4977176"/>
        </p:xfrm>
        <a:graphic>
          <a:graphicData uri="http://schemas.openxmlformats.org/drawingml/2006/table">
            <a:tbl>
              <a:tblPr bandRow="1">
                <a:tableStyleId>{5DA37D80-6434-44D0-A028-1B22A696006F}</a:tableStyleId>
              </a:tblPr>
              <a:tblGrid>
                <a:gridCol w="3028244">
                  <a:extLst>
                    <a:ext uri="{9D8B030D-6E8A-4147-A177-3AD203B41FA5}">
                      <a16:colId xmlns:a16="http://schemas.microsoft.com/office/drawing/2014/main" val="1968959710"/>
                    </a:ext>
                  </a:extLst>
                </a:gridCol>
                <a:gridCol w="5810956">
                  <a:extLst>
                    <a:ext uri="{9D8B030D-6E8A-4147-A177-3AD203B41FA5}">
                      <a16:colId xmlns:a16="http://schemas.microsoft.com/office/drawing/2014/main" val="292570401"/>
                    </a:ext>
                  </a:extLst>
                </a:gridCol>
              </a:tblGrid>
              <a:tr h="440121">
                <a:tc>
                  <a:txBody>
                    <a:bodyPr/>
                    <a:lstStyle/>
                    <a:p>
                      <a:r>
                        <a:rPr lang="en-US" sz="1800" dirty="0"/>
                        <a:t>August-September 2021</a:t>
                      </a:r>
                      <a:endParaRPr lang="en-US" sz="1800" b="1" dirty="0">
                        <a:solidFill>
                          <a:schemeClr val="tx1"/>
                        </a:solidFill>
                        <a:latin typeface="Arial" panose="020B0604020202020204" pitchFamily="34" charset="0"/>
                        <a:cs typeface="Arial"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800" kern="1200" dirty="0">
                          <a:effectLst/>
                        </a:rPr>
                        <a:t>Legislation for 2022 COL published</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marL="95416" marR="95416" anchor="ctr"/>
                </a:tc>
                <a:extLst>
                  <a:ext uri="{0D108BD9-81ED-4DB2-BD59-A6C34878D82A}">
                    <a16:rowId xmlns:a16="http://schemas.microsoft.com/office/drawing/2014/main" val="1667869074"/>
                  </a:ext>
                </a:extLst>
              </a:tr>
              <a:tr h="616169">
                <a:tc>
                  <a:txBody>
                    <a:bodyPr/>
                    <a:lstStyle/>
                    <a:p>
                      <a:r>
                        <a:rPr lang="en-US" sz="1800" dirty="0"/>
                        <a:t>1 October – </a:t>
                      </a:r>
                    </a:p>
                    <a:p>
                      <a:r>
                        <a:rPr lang="en-US" sz="1800" dirty="0"/>
                        <a:t>15 November 2021</a:t>
                      </a:r>
                      <a:endParaRPr lang="en-US" sz="1800" b="1" dirty="0">
                        <a:solidFill>
                          <a:schemeClr val="tx1"/>
                        </a:solidFill>
                        <a:latin typeface="Arial" panose="020B0604020202020204" pitchFamily="34" charset="0"/>
                        <a:cs typeface="Arial"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800" kern="1200" dirty="0">
                          <a:effectLst/>
                        </a:rPr>
                        <a:t>2021 Council on Resolutions</a:t>
                      </a:r>
                      <a:endParaRPr lang="en-US" sz="1800" b="1" kern="1200" baseline="0" dirty="0">
                        <a:solidFill>
                          <a:schemeClr val="tx1"/>
                        </a:solidFill>
                        <a:effectLst/>
                        <a:latin typeface="Arial" panose="020B0604020202020204" pitchFamily="34" charset="0"/>
                        <a:cs typeface="Arial" panose="020B0604020202020204" pitchFamily="34" charset="0"/>
                      </a:endParaRPr>
                    </a:p>
                  </a:txBody>
                  <a:tcPr marL="95416" marR="95416" anchor="ctr"/>
                </a:tc>
                <a:extLst>
                  <a:ext uri="{0D108BD9-81ED-4DB2-BD59-A6C34878D82A}">
                    <a16:rowId xmlns:a16="http://schemas.microsoft.com/office/drawing/2014/main" val="1687331409"/>
                  </a:ext>
                </a:extLst>
              </a:tr>
              <a:tr h="440121">
                <a:tc>
                  <a:txBody>
                    <a:bodyPr/>
                    <a:lstStyle/>
                    <a:p>
                      <a:r>
                        <a:rPr lang="en-US" sz="1800" dirty="0"/>
                        <a:t>By 20 November 2021</a:t>
                      </a:r>
                      <a:endParaRPr lang="en-US" sz="1800" b="1" dirty="0">
                        <a:solidFill>
                          <a:schemeClr val="tx1"/>
                        </a:solidFill>
                        <a:latin typeface="Arial" panose="020B0604020202020204" pitchFamily="34" charset="0"/>
                        <a:cs typeface="Arial"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800" kern="1200" dirty="0">
                          <a:effectLst/>
                        </a:rPr>
                        <a:t>COR</a:t>
                      </a:r>
                      <a:r>
                        <a:rPr lang="en-US" sz="1800" kern="1200" baseline="0" dirty="0">
                          <a:effectLst/>
                        </a:rPr>
                        <a:t> r</a:t>
                      </a:r>
                      <a:r>
                        <a:rPr lang="en-US" sz="1800" kern="1200" dirty="0">
                          <a:effectLst/>
                        </a:rPr>
                        <a:t>esults posted</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marL="95416" marR="95416" anchor="ctr"/>
                </a:tc>
                <a:extLst>
                  <a:ext uri="{0D108BD9-81ED-4DB2-BD59-A6C34878D82A}">
                    <a16:rowId xmlns:a16="http://schemas.microsoft.com/office/drawing/2014/main" val="3341325527"/>
                  </a:ext>
                </a:extLst>
              </a:tr>
              <a:tr h="440121">
                <a:tc>
                  <a:txBody>
                    <a:bodyPr/>
                    <a:lstStyle/>
                    <a:p>
                      <a:r>
                        <a:rPr lang="en-US" sz="1800" dirty="0"/>
                        <a:t>November 2021</a:t>
                      </a:r>
                      <a:endParaRPr lang="en-US" sz="1800" b="1" dirty="0">
                        <a:solidFill>
                          <a:schemeClr val="tx1"/>
                        </a:solidFill>
                        <a:latin typeface="Arial" panose="020B0604020202020204" pitchFamily="34" charset="0"/>
                        <a:cs typeface="Arial"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800" kern="1200" dirty="0">
                          <a:effectLst/>
                        </a:rPr>
                        <a:t>COL registration materials</a:t>
                      </a:r>
                      <a:r>
                        <a:rPr lang="en-US" sz="1800" kern="1200" baseline="0" dirty="0">
                          <a:effectLst/>
                        </a:rPr>
                        <a:t> emailed to representatives</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marL="95416" marR="95416" anchor="ctr"/>
                </a:tc>
                <a:extLst>
                  <a:ext uri="{0D108BD9-81ED-4DB2-BD59-A6C34878D82A}">
                    <a16:rowId xmlns:a16="http://schemas.microsoft.com/office/drawing/2014/main" val="1906431921"/>
                  </a:ext>
                </a:extLst>
              </a:tr>
              <a:tr h="440121">
                <a:tc>
                  <a:txBody>
                    <a:bodyPr/>
                    <a:lstStyle/>
                    <a:p>
                      <a:r>
                        <a:rPr lang="en-US" sz="1800" dirty="0"/>
                        <a:t>14 February 2022</a:t>
                      </a:r>
                      <a:endParaRPr lang="en-US" sz="1800" b="1" dirty="0">
                        <a:solidFill>
                          <a:schemeClr val="tx1"/>
                        </a:solidFill>
                        <a:latin typeface="Arial" panose="020B0604020202020204" pitchFamily="34" charset="0"/>
                        <a:cs typeface="Arial"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800" kern="1200" dirty="0">
                          <a:effectLst/>
                        </a:rPr>
                        <a:t>Statements</a:t>
                      </a:r>
                      <a:r>
                        <a:rPr lang="en-US" sz="1800" kern="1200" baseline="0" dirty="0">
                          <a:effectLst/>
                        </a:rPr>
                        <a:t> of Support or Opposition due to Rotary</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marL="95416" marR="95416" anchor="ctr"/>
                </a:tc>
                <a:extLst>
                  <a:ext uri="{0D108BD9-81ED-4DB2-BD59-A6C34878D82A}">
                    <a16:rowId xmlns:a16="http://schemas.microsoft.com/office/drawing/2014/main" val="4209522434"/>
                  </a:ext>
                </a:extLst>
              </a:tr>
              <a:tr h="440121">
                <a:tc>
                  <a:txBody>
                    <a:bodyPr/>
                    <a:lstStyle/>
                    <a:p>
                      <a:pPr marL="0" marR="0">
                        <a:spcBef>
                          <a:spcPts val="0"/>
                        </a:spcBef>
                        <a:spcAft>
                          <a:spcPts val="1200"/>
                        </a:spcAft>
                      </a:pPr>
                      <a:r>
                        <a:rPr lang="en-US" sz="1800" dirty="0">
                          <a:effectLst/>
                        </a:rPr>
                        <a:t>March 2022</a:t>
                      </a:r>
                      <a:endParaRPr lang="en-US" sz="18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1200"/>
                        </a:spcAft>
                      </a:pPr>
                      <a:r>
                        <a:rPr lang="en-US" sz="1800" dirty="0">
                          <a:effectLst/>
                        </a:rPr>
                        <a:t>Optional COL webinar (tentative)</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595556537"/>
                  </a:ext>
                </a:extLst>
              </a:tr>
              <a:tr h="440121">
                <a:tc>
                  <a:txBody>
                    <a:bodyPr/>
                    <a:lstStyle/>
                    <a:p>
                      <a:pPr marL="0" marR="0">
                        <a:spcBef>
                          <a:spcPts val="0"/>
                        </a:spcBef>
                        <a:spcAft>
                          <a:spcPts val="1200"/>
                        </a:spcAft>
                      </a:pPr>
                      <a:r>
                        <a:rPr lang="en-US" sz="1800" dirty="0">
                          <a:effectLst/>
                        </a:rPr>
                        <a:t>10-14 April 2022</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1200"/>
                        </a:spcAft>
                      </a:pPr>
                      <a:r>
                        <a:rPr lang="en-US" sz="1800" dirty="0">
                          <a:effectLst/>
                        </a:rPr>
                        <a:t>Council on Legislation</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696191360"/>
                  </a:ext>
                </a:extLst>
              </a:tr>
              <a:tr h="616169">
                <a:tc>
                  <a:txBody>
                    <a:bodyPr/>
                    <a:lstStyle/>
                    <a:p>
                      <a:pPr marL="0" marR="0">
                        <a:spcBef>
                          <a:spcPts val="0"/>
                        </a:spcBef>
                        <a:spcAft>
                          <a:spcPts val="1200"/>
                        </a:spcAft>
                      </a:pPr>
                      <a:r>
                        <a:rPr lang="en-US" sz="1800" dirty="0">
                          <a:effectLst/>
                        </a:rPr>
                        <a:t>By 14 June 2022</a:t>
                      </a:r>
                      <a:endParaRPr lang="en-US" sz="18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spcBef>
                          <a:spcPts val="0"/>
                        </a:spcBef>
                        <a:spcAft>
                          <a:spcPts val="1200"/>
                        </a:spcAft>
                      </a:pPr>
                      <a:r>
                        <a:rPr lang="en-US" sz="1800" dirty="0">
                          <a:effectLst/>
                        </a:rPr>
                        <a:t>COL Report of Action and updated constitutional documents published</a:t>
                      </a:r>
                      <a:endParaRPr lang="en-US" sz="18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26626743"/>
                  </a:ext>
                </a:extLst>
              </a:tr>
              <a:tr h="440121">
                <a:tc>
                  <a:txBody>
                    <a:bodyPr/>
                    <a:lstStyle/>
                    <a:p>
                      <a:pPr marL="0" marR="0">
                        <a:spcBef>
                          <a:spcPts val="0"/>
                        </a:spcBef>
                        <a:spcAft>
                          <a:spcPts val="1200"/>
                        </a:spcAft>
                      </a:pPr>
                      <a:r>
                        <a:rPr lang="en-US" sz="1800" dirty="0">
                          <a:effectLst/>
                        </a:rPr>
                        <a:t>30 June 2022</a:t>
                      </a:r>
                      <a:endParaRPr lang="en-US" sz="1800" b="1"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1200"/>
                        </a:spcAft>
                        <a:buClrTx/>
                        <a:buSzTx/>
                        <a:buFontTx/>
                        <a:buNone/>
                        <a:tabLst/>
                        <a:defRPr/>
                      </a:pPr>
                      <a:r>
                        <a:rPr lang="en-US" sz="1800" kern="1200" dirty="0">
                          <a:effectLst/>
                        </a:rPr>
                        <a:t>Resolutions for 2022 COR due to Rotary</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064709977"/>
                  </a:ext>
                </a:extLst>
              </a:tr>
              <a:tr h="616169">
                <a:tc>
                  <a:txBody>
                    <a:bodyPr/>
                    <a:lstStyle/>
                    <a:p>
                      <a:r>
                        <a:rPr lang="en-US" sz="1800" dirty="0"/>
                        <a:t>1 October – </a:t>
                      </a:r>
                    </a:p>
                    <a:p>
                      <a:r>
                        <a:rPr lang="en-US" sz="1800" dirty="0"/>
                        <a:t>15 November 2022</a:t>
                      </a:r>
                      <a:endParaRPr lang="en-US" sz="1800" b="1" dirty="0">
                        <a:solidFill>
                          <a:schemeClr val="tx1"/>
                        </a:solidFill>
                        <a:latin typeface="Arial" panose="020B0604020202020204" pitchFamily="34" charset="0"/>
                        <a:cs typeface="Arial" panose="020B0604020202020204" pitchFamily="34" charset="0"/>
                      </a:endParaRPr>
                    </a:p>
                  </a:txBody>
                  <a:tcPr marL="95416" marR="95416" anchor="ct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800" kern="1200" dirty="0">
                          <a:effectLst/>
                        </a:rPr>
                        <a:t>2022 Council on Resolutions</a:t>
                      </a:r>
                      <a:endParaRPr lang="en-US" sz="1800" b="1" kern="1200" baseline="0" dirty="0">
                        <a:solidFill>
                          <a:schemeClr val="tx1"/>
                        </a:solidFill>
                        <a:effectLst/>
                        <a:latin typeface="Arial" panose="020B0604020202020204" pitchFamily="34" charset="0"/>
                        <a:cs typeface="Arial" panose="020B0604020202020204" pitchFamily="34" charset="0"/>
                      </a:endParaRPr>
                    </a:p>
                  </a:txBody>
                  <a:tcPr marL="95416" marR="95416" anchor="ctr"/>
                </a:tc>
                <a:extLst>
                  <a:ext uri="{0D108BD9-81ED-4DB2-BD59-A6C34878D82A}">
                    <a16:rowId xmlns:a16="http://schemas.microsoft.com/office/drawing/2014/main" val="1964081623"/>
                  </a:ext>
                </a:extLst>
              </a:tr>
            </a:tbl>
          </a:graphicData>
        </a:graphic>
      </p:graphicFrame>
    </p:spTree>
    <p:extLst>
      <p:ext uri="{BB962C8B-B14F-4D97-AF65-F5344CB8AC3E}">
        <p14:creationId xmlns:p14="http://schemas.microsoft.com/office/powerpoint/2010/main" val="270355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2" name="Shape 122"/>
          <p:cNvSpPr/>
          <p:nvPr/>
        </p:nvSpPr>
        <p:spPr>
          <a:xfrm>
            <a:off x="0" y="1"/>
            <a:ext cx="12241754" cy="6858000"/>
          </a:xfrm>
          <a:prstGeom prst="rect">
            <a:avLst/>
          </a:prstGeom>
          <a:solidFill>
            <a:srgbClr val="01B4E7">
              <a:alpha val="72000"/>
            </a:srgbClr>
          </a:solidFill>
          <a:ln w="12700">
            <a:miter lim="400000"/>
          </a:ln>
        </p:spPr>
        <p:txBody>
          <a:bodyPr lIns="26789" tIns="26789" rIns="26789" bIns="26789" anchor="ctr"/>
          <a:lstStyle/>
          <a:p>
            <a:pPr lvl="0">
              <a:defRPr sz="3200">
                <a:solidFill>
                  <a:srgbClr val="00AAE5"/>
                </a:solidFill>
              </a:defRPr>
            </a:pPr>
            <a:endParaRPr sz="1200" dirty="0">
              <a:solidFill>
                <a:srgbClr val="00AAE5"/>
              </a:solidFill>
              <a:latin typeface="Calibri" panose="020F0502020204030204"/>
            </a:endParaRPr>
          </a:p>
        </p:txBody>
      </p:sp>
      <p:sp>
        <p:nvSpPr>
          <p:cNvPr id="123" name="Shape 123"/>
          <p:cNvSpPr/>
          <p:nvPr/>
        </p:nvSpPr>
        <p:spPr>
          <a:xfrm>
            <a:off x="1981201" y="830205"/>
            <a:ext cx="8541251" cy="519759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normAutofit/>
          </a:bodyPr>
          <a:lstStyle>
            <a:lvl1pPr>
              <a:defRPr sz="15000">
                <a:solidFill>
                  <a:srgbClr val="FFFFFF"/>
                </a:solidFill>
                <a:latin typeface="Arial"/>
                <a:ea typeface="Arial"/>
                <a:cs typeface="Arial"/>
                <a:sym typeface="Arial"/>
              </a:defRPr>
            </a:lvl1pPr>
          </a:lstStyle>
          <a:p>
            <a:pPr>
              <a:defRPr/>
            </a:pPr>
            <a:endParaRPr sz="5625" dirty="0"/>
          </a:p>
        </p:txBody>
      </p:sp>
      <p:sp>
        <p:nvSpPr>
          <p:cNvPr id="6" name="Title 1"/>
          <p:cNvSpPr txBox="1">
            <a:spLocks/>
          </p:cNvSpPr>
          <p:nvPr/>
        </p:nvSpPr>
        <p:spPr>
          <a:xfrm>
            <a:off x="1676400" y="2667000"/>
            <a:ext cx="8839200" cy="1600200"/>
          </a:xfrm>
          <a:prstGeom prst="rect">
            <a:avLst/>
          </a:prstGeom>
        </p:spPr>
        <p:txBody>
          <a:bodyPr lIns="0" tIns="0" rIns="0" bIns="0" anchor="ctr" anchorCtr="0"/>
          <a:lstStyle>
            <a:lvl1pPr algn="ctr" defTabSz="457200" rtl="0" eaLnBrk="1" latinLnBrk="0" hangingPunct="1">
              <a:spcBef>
                <a:spcPct val="0"/>
              </a:spcBef>
              <a:buNone/>
              <a:defRPr sz="3200" kern="1200">
                <a:solidFill>
                  <a:schemeClr val="bg1"/>
                </a:solidFill>
                <a:latin typeface="Arial Narrow"/>
                <a:ea typeface="+mj-ea"/>
                <a:cs typeface="Arial Narrow"/>
              </a:defRPr>
            </a:lvl1pPr>
          </a:lstStyle>
          <a:p>
            <a:pPr>
              <a:defRPr/>
            </a:pPr>
            <a:r>
              <a:rPr lang="en-US" sz="5400" dirty="0">
                <a:solidFill>
                  <a:sysClr val="window" lastClr="FFFFFF"/>
                </a:solidFill>
              </a:rPr>
              <a:t>What is the Council?</a:t>
            </a:r>
          </a:p>
        </p:txBody>
      </p:sp>
      <p:sp>
        <p:nvSpPr>
          <p:cNvPr id="7" name="TextBox 6"/>
          <p:cNvSpPr txBox="1"/>
          <p:nvPr/>
        </p:nvSpPr>
        <p:spPr>
          <a:xfrm>
            <a:off x="1512277" y="3005435"/>
            <a:ext cx="9144000" cy="923330"/>
          </a:xfrm>
          <a:prstGeom prst="rect">
            <a:avLst/>
          </a:prstGeom>
          <a:noFill/>
        </p:spPr>
        <p:txBody>
          <a:bodyPr wrap="square" rtlCol="0">
            <a:spAutoFit/>
          </a:bodyPr>
          <a:lstStyle/>
          <a:p>
            <a:pPr algn="ctr" fontAlgn="base">
              <a:spcBef>
                <a:spcPct val="0"/>
              </a:spcBef>
              <a:spcAft>
                <a:spcPct val="0"/>
              </a:spcAft>
            </a:pPr>
            <a:r>
              <a:rPr kumimoji="1" lang="en-US" sz="5400" dirty="0">
                <a:solidFill>
                  <a:prstClr val="white"/>
                </a:solidFill>
                <a:latin typeface="Arial Narrow" panose="020B0606020202030204" pitchFamily="34" charset="0"/>
                <a:cs typeface="Arial" charset="0"/>
              </a:rPr>
              <a:t>Rotary’s Parliament</a:t>
            </a:r>
          </a:p>
        </p:txBody>
      </p:sp>
    </p:spTree>
    <p:extLst>
      <p:ext uri="{BB962C8B-B14F-4D97-AF65-F5344CB8AC3E}">
        <p14:creationId xmlns:p14="http://schemas.microsoft.com/office/powerpoint/2010/main" val="386264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1500"/>
                                        <p:tgtEl>
                                          <p:spTgt spid="6"/>
                                        </p:tgtEl>
                                      </p:cBhvr>
                                    </p:animEffect>
                                    <p:set>
                                      <p:cBhvr>
                                        <p:cTn id="7" dur="1" fill="hold">
                                          <p:stCondLst>
                                            <p:cond delay="1499"/>
                                          </p:stCondLst>
                                        </p:cTn>
                                        <p:tgtEl>
                                          <p:spTgt spid="6"/>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heel(1)">
                                      <p:cBhvr>
                                        <p:cTn id="10"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normAutofit/>
          </a:bodyPr>
          <a:lstStyle/>
          <a:p>
            <a:r>
              <a:rPr lang="en-US" dirty="0"/>
              <a:t>RESOURCES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55601" y="1976967"/>
            <a:ext cx="11506199" cy="4034896"/>
          </a:xfrm>
        </p:spPr>
        <p:txBody>
          <a:bodyPr>
            <a:noAutofit/>
          </a:bodyPr>
          <a:lstStyle/>
          <a:p>
            <a:pPr>
              <a:lnSpc>
                <a:spcPct val="100000"/>
              </a:lnSpc>
            </a:pPr>
            <a:r>
              <a:rPr lang="en-US" sz="4000" dirty="0">
                <a:latin typeface="Arial (Body)"/>
                <a:cs typeface="Arial" panose="020B0604020202020204" pitchFamily="34" charset="0"/>
              </a:rPr>
              <a:t>Articles 7, 8, and 9 of the RI Bylaws</a:t>
            </a:r>
          </a:p>
          <a:p>
            <a:pPr>
              <a:lnSpc>
                <a:spcPct val="100000"/>
              </a:lnSpc>
            </a:pPr>
            <a:r>
              <a:rPr lang="en-US" sz="4000" dirty="0">
                <a:latin typeface="Arial (Body)"/>
                <a:cs typeface="Arial" panose="020B0604020202020204" pitchFamily="34" charset="0"/>
              </a:rPr>
              <a:t>The Councils </a:t>
            </a:r>
            <a:r>
              <a:rPr lang="en-US" sz="4000" dirty="0">
                <a:latin typeface="Arial (Body)"/>
                <a:cs typeface="Arial" panose="020B0604020202020204" pitchFamily="34" charset="0"/>
                <a:hlinkClick r:id="rId3"/>
              </a:rPr>
              <a:t>page</a:t>
            </a:r>
            <a:r>
              <a:rPr lang="en-US" sz="4000" dirty="0">
                <a:latin typeface="Arial (Body)"/>
                <a:cs typeface="Arial" panose="020B0604020202020204" pitchFamily="34" charset="0"/>
              </a:rPr>
              <a:t> on Rotary’s website</a:t>
            </a:r>
          </a:p>
          <a:p>
            <a:pPr>
              <a:lnSpc>
                <a:spcPct val="100000"/>
              </a:lnSpc>
            </a:pPr>
            <a:r>
              <a:rPr lang="en-US" sz="4000" dirty="0">
                <a:latin typeface="Arial (Body)"/>
                <a:cs typeface="Arial" panose="020B0604020202020204" pitchFamily="34" charset="0"/>
              </a:rPr>
              <a:t>How to Propose Legislation and Resolutions course in the </a:t>
            </a:r>
            <a:r>
              <a:rPr lang="en-US" sz="4000" dirty="0">
                <a:latin typeface="Arial (Body)"/>
                <a:cs typeface="Arial" panose="020B0604020202020204" pitchFamily="34" charset="0"/>
                <a:hlinkClick r:id="rId4"/>
              </a:rPr>
              <a:t>Learning Center</a:t>
            </a:r>
            <a:endParaRPr lang="en-US" sz="4000" dirty="0">
              <a:latin typeface="Arial (Body)"/>
              <a:cs typeface="Arial" panose="020B0604020202020204" pitchFamily="34" charset="0"/>
            </a:endParaRPr>
          </a:p>
          <a:p>
            <a:pPr>
              <a:lnSpc>
                <a:spcPct val="100000"/>
              </a:lnSpc>
            </a:pPr>
            <a:r>
              <a:rPr lang="en-US" altLang="en-US" sz="4000" dirty="0">
                <a:latin typeface="Arial (Body)"/>
                <a:cs typeface="Arial" panose="020B0604020202020204" pitchFamily="34" charset="0"/>
              </a:rPr>
              <a:t>Email: </a:t>
            </a:r>
            <a:r>
              <a:rPr lang="en-US" altLang="en-US" sz="4000" dirty="0">
                <a:latin typeface="Arial (Body)"/>
                <a:cs typeface="Arial" panose="020B0604020202020204" pitchFamily="34" charset="0"/>
                <a:hlinkClick r:id="rId5"/>
              </a:rPr>
              <a:t>council_services@rotary.org</a:t>
            </a:r>
            <a:r>
              <a:rPr lang="en-US" altLang="en-US" sz="4000" dirty="0">
                <a:latin typeface="Arial (Body)"/>
                <a:cs typeface="Arial" panose="020B0604020202020204" pitchFamily="34" charset="0"/>
              </a:rPr>
              <a:t> </a:t>
            </a:r>
            <a:endParaRPr lang="en-US" sz="4000" dirty="0">
              <a:solidFill>
                <a:srgbClr val="000000"/>
              </a:solidFill>
              <a:latin typeface="Arial (Body)"/>
            </a:endParaRP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40</a:t>
            </a:fld>
            <a:endParaRPr lang="en-US" dirty="0"/>
          </a:p>
        </p:txBody>
      </p:sp>
    </p:spTree>
    <p:extLst>
      <p:ext uri="{BB962C8B-B14F-4D97-AF65-F5344CB8AC3E}">
        <p14:creationId xmlns:p14="http://schemas.microsoft.com/office/powerpoint/2010/main" val="2247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a:xfrm>
            <a:off x="0" y="0"/>
            <a:ext cx="12192000" cy="6858000"/>
          </a:xfrm>
        </p:spPr>
        <p:txBody>
          <a:bodyPr/>
          <a:lstStyle/>
          <a:p>
            <a:r>
              <a:rPr lang="en-US" dirty="0"/>
              <a:t>QUESTIONS?</a:t>
            </a:r>
          </a:p>
          <a:p>
            <a:r>
              <a:rPr lang="en-US" sz="1800" dirty="0">
                <a:latin typeface="Arial (Body)"/>
              </a:rPr>
              <a:t>Additional questions can be sent to council_services@rotary.org </a:t>
            </a:r>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10160001" y="182229"/>
            <a:ext cx="1734030" cy="1740912"/>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229042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normAutofit/>
          </a:bodyPr>
          <a:lstStyle/>
          <a:p>
            <a:r>
              <a:rPr lang="en-US" dirty="0"/>
              <a:t>Council on Legislation</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fontScale="92500"/>
          </a:bodyPr>
          <a:lstStyle/>
          <a:p>
            <a:r>
              <a:rPr lang="en-US" sz="2800" dirty="0">
                <a:solidFill>
                  <a:srgbClr val="000000"/>
                </a:solidFill>
              </a:rPr>
              <a:t>1933: Created and met every year at the Convention</a:t>
            </a:r>
          </a:p>
          <a:p>
            <a:r>
              <a:rPr lang="en-US" sz="2800" dirty="0">
                <a:solidFill>
                  <a:srgbClr val="000000"/>
                </a:solidFill>
              </a:rPr>
              <a:t>1954: Begin meeting every two years</a:t>
            </a:r>
          </a:p>
          <a:p>
            <a:r>
              <a:rPr lang="en-US" sz="2800" dirty="0">
                <a:solidFill>
                  <a:srgbClr val="000000"/>
                </a:solidFill>
              </a:rPr>
              <a:t>1972: Become official legislative body</a:t>
            </a:r>
          </a:p>
          <a:p>
            <a:r>
              <a:rPr lang="en-US" sz="2800" dirty="0">
                <a:solidFill>
                  <a:srgbClr val="000000"/>
                </a:solidFill>
              </a:rPr>
              <a:t>1974: Start meeting every three years</a:t>
            </a:r>
          </a:p>
          <a:p>
            <a:r>
              <a:rPr lang="en-US" sz="2800" dirty="0">
                <a:solidFill>
                  <a:srgbClr val="000000"/>
                </a:solidFill>
              </a:rPr>
              <a:t>1977: Start meeting independently of Convention</a:t>
            </a:r>
          </a:p>
          <a:p>
            <a:r>
              <a:rPr lang="en-US" sz="2800" dirty="0">
                <a:solidFill>
                  <a:srgbClr val="000000"/>
                </a:solidFill>
              </a:rPr>
              <a:t>2001: Start meeting in Chicago</a:t>
            </a:r>
          </a:p>
          <a:p>
            <a:r>
              <a:rPr lang="en-US" sz="2800" dirty="0">
                <a:solidFill>
                  <a:srgbClr val="000000"/>
                </a:solidFill>
              </a:rPr>
              <a:t>2016: Hold a separate Council on Resolutions</a:t>
            </a:r>
          </a:p>
          <a:p>
            <a:r>
              <a:rPr lang="en-US" sz="2800" dirty="0"/>
              <a:t>2019: Change Council members and permit vetting and urgent enactments</a:t>
            </a:r>
            <a:r>
              <a:rPr lang="en-US" sz="2800" dirty="0">
                <a:solidFill>
                  <a:srgbClr val="000000"/>
                </a:solidFill>
              </a:rPr>
              <a:t> </a:t>
            </a:r>
          </a:p>
          <a:p>
            <a:endParaRPr lang="en-US" dirty="0">
              <a:solidFill>
                <a:srgbClr val="000000"/>
              </a:solidFill>
            </a:endParaRP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13014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
        <p:nvSpPr>
          <p:cNvPr id="13" name="TextBox 12">
            <a:extLst>
              <a:ext uri="{FF2B5EF4-FFF2-40B4-BE49-F238E27FC236}">
                <a16:creationId xmlns:a16="http://schemas.microsoft.com/office/drawing/2014/main" id="{EE2E7390-D9F0-436F-A2AF-B1937887AE8B}"/>
              </a:ext>
            </a:extLst>
          </p:cNvPr>
          <p:cNvSpPr txBox="1"/>
          <p:nvPr/>
        </p:nvSpPr>
        <p:spPr>
          <a:xfrm>
            <a:off x="0" y="1413113"/>
            <a:ext cx="12192000" cy="4628458"/>
          </a:xfrm>
          <a:prstGeom prst="rect">
            <a:avLst/>
          </a:prstGeom>
          <a:noFill/>
        </p:spPr>
        <p:txBody>
          <a:bodyPr wrap="square" rtlCol="0" anchor="ctr">
            <a:noAutofit/>
          </a:bodyPr>
          <a:lstStyle/>
          <a:p>
            <a:pPr algn="ctr">
              <a:spcAft>
                <a:spcPts val="2400"/>
              </a:spcAft>
            </a:pPr>
            <a:r>
              <a:rPr lang="en-US" sz="2600" dirty="0">
                <a:solidFill>
                  <a:srgbClr val="000000"/>
                </a:solidFill>
                <a:latin typeface="Arial (Body)"/>
              </a:rPr>
              <a:t>Year one: Representatives (2019-20)</a:t>
            </a:r>
          </a:p>
          <a:p>
            <a:pPr algn="ctr">
              <a:spcAft>
                <a:spcPts val="2400"/>
              </a:spcAft>
            </a:pPr>
            <a:r>
              <a:rPr lang="en-US" sz="2600" dirty="0">
                <a:solidFill>
                  <a:srgbClr val="000000"/>
                </a:solidFill>
                <a:latin typeface="Arial (Body)"/>
              </a:rPr>
              <a:t>Year two: Proposed Legislation (2020-21)</a:t>
            </a:r>
          </a:p>
          <a:p>
            <a:pPr algn="ctr">
              <a:spcAft>
                <a:spcPts val="2400"/>
              </a:spcAft>
            </a:pPr>
            <a:r>
              <a:rPr lang="en-US" sz="2600" dirty="0">
                <a:solidFill>
                  <a:srgbClr val="000000"/>
                </a:solidFill>
                <a:latin typeface="Arial (Body)"/>
              </a:rPr>
              <a:t>Year three: The Council on Legislation (2021-2022)</a:t>
            </a:r>
          </a:p>
          <a:p>
            <a:pPr algn="ctr">
              <a:spcAft>
                <a:spcPts val="2400"/>
              </a:spcAft>
            </a:pPr>
            <a:r>
              <a:rPr lang="en-US" sz="2600" dirty="0">
                <a:solidFill>
                  <a:srgbClr val="000000"/>
                </a:solidFill>
                <a:latin typeface="Arial (Body)"/>
              </a:rPr>
              <a:t>(Council on Resolutions is held each year within this cycle)</a:t>
            </a:r>
          </a:p>
        </p:txBody>
      </p:sp>
      <p:sp>
        <p:nvSpPr>
          <p:cNvPr id="26" name="Title 4">
            <a:extLst>
              <a:ext uri="{FF2B5EF4-FFF2-40B4-BE49-F238E27FC236}">
                <a16:creationId xmlns:a16="http://schemas.microsoft.com/office/drawing/2014/main" id="{52381ABC-8821-4985-883C-CC7B9BF4084D}"/>
              </a:ext>
            </a:extLst>
          </p:cNvPr>
          <p:cNvSpPr txBox="1">
            <a:spLocks/>
          </p:cNvSpPr>
          <p:nvPr/>
        </p:nvSpPr>
        <p:spPr>
          <a:xfrm>
            <a:off x="381000" y="0"/>
            <a:ext cx="11506200" cy="1540042"/>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cap="none" dirty="0">
                <a:latin typeface="Arial (Headings)"/>
              </a:rPr>
              <a:t>COUNCIL CYCLE</a:t>
            </a:r>
          </a:p>
        </p:txBody>
      </p:sp>
    </p:spTree>
    <p:extLst>
      <p:ext uri="{BB962C8B-B14F-4D97-AF65-F5344CB8AC3E}">
        <p14:creationId xmlns:p14="http://schemas.microsoft.com/office/powerpoint/2010/main" val="100242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normAutofit/>
          </a:bodyPr>
          <a:lstStyle/>
          <a:p>
            <a:r>
              <a:rPr lang="en-US" cap="none" dirty="0"/>
              <a:t>WHAT IS A RESOLUTION?</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Content Placeholder 1"/>
          <p:cNvGraphicFramePr>
            <a:graphicFrameLocks/>
          </p:cNvGraphicFramePr>
          <p:nvPr/>
        </p:nvGraphicFramePr>
        <p:xfrm>
          <a:off x="1936698" y="1840080"/>
          <a:ext cx="8394804" cy="501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01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normAutofit/>
          </a:bodyPr>
          <a:lstStyle/>
          <a:p>
            <a:r>
              <a:rPr lang="en-US" cap="none" dirty="0">
                <a:latin typeface="Arial (Headings)"/>
              </a:rPr>
              <a:t>COUNCIL ON RESOLUTIONS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Content Placeholder 2"/>
          <p:cNvSpPr>
            <a:spLocks noGrp="1"/>
          </p:cNvSpPr>
          <p:nvPr>
            <p:ph idx="1"/>
          </p:nvPr>
        </p:nvSpPr>
        <p:spPr>
          <a:xfrm>
            <a:off x="381000" y="1894116"/>
            <a:ext cx="5753100" cy="4561114"/>
          </a:xfrm>
        </p:spPr>
        <p:txBody>
          <a:bodyPr>
            <a:normAutofit fontScale="85000" lnSpcReduction="10000"/>
          </a:bodyPr>
          <a:lstStyle/>
          <a:p>
            <a:pPr>
              <a:spcBef>
                <a:spcPts val="1200"/>
              </a:spcBef>
            </a:pPr>
            <a:r>
              <a:rPr lang="en-US" altLang="en-US" sz="3300" dirty="0">
                <a:cs typeface="Arial" panose="020B0604020202020204" pitchFamily="34" charset="0"/>
              </a:rPr>
              <a:t>Occurs annually, online</a:t>
            </a:r>
          </a:p>
          <a:p>
            <a:pPr>
              <a:spcBef>
                <a:spcPts val="1200"/>
              </a:spcBef>
            </a:pPr>
            <a:r>
              <a:rPr lang="en-US" altLang="en-US" sz="3300" dirty="0">
                <a:cs typeface="Arial" panose="020B0604020202020204" pitchFamily="34" charset="0"/>
              </a:rPr>
              <a:t>Each district’s Council representative participates</a:t>
            </a:r>
          </a:p>
          <a:p>
            <a:pPr>
              <a:spcBef>
                <a:spcPts val="1200"/>
              </a:spcBef>
            </a:pPr>
            <a:r>
              <a:rPr lang="en-US" sz="3300" dirty="0"/>
              <a:t>Deadline for submitting resolutions is 30 June each year</a:t>
            </a:r>
          </a:p>
          <a:p>
            <a:pPr>
              <a:spcBef>
                <a:spcPts val="1200"/>
              </a:spcBef>
            </a:pPr>
            <a:r>
              <a:rPr lang="en-US" sz="3300" dirty="0"/>
              <a:t>Resolutions published 1 October</a:t>
            </a:r>
          </a:p>
          <a:p>
            <a:pPr>
              <a:spcBef>
                <a:spcPts val="1200"/>
              </a:spcBef>
            </a:pPr>
            <a:r>
              <a:rPr lang="en-US" sz="3300" dirty="0"/>
              <a:t>Limited comments</a:t>
            </a:r>
          </a:p>
          <a:p>
            <a:pPr>
              <a:spcBef>
                <a:spcPts val="1200"/>
              </a:spcBef>
            </a:pPr>
            <a:r>
              <a:rPr lang="en-US" sz="3300" dirty="0"/>
              <a:t>Voting takes place 15 October – 15 November each year</a:t>
            </a:r>
          </a:p>
          <a:p>
            <a:pPr>
              <a:spcBef>
                <a:spcPts val="1200"/>
              </a:spcBef>
            </a:pPr>
            <a:r>
              <a:rPr lang="en-US" sz="3300" dirty="0"/>
              <a:t>2020 COR had 31 resolutions</a:t>
            </a:r>
          </a:p>
          <a:p>
            <a:endParaRPr lang="en-US" altLang="en-US" dirty="0">
              <a:latin typeface="Arial" panose="020B0604020202020204" pitchFamily="34" charset="0"/>
              <a:cs typeface="Arial" panose="020B0604020202020204" pitchFamily="34" charset="0"/>
            </a:endParaRPr>
          </a:p>
        </p:txBody>
      </p:sp>
      <p:pic>
        <p:nvPicPr>
          <p:cNvPr id="12"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8723" y="2503716"/>
            <a:ext cx="5608477" cy="3341913"/>
          </a:xfrm>
          <a:prstGeom prst="rect">
            <a:avLst/>
          </a:prstGeom>
          <a:ln>
            <a:solidFill>
              <a:schemeClr val="tx2"/>
            </a:solidFill>
          </a:ln>
        </p:spPr>
      </p:pic>
    </p:spTree>
    <p:extLst>
      <p:ext uri="{BB962C8B-B14F-4D97-AF65-F5344CB8AC3E}">
        <p14:creationId xmlns:p14="http://schemas.microsoft.com/office/powerpoint/2010/main" val="212003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normAutofit/>
          </a:bodyPr>
          <a:lstStyle/>
          <a:p>
            <a:r>
              <a:rPr lang="en-US" cap="none" dirty="0"/>
              <a:t>WHAT IS AN ENACTMENT?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6" name="Content Placeholder 1"/>
          <p:cNvGraphicFramePr>
            <a:graphicFrameLocks/>
          </p:cNvGraphicFramePr>
          <p:nvPr/>
        </p:nvGraphicFramePr>
        <p:xfrm>
          <a:off x="2390835" y="1767407"/>
          <a:ext cx="7486530" cy="500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2.xml><?xml version="1.0" encoding="utf-8"?>
<ds:datastoreItem xmlns:ds="http://schemas.openxmlformats.org/officeDocument/2006/customXml" ds:itemID="{8D907746-948B-431F-9FEC-993A4876518B}">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microsoft.com/office/infopath/2007/PartnerControls"/>
    <ds:schemaRef ds:uri="http://purl.org/dc/dcmitype/"/>
    <ds:schemaRef ds:uri="http://schemas.openxmlformats.org/package/2006/metadata/core-properties"/>
    <ds:schemaRef ds:uri="31cc3d0e-5959-4987-9d20-de23da659f5c"/>
    <ds:schemaRef ds:uri="1f097dfa-9cbd-4f84-9850-6e7cae909781"/>
    <ds:schemaRef ds:uri="http://www.w3.org/XML/1998/namespace"/>
  </ds:schemaRefs>
</ds:datastoreItem>
</file>

<file path=customXml/itemProps3.xml><?xml version="1.0" encoding="utf-8"?>
<ds:datastoreItem xmlns:ds="http://schemas.openxmlformats.org/officeDocument/2006/customXml" ds:itemID="{37E809BB-9B85-4C5F-BBD2-217ACB269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5287</TotalTime>
  <Words>6221</Words>
  <Application>Microsoft Office PowerPoint</Application>
  <PresentationFormat>Widescreen</PresentationFormat>
  <Paragraphs>590</Paragraphs>
  <Slides>41</Slides>
  <Notes>38</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41</vt:i4>
      </vt:variant>
    </vt:vector>
  </HeadingPairs>
  <TitlesOfParts>
    <vt:vector size="58" baseType="lpstr">
      <vt:lpstr>Arial</vt:lpstr>
      <vt:lpstr>Arial (Body)</vt:lpstr>
      <vt:lpstr>Arial (Headings)</vt:lpstr>
      <vt:lpstr>Arial Narrow</vt:lpstr>
      <vt:lpstr>Calibri</vt:lpstr>
      <vt:lpstr>Calibri (Body)</vt:lpstr>
      <vt:lpstr>Calibri Light</vt:lpstr>
      <vt:lpstr>Georgia</vt:lpstr>
      <vt:lpstr>Georgia-Bold</vt:lpstr>
      <vt:lpstr>Sentinel Book</vt:lpstr>
      <vt:lpstr>SymbolMT</vt:lpstr>
      <vt:lpstr>Times New Roman</vt:lpstr>
      <vt:lpstr>Wingdings</vt:lpstr>
      <vt:lpstr>Wingdings-Regular</vt:lpstr>
      <vt:lpstr>Office Theme</vt:lpstr>
      <vt:lpstr>1_Office Theme</vt:lpstr>
      <vt:lpstr>2_Office Theme</vt:lpstr>
      <vt:lpstr>PowerPoint Presentation</vt:lpstr>
      <vt:lpstr>PowerPoint Presentation</vt:lpstr>
      <vt:lpstr>Training panel</vt:lpstr>
      <vt:lpstr>PowerPoint Presentation</vt:lpstr>
      <vt:lpstr>Council on Legislation</vt:lpstr>
      <vt:lpstr>PowerPoint Presentation</vt:lpstr>
      <vt:lpstr>WHAT IS A RESOLUTION?</vt:lpstr>
      <vt:lpstr>COUNCIL ON RESOLUTIONS</vt:lpstr>
      <vt:lpstr>WHAT IS AN ENACTMENT?</vt:lpstr>
      <vt:lpstr>Council Statistics</vt:lpstr>
      <vt:lpstr>PowerPoint Presentation</vt:lpstr>
      <vt:lpstr>What Should Representatives Do?</vt:lpstr>
      <vt:lpstr>PowerPoint Presentation</vt:lpstr>
      <vt:lpstr>PowerPoint Presentation</vt:lpstr>
      <vt:lpstr>Poll—please answer only one</vt:lpstr>
      <vt:lpstr>MEMBERS OF THE Council</vt:lpstr>
      <vt:lpstr>At the Council</vt:lpstr>
      <vt:lpstr>PowerPoint Presentation</vt:lpstr>
      <vt:lpstr>PowerPoint Presentation</vt:lpstr>
      <vt:lpstr>Typical Day</vt:lpstr>
      <vt:lpstr>PowerPoint Presentation</vt:lpstr>
      <vt:lpstr>PowerPoint Presentation</vt:lpstr>
      <vt:lpstr>PROPOSED ENACTMENT 22-00</vt:lpstr>
      <vt:lpstr>PowerPoint Presentation</vt:lpstr>
      <vt:lpstr>Proposed  enactment  22-85</vt:lpstr>
      <vt:lpstr>Proposed  enactment  22-40</vt:lpstr>
      <vt:lpstr>PowerPoint Presentation</vt:lpstr>
      <vt:lpstr>PowerPoint Presentation</vt:lpstr>
      <vt:lpstr>PowerPoint Presentation</vt:lpstr>
      <vt:lpstr>PowerPoint Presentation</vt:lpstr>
      <vt:lpstr>PowerPoint Presentation</vt:lpstr>
      <vt:lpstr>Strategy  before  the  COL</vt:lpstr>
      <vt:lpstr> “Vetting”     screening enactments</vt:lpstr>
      <vt:lpstr>Strategy  at  the  COL</vt:lpstr>
      <vt:lpstr>PowerPoint Presentation</vt:lpstr>
      <vt:lpstr>Post-Council</vt:lpstr>
      <vt:lpstr>PowerPoint Presentation</vt:lpstr>
      <vt:lpstr>PowerPoint Presentation</vt:lpstr>
      <vt:lpstr>key dates for the Councils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Michael Brown</cp:lastModifiedBy>
  <cp:revision>153</cp:revision>
  <cp:lastPrinted>2021-09-30T13:17:40Z</cp:lastPrinted>
  <dcterms:created xsi:type="dcterms:W3CDTF">2019-11-18T03:22:22Z</dcterms:created>
  <dcterms:modified xsi:type="dcterms:W3CDTF">2021-09-30T17:09:40Z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ies>
</file>