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8" r:id="rId3"/>
    <p:sldMasterId id="2147483670" r:id="rId4"/>
    <p:sldMasterId id="2147483683" r:id="rId5"/>
  </p:sldMasterIdLst>
  <p:notesMasterIdLst>
    <p:notesMasterId r:id="rId33"/>
  </p:notesMasterIdLst>
  <p:sldIdLst>
    <p:sldId id="702" r:id="rId6"/>
    <p:sldId id="262" r:id="rId7"/>
    <p:sldId id="487" r:id="rId8"/>
    <p:sldId id="680" r:id="rId9"/>
    <p:sldId id="322" r:id="rId10"/>
    <p:sldId id="272" r:id="rId11"/>
    <p:sldId id="343" r:id="rId12"/>
    <p:sldId id="692" r:id="rId13"/>
    <p:sldId id="333" r:id="rId14"/>
    <p:sldId id="693" r:id="rId15"/>
    <p:sldId id="509" r:id="rId16"/>
    <p:sldId id="691" r:id="rId17"/>
    <p:sldId id="368" r:id="rId18"/>
    <p:sldId id="369" r:id="rId19"/>
    <p:sldId id="392" r:id="rId20"/>
    <p:sldId id="417" r:id="rId21"/>
    <p:sldId id="398" r:id="rId22"/>
    <p:sldId id="694" r:id="rId23"/>
    <p:sldId id="690" r:id="rId24"/>
    <p:sldId id="695" r:id="rId25"/>
    <p:sldId id="706" r:id="rId26"/>
    <p:sldId id="705" r:id="rId27"/>
    <p:sldId id="698" r:id="rId28"/>
    <p:sldId id="699" r:id="rId29"/>
    <p:sldId id="708" r:id="rId30"/>
    <p:sldId id="703" r:id="rId31"/>
    <p:sldId id="700" r:id="rId3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CFAFA4-6EE2-4B50-96E2-EDD4D82F74A2}" v="1" dt="2022-11-02T00:33:30.6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476" autoAdjust="0"/>
  </p:normalViewPr>
  <p:slideViewPr>
    <p:cSldViewPr snapToGrid="0" showGuides="1">
      <p:cViewPr varScale="1">
        <p:scale>
          <a:sx n="109" d="100"/>
          <a:sy n="109" d="100"/>
        </p:scale>
        <p:origin x="210"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C79EDF-F50C-46F7-B089-EBDEB2AF5D7E}"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97F21662-E28E-470C-9C83-3D053EDA5351}">
      <dgm:prSet phldrT="[Text]"/>
      <dgm:spPr>
        <a:solidFill>
          <a:srgbClr val="F7A81B"/>
        </a:solidFill>
      </dgm:spPr>
      <dgm:t>
        <a:bodyPr/>
        <a:lstStyle/>
        <a:p>
          <a:endParaRPr lang="en-US" dirty="0">
            <a:latin typeface="Georgia" panose="02040502050405020303" pitchFamily="18" charset="0"/>
          </a:endParaRPr>
        </a:p>
      </dgm:t>
    </dgm:pt>
    <dgm:pt modelId="{83FAC278-3E52-4A72-B796-A1AB5DB59680}" type="parTrans" cxnId="{56D8193F-9ECE-4CF6-978A-C5FE5F104886}">
      <dgm:prSet/>
      <dgm:spPr/>
      <dgm:t>
        <a:bodyPr/>
        <a:lstStyle/>
        <a:p>
          <a:endParaRPr lang="en-US"/>
        </a:p>
      </dgm:t>
    </dgm:pt>
    <dgm:pt modelId="{16CC2AEA-D7FD-49BF-A2EF-4AA284149F56}" type="sibTrans" cxnId="{56D8193F-9ECE-4CF6-978A-C5FE5F104886}">
      <dgm:prSet/>
      <dgm:spPr/>
      <dgm:t>
        <a:bodyPr/>
        <a:lstStyle/>
        <a:p>
          <a:endParaRPr lang="en-US"/>
        </a:p>
      </dgm:t>
    </dgm:pt>
    <dgm:pt modelId="{3F622D4C-0B89-46CA-9FF3-D50E1FD13877}">
      <dgm:prSet phldrT="[Text]"/>
      <dgm:spPr/>
      <dgm:t>
        <a:bodyPr/>
        <a:lstStyle/>
        <a:p>
          <a:r>
            <a:rPr lang="en-US" dirty="0">
              <a:latin typeface="Georgia" panose="02040502050405020303" pitchFamily="18" charset="0"/>
            </a:rPr>
            <a:t>District makes contributions</a:t>
          </a:r>
        </a:p>
      </dgm:t>
    </dgm:pt>
    <dgm:pt modelId="{689415FD-CCF5-48D9-AC1A-9FF9F0110E6B}" type="parTrans" cxnId="{F5F15BCE-9654-4FD8-9966-81F92DA41ECB}">
      <dgm:prSet/>
      <dgm:spPr/>
      <dgm:t>
        <a:bodyPr/>
        <a:lstStyle/>
        <a:p>
          <a:endParaRPr lang="en-US"/>
        </a:p>
      </dgm:t>
    </dgm:pt>
    <dgm:pt modelId="{AC160164-CE2D-42D9-BE17-9B6329235F00}" type="sibTrans" cxnId="{F5F15BCE-9654-4FD8-9966-81F92DA41ECB}">
      <dgm:prSet/>
      <dgm:spPr/>
      <dgm:t>
        <a:bodyPr/>
        <a:lstStyle/>
        <a:p>
          <a:endParaRPr lang="en-US"/>
        </a:p>
      </dgm:t>
    </dgm:pt>
    <dgm:pt modelId="{0778F307-EB56-457E-811F-77268BCB5941}">
      <dgm:prSet phldrT="[Text]"/>
      <dgm:spPr/>
      <dgm:t>
        <a:bodyPr/>
        <a:lstStyle/>
        <a:p>
          <a:r>
            <a:rPr lang="en-US" dirty="0">
              <a:latin typeface="Georgia" panose="02040502050405020303" pitchFamily="18" charset="0"/>
            </a:rPr>
            <a:t>Contributions are invested over 3 years</a:t>
          </a:r>
        </a:p>
      </dgm:t>
    </dgm:pt>
    <dgm:pt modelId="{F7A6F416-2644-4EE8-A91C-692D1B24078D}" type="parTrans" cxnId="{5CA679BD-F3C5-4A23-ACA0-F9B2010B47B0}">
      <dgm:prSet/>
      <dgm:spPr/>
      <dgm:t>
        <a:bodyPr/>
        <a:lstStyle/>
        <a:p>
          <a:endParaRPr lang="en-US"/>
        </a:p>
      </dgm:t>
    </dgm:pt>
    <dgm:pt modelId="{C5355D18-D571-46FF-BB60-52BF6EC1AB73}" type="sibTrans" cxnId="{5CA679BD-F3C5-4A23-ACA0-F9B2010B47B0}">
      <dgm:prSet/>
      <dgm:spPr/>
      <dgm:t>
        <a:bodyPr/>
        <a:lstStyle/>
        <a:p>
          <a:endParaRPr lang="en-US"/>
        </a:p>
      </dgm:t>
    </dgm:pt>
    <dgm:pt modelId="{D43256B5-72BA-4235-95B0-890FCBF22B79}">
      <dgm:prSet phldrT="[Text]"/>
      <dgm:spPr>
        <a:solidFill>
          <a:srgbClr val="F7A81B"/>
        </a:solidFill>
      </dgm:spPr>
      <dgm:t>
        <a:bodyPr/>
        <a:lstStyle/>
        <a:p>
          <a:endParaRPr lang="en-US" dirty="0">
            <a:latin typeface="Georgia" panose="02040502050405020303" pitchFamily="18" charset="0"/>
          </a:endParaRPr>
        </a:p>
      </dgm:t>
    </dgm:pt>
    <dgm:pt modelId="{31DF4112-C86D-47AA-BA44-0356D9525995}" type="parTrans" cxnId="{5AC32D32-5DBF-47DE-A340-C982ACE61430}">
      <dgm:prSet/>
      <dgm:spPr/>
      <dgm:t>
        <a:bodyPr/>
        <a:lstStyle/>
        <a:p>
          <a:endParaRPr lang="en-US"/>
        </a:p>
      </dgm:t>
    </dgm:pt>
    <dgm:pt modelId="{0BA0113A-8D0B-4E6F-AD2C-B8647C0DCE29}" type="sibTrans" cxnId="{5AC32D32-5DBF-47DE-A340-C982ACE61430}">
      <dgm:prSet/>
      <dgm:spPr/>
      <dgm:t>
        <a:bodyPr/>
        <a:lstStyle/>
        <a:p>
          <a:endParaRPr lang="en-US"/>
        </a:p>
      </dgm:t>
    </dgm:pt>
    <dgm:pt modelId="{2B13C863-B14E-4D47-BDC5-3017FD0EA177}">
      <dgm:prSet phldrT="[Text]"/>
      <dgm:spPr/>
      <dgm:t>
        <a:bodyPr/>
        <a:lstStyle/>
        <a:p>
          <a:r>
            <a:rPr lang="en-US" dirty="0">
              <a:latin typeface="Georgia" panose="02040502050405020303" pitchFamily="18" charset="0"/>
            </a:rPr>
            <a:t>Contributions are divided into …</a:t>
          </a:r>
        </a:p>
      </dgm:t>
    </dgm:pt>
    <dgm:pt modelId="{CC1E1743-6C57-4279-9BEB-41F034C71174}" type="parTrans" cxnId="{F02D52E6-89D6-4F3B-ADD0-5AA2D4905DCB}">
      <dgm:prSet/>
      <dgm:spPr/>
      <dgm:t>
        <a:bodyPr/>
        <a:lstStyle/>
        <a:p>
          <a:endParaRPr lang="en-US"/>
        </a:p>
      </dgm:t>
    </dgm:pt>
    <dgm:pt modelId="{839AB720-41DE-4BD6-B3A9-E68723B46EDF}" type="sibTrans" cxnId="{F02D52E6-89D6-4F3B-ADD0-5AA2D4905DCB}">
      <dgm:prSet/>
      <dgm:spPr/>
      <dgm:t>
        <a:bodyPr/>
        <a:lstStyle/>
        <a:p>
          <a:endParaRPr lang="en-US"/>
        </a:p>
      </dgm:t>
    </dgm:pt>
    <dgm:pt modelId="{275701B8-5E02-46AE-957A-7520A251BF14}">
      <dgm:prSet phldrT="[Text]"/>
      <dgm:spPr>
        <a:solidFill>
          <a:srgbClr val="17458F"/>
        </a:solidFill>
      </dgm:spPr>
      <dgm:t>
        <a:bodyPr/>
        <a:lstStyle/>
        <a:p>
          <a:endParaRPr lang="en-US" dirty="0">
            <a:latin typeface="Georgia" panose="02040502050405020303" pitchFamily="18" charset="0"/>
          </a:endParaRPr>
        </a:p>
      </dgm:t>
    </dgm:pt>
    <dgm:pt modelId="{685D91E6-D0AC-4974-BB0B-2A92B4115A35}" type="sibTrans" cxnId="{99230B18-62BA-45B2-A760-83157D6702B6}">
      <dgm:prSet/>
      <dgm:spPr/>
      <dgm:t>
        <a:bodyPr/>
        <a:lstStyle/>
        <a:p>
          <a:endParaRPr lang="en-US"/>
        </a:p>
      </dgm:t>
    </dgm:pt>
    <dgm:pt modelId="{FC68C8D5-13E2-4579-B16A-BE2C614FE8A4}" type="parTrans" cxnId="{99230B18-62BA-45B2-A760-83157D6702B6}">
      <dgm:prSet/>
      <dgm:spPr/>
      <dgm:t>
        <a:bodyPr/>
        <a:lstStyle/>
        <a:p>
          <a:endParaRPr lang="en-US"/>
        </a:p>
      </dgm:t>
    </dgm:pt>
    <dgm:pt modelId="{6AB0D80D-C377-4F65-AE9C-A892D04201A0}" type="pres">
      <dgm:prSet presAssocID="{3DC79EDF-F50C-46F7-B089-EBDEB2AF5D7E}" presName="Name0" presStyleCnt="0">
        <dgm:presLayoutVars>
          <dgm:dir/>
          <dgm:animLvl val="lvl"/>
          <dgm:resizeHandles val="exact"/>
        </dgm:presLayoutVars>
      </dgm:prSet>
      <dgm:spPr/>
    </dgm:pt>
    <dgm:pt modelId="{517C0258-1D1A-4EB0-A3CB-3675DEA2094C}" type="pres">
      <dgm:prSet presAssocID="{97F21662-E28E-470C-9C83-3D053EDA5351}" presName="compositeNode" presStyleCnt="0">
        <dgm:presLayoutVars>
          <dgm:bulletEnabled val="1"/>
        </dgm:presLayoutVars>
      </dgm:prSet>
      <dgm:spPr/>
    </dgm:pt>
    <dgm:pt modelId="{752CCB44-EE91-4F3B-ADF1-362A971738AB}" type="pres">
      <dgm:prSet presAssocID="{97F21662-E28E-470C-9C83-3D053EDA5351}" presName="bgRect" presStyleLbl="node1" presStyleIdx="0" presStyleCnt="3" custLinFactNeighborX="-733" custLinFactNeighborY="0"/>
      <dgm:spPr/>
    </dgm:pt>
    <dgm:pt modelId="{94287ABF-655F-4F22-A386-F98B99CF6BFF}" type="pres">
      <dgm:prSet presAssocID="{97F21662-E28E-470C-9C83-3D053EDA5351}" presName="parentNode" presStyleLbl="node1" presStyleIdx="0" presStyleCnt="3">
        <dgm:presLayoutVars>
          <dgm:chMax val="0"/>
          <dgm:bulletEnabled val="1"/>
        </dgm:presLayoutVars>
      </dgm:prSet>
      <dgm:spPr/>
    </dgm:pt>
    <dgm:pt modelId="{90AACED4-F9A4-4396-A9D1-8698D1368B59}" type="pres">
      <dgm:prSet presAssocID="{97F21662-E28E-470C-9C83-3D053EDA5351}" presName="childNode" presStyleLbl="node1" presStyleIdx="0" presStyleCnt="3">
        <dgm:presLayoutVars>
          <dgm:bulletEnabled val="1"/>
        </dgm:presLayoutVars>
      </dgm:prSet>
      <dgm:spPr/>
    </dgm:pt>
    <dgm:pt modelId="{2BAB20A5-BF75-4806-8EE8-4BC2B3B1CA79}" type="pres">
      <dgm:prSet presAssocID="{16CC2AEA-D7FD-49BF-A2EF-4AA284149F56}" presName="hSp" presStyleCnt="0"/>
      <dgm:spPr/>
    </dgm:pt>
    <dgm:pt modelId="{69C411FA-082E-4DB1-9E23-C96BB0DDA685}" type="pres">
      <dgm:prSet presAssocID="{16CC2AEA-D7FD-49BF-A2EF-4AA284149F56}" presName="vProcSp" presStyleCnt="0"/>
      <dgm:spPr/>
    </dgm:pt>
    <dgm:pt modelId="{18272518-780F-472E-90A3-0103968B935A}" type="pres">
      <dgm:prSet presAssocID="{16CC2AEA-D7FD-49BF-A2EF-4AA284149F56}" presName="vSp1" presStyleCnt="0"/>
      <dgm:spPr/>
    </dgm:pt>
    <dgm:pt modelId="{E25AB988-1E87-44AF-A8B7-9834501CCEC1}" type="pres">
      <dgm:prSet presAssocID="{16CC2AEA-D7FD-49BF-A2EF-4AA284149F56}" presName="simulatedConn" presStyleLbl="solidFgAcc1" presStyleIdx="0" presStyleCnt="2" custLinFactY="-120669" custLinFactNeighborX="-8686" custLinFactNeighborY="-200000"/>
      <dgm:spPr/>
    </dgm:pt>
    <dgm:pt modelId="{03EE8AB1-B61D-462D-95D9-53CFC823378A}" type="pres">
      <dgm:prSet presAssocID="{16CC2AEA-D7FD-49BF-A2EF-4AA284149F56}" presName="vSp2" presStyleCnt="0"/>
      <dgm:spPr/>
    </dgm:pt>
    <dgm:pt modelId="{3CBF093A-A713-43AD-950B-31D81E7A57B1}" type="pres">
      <dgm:prSet presAssocID="{16CC2AEA-D7FD-49BF-A2EF-4AA284149F56}" presName="sibTrans" presStyleCnt="0"/>
      <dgm:spPr/>
    </dgm:pt>
    <dgm:pt modelId="{E993811A-88D6-4E93-AB00-0AF3578B3128}" type="pres">
      <dgm:prSet presAssocID="{275701B8-5E02-46AE-957A-7520A251BF14}" presName="compositeNode" presStyleCnt="0">
        <dgm:presLayoutVars>
          <dgm:bulletEnabled val="1"/>
        </dgm:presLayoutVars>
      </dgm:prSet>
      <dgm:spPr/>
    </dgm:pt>
    <dgm:pt modelId="{03A6E8CC-D220-4BF8-88ED-8CEAD65CBD77}" type="pres">
      <dgm:prSet presAssocID="{275701B8-5E02-46AE-957A-7520A251BF14}" presName="bgRect" presStyleLbl="node1" presStyleIdx="1" presStyleCnt="3" custLinFactNeighborY="13664"/>
      <dgm:spPr/>
    </dgm:pt>
    <dgm:pt modelId="{D2D473BB-F2E3-4D96-BFB5-3A3382F58932}" type="pres">
      <dgm:prSet presAssocID="{275701B8-5E02-46AE-957A-7520A251BF14}" presName="parentNode" presStyleLbl="node1" presStyleIdx="1" presStyleCnt="3">
        <dgm:presLayoutVars>
          <dgm:chMax val="0"/>
          <dgm:bulletEnabled val="1"/>
        </dgm:presLayoutVars>
      </dgm:prSet>
      <dgm:spPr/>
    </dgm:pt>
    <dgm:pt modelId="{48808082-B9F1-4715-BE76-556FA07BECDB}" type="pres">
      <dgm:prSet presAssocID="{275701B8-5E02-46AE-957A-7520A251BF14}" presName="childNode" presStyleLbl="node1" presStyleIdx="1" presStyleCnt="3">
        <dgm:presLayoutVars>
          <dgm:bulletEnabled val="1"/>
        </dgm:presLayoutVars>
      </dgm:prSet>
      <dgm:spPr/>
    </dgm:pt>
    <dgm:pt modelId="{46E79966-2295-4225-AACB-8FEB3BCC85EE}" type="pres">
      <dgm:prSet presAssocID="{685D91E6-D0AC-4974-BB0B-2A92B4115A35}" presName="hSp" presStyleCnt="0"/>
      <dgm:spPr/>
    </dgm:pt>
    <dgm:pt modelId="{F99A2553-C335-447D-8741-320AED057DE2}" type="pres">
      <dgm:prSet presAssocID="{685D91E6-D0AC-4974-BB0B-2A92B4115A35}" presName="vProcSp" presStyleCnt="0"/>
      <dgm:spPr/>
    </dgm:pt>
    <dgm:pt modelId="{2DC6DA23-7D72-4310-A9B2-5B1EEA3855C1}" type="pres">
      <dgm:prSet presAssocID="{685D91E6-D0AC-4974-BB0B-2A92B4115A35}" presName="vSp1" presStyleCnt="0"/>
      <dgm:spPr/>
    </dgm:pt>
    <dgm:pt modelId="{A0CAA992-9BD1-482E-ACCE-1DCC6CB8BCDD}" type="pres">
      <dgm:prSet presAssocID="{685D91E6-D0AC-4974-BB0B-2A92B4115A35}" presName="simulatedConn" presStyleLbl="solidFgAcc1" presStyleIdx="1" presStyleCnt="2" custLinFactY="-109749" custLinFactNeighborX="10974" custLinFactNeighborY="-200000"/>
      <dgm:spPr/>
    </dgm:pt>
    <dgm:pt modelId="{3EC10D05-B4FE-424D-9C2A-A48CB91460E2}" type="pres">
      <dgm:prSet presAssocID="{685D91E6-D0AC-4974-BB0B-2A92B4115A35}" presName="vSp2" presStyleCnt="0"/>
      <dgm:spPr/>
    </dgm:pt>
    <dgm:pt modelId="{132FD21D-75F2-4236-816D-68F6CC964059}" type="pres">
      <dgm:prSet presAssocID="{685D91E6-D0AC-4974-BB0B-2A92B4115A35}" presName="sibTrans" presStyleCnt="0"/>
      <dgm:spPr/>
    </dgm:pt>
    <dgm:pt modelId="{F93A2B25-6159-41BE-A841-F9139FA488A3}" type="pres">
      <dgm:prSet presAssocID="{D43256B5-72BA-4235-95B0-890FCBF22B79}" presName="compositeNode" presStyleCnt="0">
        <dgm:presLayoutVars>
          <dgm:bulletEnabled val="1"/>
        </dgm:presLayoutVars>
      </dgm:prSet>
      <dgm:spPr/>
    </dgm:pt>
    <dgm:pt modelId="{D39A2541-5BD5-4F23-9C2E-7F709517B8F2}" type="pres">
      <dgm:prSet presAssocID="{D43256B5-72BA-4235-95B0-890FCBF22B79}" presName="bgRect" presStyleLbl="node1" presStyleIdx="2" presStyleCnt="3" custLinFactNeighborX="12705" custLinFactNeighborY="0"/>
      <dgm:spPr/>
    </dgm:pt>
    <dgm:pt modelId="{FE17E262-5F2D-4B8E-9EA9-A8E33F309542}" type="pres">
      <dgm:prSet presAssocID="{D43256B5-72BA-4235-95B0-890FCBF22B79}" presName="parentNode" presStyleLbl="node1" presStyleIdx="2" presStyleCnt="3">
        <dgm:presLayoutVars>
          <dgm:chMax val="0"/>
          <dgm:bulletEnabled val="1"/>
        </dgm:presLayoutVars>
      </dgm:prSet>
      <dgm:spPr/>
    </dgm:pt>
    <dgm:pt modelId="{3D52715D-AD53-43B6-939D-EF7B9DEED310}" type="pres">
      <dgm:prSet presAssocID="{D43256B5-72BA-4235-95B0-890FCBF22B79}" presName="childNode" presStyleLbl="node1" presStyleIdx="2" presStyleCnt="3">
        <dgm:presLayoutVars>
          <dgm:bulletEnabled val="1"/>
        </dgm:presLayoutVars>
      </dgm:prSet>
      <dgm:spPr/>
    </dgm:pt>
  </dgm:ptLst>
  <dgm:cxnLst>
    <dgm:cxn modelId="{D21F4D17-B02D-433C-8082-BA203CC08A21}" type="presOf" srcId="{3F622D4C-0B89-46CA-9FF3-D50E1FD13877}" destId="{90AACED4-F9A4-4396-A9D1-8698D1368B59}" srcOrd="0" destOrd="0" presId="urn:microsoft.com/office/officeart/2005/8/layout/hProcess7"/>
    <dgm:cxn modelId="{99230B18-62BA-45B2-A760-83157D6702B6}" srcId="{3DC79EDF-F50C-46F7-B089-EBDEB2AF5D7E}" destId="{275701B8-5E02-46AE-957A-7520A251BF14}" srcOrd="1" destOrd="0" parTransId="{FC68C8D5-13E2-4579-B16A-BE2C614FE8A4}" sibTransId="{685D91E6-D0AC-4974-BB0B-2A92B4115A35}"/>
    <dgm:cxn modelId="{FEC9B320-F9D0-4A6A-8886-3770BD6E0A7C}" type="presOf" srcId="{275701B8-5E02-46AE-957A-7520A251BF14}" destId="{03A6E8CC-D220-4BF8-88ED-8CEAD65CBD77}" srcOrd="0" destOrd="0" presId="urn:microsoft.com/office/officeart/2005/8/layout/hProcess7"/>
    <dgm:cxn modelId="{5AC32D32-5DBF-47DE-A340-C982ACE61430}" srcId="{3DC79EDF-F50C-46F7-B089-EBDEB2AF5D7E}" destId="{D43256B5-72BA-4235-95B0-890FCBF22B79}" srcOrd="2" destOrd="0" parTransId="{31DF4112-C86D-47AA-BA44-0356D9525995}" sibTransId="{0BA0113A-8D0B-4E6F-AD2C-B8647C0DCE29}"/>
    <dgm:cxn modelId="{8B258A3E-4A4D-49D6-9B06-E826DA3DF303}" type="presOf" srcId="{D43256B5-72BA-4235-95B0-890FCBF22B79}" destId="{D39A2541-5BD5-4F23-9C2E-7F709517B8F2}" srcOrd="0" destOrd="0" presId="urn:microsoft.com/office/officeart/2005/8/layout/hProcess7"/>
    <dgm:cxn modelId="{56D8193F-9ECE-4CF6-978A-C5FE5F104886}" srcId="{3DC79EDF-F50C-46F7-B089-EBDEB2AF5D7E}" destId="{97F21662-E28E-470C-9C83-3D053EDA5351}" srcOrd="0" destOrd="0" parTransId="{83FAC278-3E52-4A72-B796-A1AB5DB59680}" sibTransId="{16CC2AEA-D7FD-49BF-A2EF-4AA284149F56}"/>
    <dgm:cxn modelId="{EF151C5B-477F-45C7-BB97-4AD9FD0BBDBF}" type="presOf" srcId="{275701B8-5E02-46AE-957A-7520A251BF14}" destId="{D2D473BB-F2E3-4D96-BFB5-3A3382F58932}" srcOrd="1" destOrd="0" presId="urn:microsoft.com/office/officeart/2005/8/layout/hProcess7"/>
    <dgm:cxn modelId="{4EFEA867-59DF-4763-B5C3-118E7DF80028}" type="presOf" srcId="{97F21662-E28E-470C-9C83-3D053EDA5351}" destId="{752CCB44-EE91-4F3B-ADF1-362A971738AB}" srcOrd="0" destOrd="0" presId="urn:microsoft.com/office/officeart/2005/8/layout/hProcess7"/>
    <dgm:cxn modelId="{7E00367C-9745-4C96-B6E2-975A3DB8DBF4}" type="presOf" srcId="{D43256B5-72BA-4235-95B0-890FCBF22B79}" destId="{FE17E262-5F2D-4B8E-9EA9-A8E33F309542}" srcOrd="1" destOrd="0" presId="urn:microsoft.com/office/officeart/2005/8/layout/hProcess7"/>
    <dgm:cxn modelId="{733EA47D-3869-4224-87F5-D0683A05AAF1}" type="presOf" srcId="{2B13C863-B14E-4D47-BDC5-3017FD0EA177}" destId="{3D52715D-AD53-43B6-939D-EF7B9DEED310}" srcOrd="0" destOrd="0" presId="urn:microsoft.com/office/officeart/2005/8/layout/hProcess7"/>
    <dgm:cxn modelId="{42F3E48F-5004-40D9-B30B-97AF1EA4BF05}" type="presOf" srcId="{0778F307-EB56-457E-811F-77268BCB5941}" destId="{48808082-B9F1-4715-BE76-556FA07BECDB}" srcOrd="0" destOrd="0" presId="urn:microsoft.com/office/officeart/2005/8/layout/hProcess7"/>
    <dgm:cxn modelId="{1F510AB1-901B-45F2-90C9-CAA5F888BC6C}" type="presOf" srcId="{97F21662-E28E-470C-9C83-3D053EDA5351}" destId="{94287ABF-655F-4F22-A386-F98B99CF6BFF}" srcOrd="1" destOrd="0" presId="urn:microsoft.com/office/officeart/2005/8/layout/hProcess7"/>
    <dgm:cxn modelId="{5CA679BD-F3C5-4A23-ACA0-F9B2010B47B0}" srcId="{275701B8-5E02-46AE-957A-7520A251BF14}" destId="{0778F307-EB56-457E-811F-77268BCB5941}" srcOrd="0" destOrd="0" parTransId="{F7A6F416-2644-4EE8-A91C-692D1B24078D}" sibTransId="{C5355D18-D571-46FF-BB60-52BF6EC1AB73}"/>
    <dgm:cxn modelId="{75DC39C7-7B82-46D0-929C-4C589AD4C0E1}" type="presOf" srcId="{3DC79EDF-F50C-46F7-B089-EBDEB2AF5D7E}" destId="{6AB0D80D-C377-4F65-AE9C-A892D04201A0}" srcOrd="0" destOrd="0" presId="urn:microsoft.com/office/officeart/2005/8/layout/hProcess7"/>
    <dgm:cxn modelId="{F5F15BCE-9654-4FD8-9966-81F92DA41ECB}" srcId="{97F21662-E28E-470C-9C83-3D053EDA5351}" destId="{3F622D4C-0B89-46CA-9FF3-D50E1FD13877}" srcOrd="0" destOrd="0" parTransId="{689415FD-CCF5-48D9-AC1A-9FF9F0110E6B}" sibTransId="{AC160164-CE2D-42D9-BE17-9B6329235F00}"/>
    <dgm:cxn modelId="{F02D52E6-89D6-4F3B-ADD0-5AA2D4905DCB}" srcId="{D43256B5-72BA-4235-95B0-890FCBF22B79}" destId="{2B13C863-B14E-4D47-BDC5-3017FD0EA177}" srcOrd="0" destOrd="0" parTransId="{CC1E1743-6C57-4279-9BEB-41F034C71174}" sibTransId="{839AB720-41DE-4BD6-B3A9-E68723B46EDF}"/>
    <dgm:cxn modelId="{DF6F2DD6-6873-435A-956F-B1AC994F8AB9}" type="presParOf" srcId="{6AB0D80D-C377-4F65-AE9C-A892D04201A0}" destId="{517C0258-1D1A-4EB0-A3CB-3675DEA2094C}" srcOrd="0" destOrd="0" presId="urn:microsoft.com/office/officeart/2005/8/layout/hProcess7"/>
    <dgm:cxn modelId="{0D951EC6-2FC7-4FF7-BD23-DA22FE4461E0}" type="presParOf" srcId="{517C0258-1D1A-4EB0-A3CB-3675DEA2094C}" destId="{752CCB44-EE91-4F3B-ADF1-362A971738AB}" srcOrd="0" destOrd="0" presId="urn:microsoft.com/office/officeart/2005/8/layout/hProcess7"/>
    <dgm:cxn modelId="{73F29C57-4A32-45EA-B235-466C42AD0A2B}" type="presParOf" srcId="{517C0258-1D1A-4EB0-A3CB-3675DEA2094C}" destId="{94287ABF-655F-4F22-A386-F98B99CF6BFF}" srcOrd="1" destOrd="0" presId="urn:microsoft.com/office/officeart/2005/8/layout/hProcess7"/>
    <dgm:cxn modelId="{8FD8B704-D6DF-4A49-8337-312ADB1CB1CB}" type="presParOf" srcId="{517C0258-1D1A-4EB0-A3CB-3675DEA2094C}" destId="{90AACED4-F9A4-4396-A9D1-8698D1368B59}" srcOrd="2" destOrd="0" presId="urn:microsoft.com/office/officeart/2005/8/layout/hProcess7"/>
    <dgm:cxn modelId="{2BFC8C36-6887-4F72-8C22-46C615601892}" type="presParOf" srcId="{6AB0D80D-C377-4F65-AE9C-A892D04201A0}" destId="{2BAB20A5-BF75-4806-8EE8-4BC2B3B1CA79}" srcOrd="1" destOrd="0" presId="urn:microsoft.com/office/officeart/2005/8/layout/hProcess7"/>
    <dgm:cxn modelId="{E9FBD05D-383F-41E9-A781-B0D54EFB4D06}" type="presParOf" srcId="{6AB0D80D-C377-4F65-AE9C-A892D04201A0}" destId="{69C411FA-082E-4DB1-9E23-C96BB0DDA685}" srcOrd="2" destOrd="0" presId="urn:microsoft.com/office/officeart/2005/8/layout/hProcess7"/>
    <dgm:cxn modelId="{0A043172-E458-4CBD-8AB2-809A0B432FE7}" type="presParOf" srcId="{69C411FA-082E-4DB1-9E23-C96BB0DDA685}" destId="{18272518-780F-472E-90A3-0103968B935A}" srcOrd="0" destOrd="0" presId="urn:microsoft.com/office/officeart/2005/8/layout/hProcess7"/>
    <dgm:cxn modelId="{08797D1A-F9A9-406E-9C64-C29FE15E137F}" type="presParOf" srcId="{69C411FA-082E-4DB1-9E23-C96BB0DDA685}" destId="{E25AB988-1E87-44AF-A8B7-9834501CCEC1}" srcOrd="1" destOrd="0" presId="urn:microsoft.com/office/officeart/2005/8/layout/hProcess7"/>
    <dgm:cxn modelId="{C8D2ABFC-F474-4794-ABBF-D29CE6FE6C0C}" type="presParOf" srcId="{69C411FA-082E-4DB1-9E23-C96BB0DDA685}" destId="{03EE8AB1-B61D-462D-95D9-53CFC823378A}" srcOrd="2" destOrd="0" presId="urn:microsoft.com/office/officeart/2005/8/layout/hProcess7"/>
    <dgm:cxn modelId="{6D6D4C7A-6384-49AF-A1BE-F622C1BDC9B1}" type="presParOf" srcId="{6AB0D80D-C377-4F65-AE9C-A892D04201A0}" destId="{3CBF093A-A713-43AD-950B-31D81E7A57B1}" srcOrd="3" destOrd="0" presId="urn:microsoft.com/office/officeart/2005/8/layout/hProcess7"/>
    <dgm:cxn modelId="{48E9DF64-91ED-4319-8E76-109EADE1FC30}" type="presParOf" srcId="{6AB0D80D-C377-4F65-AE9C-A892D04201A0}" destId="{E993811A-88D6-4E93-AB00-0AF3578B3128}" srcOrd="4" destOrd="0" presId="urn:microsoft.com/office/officeart/2005/8/layout/hProcess7"/>
    <dgm:cxn modelId="{D3247F64-CF78-456E-8326-73A0900684B8}" type="presParOf" srcId="{E993811A-88D6-4E93-AB00-0AF3578B3128}" destId="{03A6E8CC-D220-4BF8-88ED-8CEAD65CBD77}" srcOrd="0" destOrd="0" presId="urn:microsoft.com/office/officeart/2005/8/layout/hProcess7"/>
    <dgm:cxn modelId="{887602FC-0532-4BA9-A5F6-B52A99797193}" type="presParOf" srcId="{E993811A-88D6-4E93-AB00-0AF3578B3128}" destId="{D2D473BB-F2E3-4D96-BFB5-3A3382F58932}" srcOrd="1" destOrd="0" presId="urn:microsoft.com/office/officeart/2005/8/layout/hProcess7"/>
    <dgm:cxn modelId="{9ACAAEF0-C9CA-4253-AEDB-A0F11F39539C}" type="presParOf" srcId="{E993811A-88D6-4E93-AB00-0AF3578B3128}" destId="{48808082-B9F1-4715-BE76-556FA07BECDB}" srcOrd="2" destOrd="0" presId="urn:microsoft.com/office/officeart/2005/8/layout/hProcess7"/>
    <dgm:cxn modelId="{5032D862-F3EA-4896-B6C6-A88FBDD675D3}" type="presParOf" srcId="{6AB0D80D-C377-4F65-AE9C-A892D04201A0}" destId="{46E79966-2295-4225-AACB-8FEB3BCC85EE}" srcOrd="5" destOrd="0" presId="urn:microsoft.com/office/officeart/2005/8/layout/hProcess7"/>
    <dgm:cxn modelId="{B056F760-BD79-4126-8571-5C28043F118D}" type="presParOf" srcId="{6AB0D80D-C377-4F65-AE9C-A892D04201A0}" destId="{F99A2553-C335-447D-8741-320AED057DE2}" srcOrd="6" destOrd="0" presId="urn:microsoft.com/office/officeart/2005/8/layout/hProcess7"/>
    <dgm:cxn modelId="{66A25EFA-A2C4-4C20-ABC4-23BCB30F7CE0}" type="presParOf" srcId="{F99A2553-C335-447D-8741-320AED057DE2}" destId="{2DC6DA23-7D72-4310-A9B2-5B1EEA3855C1}" srcOrd="0" destOrd="0" presId="urn:microsoft.com/office/officeart/2005/8/layout/hProcess7"/>
    <dgm:cxn modelId="{2CEE632A-C35F-463E-BABF-C2624CAFE35F}" type="presParOf" srcId="{F99A2553-C335-447D-8741-320AED057DE2}" destId="{A0CAA992-9BD1-482E-ACCE-1DCC6CB8BCDD}" srcOrd="1" destOrd="0" presId="urn:microsoft.com/office/officeart/2005/8/layout/hProcess7"/>
    <dgm:cxn modelId="{7B367278-1202-4F4B-8F7B-4048EC482F07}" type="presParOf" srcId="{F99A2553-C335-447D-8741-320AED057DE2}" destId="{3EC10D05-B4FE-424D-9C2A-A48CB91460E2}" srcOrd="2" destOrd="0" presId="urn:microsoft.com/office/officeart/2005/8/layout/hProcess7"/>
    <dgm:cxn modelId="{2F4155A4-5143-467F-9D96-52996DDB909B}" type="presParOf" srcId="{6AB0D80D-C377-4F65-AE9C-A892D04201A0}" destId="{132FD21D-75F2-4236-816D-68F6CC964059}" srcOrd="7" destOrd="0" presId="urn:microsoft.com/office/officeart/2005/8/layout/hProcess7"/>
    <dgm:cxn modelId="{5CD882FE-3616-43A4-8419-309661B8DE91}" type="presParOf" srcId="{6AB0D80D-C377-4F65-AE9C-A892D04201A0}" destId="{F93A2B25-6159-41BE-A841-F9139FA488A3}" srcOrd="8" destOrd="0" presId="urn:microsoft.com/office/officeart/2005/8/layout/hProcess7"/>
    <dgm:cxn modelId="{F9169B5B-4D1C-42D4-8F36-245D251C9BD6}" type="presParOf" srcId="{F93A2B25-6159-41BE-A841-F9139FA488A3}" destId="{D39A2541-5BD5-4F23-9C2E-7F709517B8F2}" srcOrd="0" destOrd="0" presId="urn:microsoft.com/office/officeart/2005/8/layout/hProcess7"/>
    <dgm:cxn modelId="{15035AD3-BF3B-4724-8205-562E1870D7A4}" type="presParOf" srcId="{F93A2B25-6159-41BE-A841-F9139FA488A3}" destId="{FE17E262-5F2D-4B8E-9EA9-A8E33F309542}" srcOrd="1" destOrd="0" presId="urn:microsoft.com/office/officeart/2005/8/layout/hProcess7"/>
    <dgm:cxn modelId="{D400211E-7084-4462-B2C6-03CF3F98D712}" type="presParOf" srcId="{F93A2B25-6159-41BE-A841-F9139FA488A3}" destId="{3D52715D-AD53-43B6-939D-EF7B9DEED310}" srcOrd="2" destOrd="0" presId="urn:microsoft.com/office/officeart/2005/8/layout/hProcess7"/>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AD73FA-CF07-4F79-A21A-A4972A03AF8E}"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7F40DC49-A15D-44C8-A6AA-ED700EC533DD}">
      <dgm:prSet phldrT="[Text]"/>
      <dgm:spPr>
        <a:solidFill>
          <a:schemeClr val="bg1"/>
        </a:solidFill>
        <a:ln>
          <a:solidFill>
            <a:srgbClr val="F7A81B"/>
          </a:solidFill>
        </a:ln>
      </dgm:spPr>
      <dgm:t>
        <a:bodyPr/>
        <a:lstStyle/>
        <a:p>
          <a:pPr algn="ctr"/>
          <a:r>
            <a:rPr lang="en-US" dirty="0">
              <a:solidFill>
                <a:schemeClr val="tx1"/>
              </a:solidFill>
              <a:latin typeface="Georgia" panose="02040502050405020303" pitchFamily="18" charset="0"/>
            </a:rPr>
            <a:t>47.5% District Designated Fund</a:t>
          </a:r>
        </a:p>
      </dgm:t>
    </dgm:pt>
    <dgm:pt modelId="{32A367ED-AB64-4615-A47D-64B33B1BD91F}" type="parTrans" cxnId="{72023507-89C6-4AF8-A3D4-DEFDD23825FF}">
      <dgm:prSet/>
      <dgm:spPr/>
      <dgm:t>
        <a:bodyPr/>
        <a:lstStyle/>
        <a:p>
          <a:endParaRPr lang="en-US"/>
        </a:p>
      </dgm:t>
    </dgm:pt>
    <dgm:pt modelId="{89454867-B599-4F26-BBFE-BAA04DC979A8}" type="sibTrans" cxnId="{72023507-89C6-4AF8-A3D4-DEFDD23825FF}">
      <dgm:prSet/>
      <dgm:spPr/>
      <dgm:t>
        <a:bodyPr/>
        <a:lstStyle/>
        <a:p>
          <a:endParaRPr lang="en-US"/>
        </a:p>
      </dgm:t>
    </dgm:pt>
    <dgm:pt modelId="{D8F79E69-9DDB-42B6-B944-5AEC3DCA4203}">
      <dgm:prSet phldrT="[Text]"/>
      <dgm:spPr>
        <a:solidFill>
          <a:srgbClr val="17458F"/>
        </a:solidFill>
      </dgm:spPr>
      <dgm:t>
        <a:bodyPr/>
        <a:lstStyle/>
        <a:p>
          <a:r>
            <a:rPr lang="en-US" dirty="0">
              <a:latin typeface="Georgia" panose="02040502050405020303" pitchFamily="18" charset="0"/>
            </a:rPr>
            <a:t>Use up to half for a district grant</a:t>
          </a:r>
        </a:p>
      </dgm:t>
    </dgm:pt>
    <dgm:pt modelId="{7DF82AB7-DA33-45A1-A88C-8DF9D97911A2}" type="parTrans" cxnId="{B54F9935-22B3-494C-AE7E-AB8F8ABED67A}">
      <dgm:prSet/>
      <dgm:spPr/>
      <dgm:t>
        <a:bodyPr/>
        <a:lstStyle/>
        <a:p>
          <a:endParaRPr lang="en-US"/>
        </a:p>
      </dgm:t>
    </dgm:pt>
    <dgm:pt modelId="{C97CEF3C-5255-44E6-9FF9-B01F2BB113F3}" type="sibTrans" cxnId="{B54F9935-22B3-494C-AE7E-AB8F8ABED67A}">
      <dgm:prSet/>
      <dgm:spPr/>
      <dgm:t>
        <a:bodyPr/>
        <a:lstStyle/>
        <a:p>
          <a:endParaRPr lang="en-US"/>
        </a:p>
      </dgm:t>
    </dgm:pt>
    <dgm:pt modelId="{072BA85B-156B-4EC9-B326-A15FC6EFB642}">
      <dgm:prSet phldrT="[Text]"/>
      <dgm:spPr>
        <a:solidFill>
          <a:srgbClr val="17458F"/>
        </a:solidFill>
      </dgm:spPr>
      <dgm:t>
        <a:bodyPr/>
        <a:lstStyle/>
        <a:p>
          <a:r>
            <a:rPr lang="en-US" dirty="0">
              <a:latin typeface="Georgia" panose="02040502050405020303" pitchFamily="18" charset="0"/>
            </a:rPr>
            <a:t>Donate to PolioPlus, Rotary Peace Centers, and more </a:t>
          </a:r>
        </a:p>
      </dgm:t>
    </dgm:pt>
    <dgm:pt modelId="{386B585E-4130-4706-83D7-D4B8D8FB3283}" type="parTrans" cxnId="{78F9EA10-0E24-4968-A634-CAA89E4D3E75}">
      <dgm:prSet/>
      <dgm:spPr/>
      <dgm:t>
        <a:bodyPr/>
        <a:lstStyle/>
        <a:p>
          <a:endParaRPr lang="en-US"/>
        </a:p>
      </dgm:t>
    </dgm:pt>
    <dgm:pt modelId="{975780FD-1C99-4ED8-9413-3985AE6FA424}" type="sibTrans" cxnId="{78F9EA10-0E24-4968-A634-CAA89E4D3E75}">
      <dgm:prSet/>
      <dgm:spPr/>
      <dgm:t>
        <a:bodyPr/>
        <a:lstStyle/>
        <a:p>
          <a:endParaRPr lang="en-US"/>
        </a:p>
      </dgm:t>
    </dgm:pt>
    <dgm:pt modelId="{54E913A0-58AF-482C-9146-BEBD02E13887}">
      <dgm:prSet phldrT="[Text]"/>
      <dgm:spPr>
        <a:solidFill>
          <a:schemeClr val="bg1"/>
        </a:solidFill>
        <a:ln>
          <a:solidFill>
            <a:srgbClr val="F7A81B"/>
          </a:solidFill>
        </a:ln>
      </dgm:spPr>
      <dgm:t>
        <a:bodyPr/>
        <a:lstStyle/>
        <a:p>
          <a:pPr algn="ctr"/>
          <a:r>
            <a:rPr lang="en-US" dirty="0">
              <a:solidFill>
                <a:schemeClr val="tx1"/>
              </a:solidFill>
              <a:latin typeface="Georgia" panose="02040502050405020303" pitchFamily="18" charset="0"/>
            </a:rPr>
            <a:t>47.5%  World Fund</a:t>
          </a:r>
        </a:p>
      </dgm:t>
    </dgm:pt>
    <dgm:pt modelId="{C605F521-64FC-467D-9DD5-F69B69E41498}" type="parTrans" cxnId="{EAC56F6C-CF09-4766-ABF7-D5DABCAD28A2}">
      <dgm:prSet/>
      <dgm:spPr/>
      <dgm:t>
        <a:bodyPr/>
        <a:lstStyle/>
        <a:p>
          <a:endParaRPr lang="en-US"/>
        </a:p>
      </dgm:t>
    </dgm:pt>
    <dgm:pt modelId="{8ABEFE59-4DC9-4F09-9F54-342228D467B9}" type="sibTrans" cxnId="{EAC56F6C-CF09-4766-ABF7-D5DABCAD28A2}">
      <dgm:prSet/>
      <dgm:spPr/>
      <dgm:t>
        <a:bodyPr/>
        <a:lstStyle/>
        <a:p>
          <a:endParaRPr lang="en-US"/>
        </a:p>
      </dgm:t>
    </dgm:pt>
    <dgm:pt modelId="{46109643-BAED-46A6-B5F4-4456DFC259F8}">
      <dgm:prSet phldrT="[Text]"/>
      <dgm:spPr>
        <a:solidFill>
          <a:srgbClr val="17458F"/>
        </a:solidFill>
      </dgm:spPr>
      <dgm:t>
        <a:bodyPr/>
        <a:lstStyle/>
        <a:p>
          <a:r>
            <a:rPr lang="en-US" dirty="0">
              <a:latin typeface="Georgia" panose="02040502050405020303" pitchFamily="18" charset="0"/>
            </a:rPr>
            <a:t>Supports grants and programs available to all districts</a:t>
          </a:r>
        </a:p>
      </dgm:t>
    </dgm:pt>
    <dgm:pt modelId="{033A31A6-8558-4454-93B7-396DB733ACD9}" type="parTrans" cxnId="{177A9C87-B49D-4CCF-9B3A-7CC72BEB9C15}">
      <dgm:prSet/>
      <dgm:spPr/>
      <dgm:t>
        <a:bodyPr/>
        <a:lstStyle/>
        <a:p>
          <a:endParaRPr lang="en-US"/>
        </a:p>
      </dgm:t>
    </dgm:pt>
    <dgm:pt modelId="{A2286D03-414E-468F-A721-EDBC2BB505EB}" type="sibTrans" cxnId="{177A9C87-B49D-4CCF-9B3A-7CC72BEB9C15}">
      <dgm:prSet/>
      <dgm:spPr/>
      <dgm:t>
        <a:bodyPr/>
        <a:lstStyle/>
        <a:p>
          <a:endParaRPr lang="en-US"/>
        </a:p>
      </dgm:t>
    </dgm:pt>
    <dgm:pt modelId="{46A8E872-0315-4D68-862E-0E28A90BFEB7}">
      <dgm:prSet phldrT="[Text]"/>
      <dgm:spPr>
        <a:solidFill>
          <a:srgbClr val="17458F"/>
        </a:solidFill>
      </dgm:spPr>
      <dgm:t>
        <a:bodyPr/>
        <a:lstStyle/>
        <a:p>
          <a:r>
            <a:rPr lang="en-US" dirty="0">
              <a:latin typeface="Georgia" panose="02040502050405020303" pitchFamily="18" charset="0"/>
            </a:rPr>
            <a:t>Fund global grants and receive World Fund match</a:t>
          </a:r>
        </a:p>
      </dgm:t>
    </dgm:pt>
    <dgm:pt modelId="{C7FD1AE1-FA8D-4BFB-9D78-4FE52643F8A4}" type="parTrans" cxnId="{461489A6-4423-4566-B42B-11BFBA083DC9}">
      <dgm:prSet/>
      <dgm:spPr/>
      <dgm:t>
        <a:bodyPr/>
        <a:lstStyle/>
        <a:p>
          <a:endParaRPr lang="en-US"/>
        </a:p>
      </dgm:t>
    </dgm:pt>
    <dgm:pt modelId="{323E1136-3BEB-4858-9C94-218EB118683F}" type="sibTrans" cxnId="{461489A6-4423-4566-B42B-11BFBA083DC9}">
      <dgm:prSet/>
      <dgm:spPr/>
      <dgm:t>
        <a:bodyPr/>
        <a:lstStyle/>
        <a:p>
          <a:endParaRPr lang="en-US"/>
        </a:p>
      </dgm:t>
    </dgm:pt>
    <dgm:pt modelId="{3F0F3514-A352-4D26-B266-59A6DFC7546C}" type="pres">
      <dgm:prSet presAssocID="{91AD73FA-CF07-4F79-A21A-A4972A03AF8E}" presName="Name0" presStyleCnt="0">
        <dgm:presLayoutVars>
          <dgm:dir val="rev"/>
          <dgm:animLvl val="lvl"/>
          <dgm:resizeHandles val="exact"/>
        </dgm:presLayoutVars>
      </dgm:prSet>
      <dgm:spPr/>
    </dgm:pt>
    <dgm:pt modelId="{79FD4FF4-A713-472E-8612-63EBAE35046A}" type="pres">
      <dgm:prSet presAssocID="{7F40DC49-A15D-44C8-A6AA-ED700EC533DD}" presName="linNode" presStyleCnt="0"/>
      <dgm:spPr/>
    </dgm:pt>
    <dgm:pt modelId="{B0C8BB36-89DA-4DFB-9EC6-2BFE7FFFED45}" type="pres">
      <dgm:prSet presAssocID="{7F40DC49-A15D-44C8-A6AA-ED700EC533DD}" presName="parTx" presStyleLbl="revTx" presStyleIdx="0" presStyleCnt="2" custScaleX="101523" custLinFactNeighborX="978" custLinFactNeighborY="-11448">
        <dgm:presLayoutVars>
          <dgm:chMax val="1"/>
          <dgm:bulletEnabled val="1"/>
        </dgm:presLayoutVars>
      </dgm:prSet>
      <dgm:spPr/>
    </dgm:pt>
    <dgm:pt modelId="{0666AE6F-4F15-437C-87B4-2E70B1558F55}" type="pres">
      <dgm:prSet presAssocID="{7F40DC49-A15D-44C8-A6AA-ED700EC533DD}" presName="bracket" presStyleLbl="parChTrans1D1" presStyleIdx="0" presStyleCnt="2" custLinFactNeighborX="-12105" custLinFactNeighborY="-8498"/>
      <dgm:spPr/>
    </dgm:pt>
    <dgm:pt modelId="{DAFE3A89-8A99-4AE8-90F0-16E2F8158F0B}" type="pres">
      <dgm:prSet presAssocID="{7F40DC49-A15D-44C8-A6AA-ED700EC533DD}" presName="spH" presStyleCnt="0"/>
      <dgm:spPr/>
    </dgm:pt>
    <dgm:pt modelId="{F6606382-CC7F-4ED7-BD88-BD4233D07319}" type="pres">
      <dgm:prSet presAssocID="{7F40DC49-A15D-44C8-A6AA-ED700EC533DD}" presName="desTx" presStyleLbl="node1" presStyleIdx="0" presStyleCnt="2" custLinFactNeighborX="-2444" custLinFactNeighborY="-8845">
        <dgm:presLayoutVars>
          <dgm:bulletEnabled val="1"/>
        </dgm:presLayoutVars>
      </dgm:prSet>
      <dgm:spPr/>
    </dgm:pt>
    <dgm:pt modelId="{8E204F5E-6310-4372-8EA6-5A9F4BB22AD0}" type="pres">
      <dgm:prSet presAssocID="{89454867-B599-4F26-BBFE-BAA04DC979A8}" presName="spV" presStyleCnt="0"/>
      <dgm:spPr/>
    </dgm:pt>
    <dgm:pt modelId="{3528A2DB-3F5F-4016-A636-FD0715BF43D2}" type="pres">
      <dgm:prSet presAssocID="{54E913A0-58AF-482C-9146-BEBD02E13887}" presName="linNode" presStyleCnt="0"/>
      <dgm:spPr/>
    </dgm:pt>
    <dgm:pt modelId="{2883F940-E995-41B8-8A1B-0CBFBE7BF412}" type="pres">
      <dgm:prSet presAssocID="{54E913A0-58AF-482C-9146-BEBD02E13887}" presName="parTx" presStyleLbl="revTx" presStyleIdx="1" presStyleCnt="2" custLinFactNeighborX="978" custLinFactNeighborY="-24151">
        <dgm:presLayoutVars>
          <dgm:chMax val="1"/>
          <dgm:bulletEnabled val="1"/>
        </dgm:presLayoutVars>
      </dgm:prSet>
      <dgm:spPr/>
    </dgm:pt>
    <dgm:pt modelId="{DC165B77-D6C4-4988-929A-1F1455CE2CC9}" type="pres">
      <dgm:prSet presAssocID="{54E913A0-58AF-482C-9146-BEBD02E13887}" presName="bracket" presStyleLbl="parChTrans1D1" presStyleIdx="1" presStyleCnt="2" custLinFactNeighborX="-6052" custLinFactNeighborY="-24151"/>
      <dgm:spPr/>
    </dgm:pt>
    <dgm:pt modelId="{57C0D210-F4A8-4C85-9846-732FB64C0EE2}" type="pres">
      <dgm:prSet presAssocID="{54E913A0-58AF-482C-9146-BEBD02E13887}" presName="spH" presStyleCnt="0"/>
      <dgm:spPr/>
    </dgm:pt>
    <dgm:pt modelId="{C96C7B70-34E3-44D0-8D2E-21DD7A2A0FA1}" type="pres">
      <dgm:prSet presAssocID="{54E913A0-58AF-482C-9146-BEBD02E13887}" presName="desTx" presStyleLbl="node1" presStyleIdx="1" presStyleCnt="2" custScaleY="71187" custLinFactNeighborX="-2444" custLinFactNeighborY="-24151">
        <dgm:presLayoutVars>
          <dgm:bulletEnabled val="1"/>
        </dgm:presLayoutVars>
      </dgm:prSet>
      <dgm:spPr/>
    </dgm:pt>
  </dgm:ptLst>
  <dgm:cxnLst>
    <dgm:cxn modelId="{72023507-89C6-4AF8-A3D4-DEFDD23825FF}" srcId="{91AD73FA-CF07-4F79-A21A-A4972A03AF8E}" destId="{7F40DC49-A15D-44C8-A6AA-ED700EC533DD}" srcOrd="0" destOrd="0" parTransId="{32A367ED-AB64-4615-A47D-64B33B1BD91F}" sibTransId="{89454867-B599-4F26-BBFE-BAA04DC979A8}"/>
    <dgm:cxn modelId="{78F9EA10-0E24-4968-A634-CAA89E4D3E75}" srcId="{7F40DC49-A15D-44C8-A6AA-ED700EC533DD}" destId="{072BA85B-156B-4EC9-B326-A15FC6EFB642}" srcOrd="2" destOrd="0" parTransId="{386B585E-4130-4706-83D7-D4B8D8FB3283}" sibTransId="{975780FD-1C99-4ED8-9413-3985AE6FA424}"/>
    <dgm:cxn modelId="{65CCEE28-9386-4FB5-9656-68BBC36DC8B6}" type="presOf" srcId="{54E913A0-58AF-482C-9146-BEBD02E13887}" destId="{2883F940-E995-41B8-8A1B-0CBFBE7BF412}" srcOrd="0" destOrd="0" presId="urn:diagrams.loki3.com/BracketList"/>
    <dgm:cxn modelId="{B54F9935-22B3-494C-AE7E-AB8F8ABED67A}" srcId="{7F40DC49-A15D-44C8-A6AA-ED700EC533DD}" destId="{D8F79E69-9DDB-42B6-B944-5AEC3DCA4203}" srcOrd="0" destOrd="0" parTransId="{7DF82AB7-DA33-45A1-A88C-8DF9D97911A2}" sibTransId="{C97CEF3C-5255-44E6-9FF9-B01F2BB113F3}"/>
    <dgm:cxn modelId="{41C43F45-BE67-4E14-A856-8B8DAD620BE5}" type="presOf" srcId="{7F40DC49-A15D-44C8-A6AA-ED700EC533DD}" destId="{B0C8BB36-89DA-4DFB-9EC6-2BFE7FFFED45}" srcOrd="0" destOrd="0" presId="urn:diagrams.loki3.com/BracketList"/>
    <dgm:cxn modelId="{EAC56F6C-CF09-4766-ABF7-D5DABCAD28A2}" srcId="{91AD73FA-CF07-4F79-A21A-A4972A03AF8E}" destId="{54E913A0-58AF-482C-9146-BEBD02E13887}" srcOrd="1" destOrd="0" parTransId="{C605F521-64FC-467D-9DD5-F69B69E41498}" sibTransId="{8ABEFE59-4DC9-4F09-9F54-342228D467B9}"/>
    <dgm:cxn modelId="{177A9C87-B49D-4CCF-9B3A-7CC72BEB9C15}" srcId="{54E913A0-58AF-482C-9146-BEBD02E13887}" destId="{46109643-BAED-46A6-B5F4-4456DFC259F8}" srcOrd="0" destOrd="0" parTransId="{033A31A6-8558-4454-93B7-396DB733ACD9}" sibTransId="{A2286D03-414E-468F-A721-EDBC2BB505EB}"/>
    <dgm:cxn modelId="{461489A6-4423-4566-B42B-11BFBA083DC9}" srcId="{7F40DC49-A15D-44C8-A6AA-ED700EC533DD}" destId="{46A8E872-0315-4D68-862E-0E28A90BFEB7}" srcOrd="1" destOrd="0" parTransId="{C7FD1AE1-FA8D-4BFB-9D78-4FE52643F8A4}" sibTransId="{323E1136-3BEB-4858-9C94-218EB118683F}"/>
    <dgm:cxn modelId="{EA34A0CD-4703-42E8-9892-4EA6F4B2FA20}" type="presOf" srcId="{46A8E872-0315-4D68-862E-0E28A90BFEB7}" destId="{F6606382-CC7F-4ED7-BD88-BD4233D07319}" srcOrd="0" destOrd="1" presId="urn:diagrams.loki3.com/BracketList"/>
    <dgm:cxn modelId="{E5F963CE-212D-4F48-B030-2417BB4960AF}" type="presOf" srcId="{46109643-BAED-46A6-B5F4-4456DFC259F8}" destId="{C96C7B70-34E3-44D0-8D2E-21DD7A2A0FA1}" srcOrd="0" destOrd="0" presId="urn:diagrams.loki3.com/BracketList"/>
    <dgm:cxn modelId="{5C5BE7CE-00F8-4136-8E6A-2DA094FB5FF3}" type="presOf" srcId="{D8F79E69-9DDB-42B6-B944-5AEC3DCA4203}" destId="{F6606382-CC7F-4ED7-BD88-BD4233D07319}" srcOrd="0" destOrd="0" presId="urn:diagrams.loki3.com/BracketList"/>
    <dgm:cxn modelId="{DDFFEBD4-E933-4A00-803E-C6250CA78E1F}" type="presOf" srcId="{072BA85B-156B-4EC9-B326-A15FC6EFB642}" destId="{F6606382-CC7F-4ED7-BD88-BD4233D07319}" srcOrd="0" destOrd="2" presId="urn:diagrams.loki3.com/BracketList"/>
    <dgm:cxn modelId="{AB42C6FC-9EAE-4E91-BB97-D02F32B69607}" type="presOf" srcId="{91AD73FA-CF07-4F79-A21A-A4972A03AF8E}" destId="{3F0F3514-A352-4D26-B266-59A6DFC7546C}" srcOrd="0" destOrd="0" presId="urn:diagrams.loki3.com/BracketList"/>
    <dgm:cxn modelId="{7CFD778E-2CE7-4AC3-9D20-3DDE65D78153}" type="presParOf" srcId="{3F0F3514-A352-4D26-B266-59A6DFC7546C}" destId="{79FD4FF4-A713-472E-8612-63EBAE35046A}" srcOrd="0" destOrd="0" presId="urn:diagrams.loki3.com/BracketList"/>
    <dgm:cxn modelId="{B779734A-0A2F-4689-BAE7-BFAEC91EAD68}" type="presParOf" srcId="{79FD4FF4-A713-472E-8612-63EBAE35046A}" destId="{B0C8BB36-89DA-4DFB-9EC6-2BFE7FFFED45}" srcOrd="0" destOrd="0" presId="urn:diagrams.loki3.com/BracketList"/>
    <dgm:cxn modelId="{C0ECC96D-61F7-416C-955A-9DEFC58A18CA}" type="presParOf" srcId="{79FD4FF4-A713-472E-8612-63EBAE35046A}" destId="{0666AE6F-4F15-437C-87B4-2E70B1558F55}" srcOrd="1" destOrd="0" presId="urn:diagrams.loki3.com/BracketList"/>
    <dgm:cxn modelId="{9E48DFDE-1E79-4B31-993E-CEFFE3466497}" type="presParOf" srcId="{79FD4FF4-A713-472E-8612-63EBAE35046A}" destId="{DAFE3A89-8A99-4AE8-90F0-16E2F8158F0B}" srcOrd="2" destOrd="0" presId="urn:diagrams.loki3.com/BracketList"/>
    <dgm:cxn modelId="{B8EA64FE-52F5-474E-A24D-600021E055B6}" type="presParOf" srcId="{79FD4FF4-A713-472E-8612-63EBAE35046A}" destId="{F6606382-CC7F-4ED7-BD88-BD4233D07319}" srcOrd="3" destOrd="0" presId="urn:diagrams.loki3.com/BracketList"/>
    <dgm:cxn modelId="{2672FBC9-59C6-4A8A-8EAC-75872F6FCCCB}" type="presParOf" srcId="{3F0F3514-A352-4D26-B266-59A6DFC7546C}" destId="{8E204F5E-6310-4372-8EA6-5A9F4BB22AD0}" srcOrd="1" destOrd="0" presId="urn:diagrams.loki3.com/BracketList"/>
    <dgm:cxn modelId="{1F68E431-8BB0-49FF-928C-4A21BFEF9ED1}" type="presParOf" srcId="{3F0F3514-A352-4D26-B266-59A6DFC7546C}" destId="{3528A2DB-3F5F-4016-A636-FD0715BF43D2}" srcOrd="2" destOrd="0" presId="urn:diagrams.loki3.com/BracketList"/>
    <dgm:cxn modelId="{DA618EF3-E474-4067-91DB-D400CD61D2DC}" type="presParOf" srcId="{3528A2DB-3F5F-4016-A636-FD0715BF43D2}" destId="{2883F940-E995-41B8-8A1B-0CBFBE7BF412}" srcOrd="0" destOrd="0" presId="urn:diagrams.loki3.com/BracketList"/>
    <dgm:cxn modelId="{55E93D0F-B083-4905-A945-A14EBB384525}" type="presParOf" srcId="{3528A2DB-3F5F-4016-A636-FD0715BF43D2}" destId="{DC165B77-D6C4-4988-929A-1F1455CE2CC9}" srcOrd="1" destOrd="0" presId="urn:diagrams.loki3.com/BracketList"/>
    <dgm:cxn modelId="{952F058F-22CD-46EA-9214-1250B180BCE3}" type="presParOf" srcId="{3528A2DB-3F5F-4016-A636-FD0715BF43D2}" destId="{57C0D210-F4A8-4C85-9846-732FB64C0EE2}" srcOrd="2" destOrd="0" presId="urn:diagrams.loki3.com/BracketList"/>
    <dgm:cxn modelId="{46A619C4-B9B7-4E0B-AC69-2D16DA0EB64F}" type="presParOf" srcId="{3528A2DB-3F5F-4016-A636-FD0715BF43D2}" destId="{C96C7B70-34E3-44D0-8D2E-21DD7A2A0FA1}" srcOrd="3" destOrd="0" presId="urn:diagrams.loki3.com/Bracket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2CCB44-EE91-4F3B-ADF1-362A971738AB}">
      <dsp:nvSpPr>
        <dsp:cNvPr id="0" name=""/>
        <dsp:cNvSpPr/>
      </dsp:nvSpPr>
      <dsp:spPr>
        <a:xfrm>
          <a:off x="0" y="0"/>
          <a:ext cx="2863340" cy="1654571"/>
        </a:xfrm>
        <a:prstGeom prst="roundRect">
          <a:avLst>
            <a:gd name="adj" fmla="val 5000"/>
          </a:avLst>
        </a:prstGeom>
        <a:solidFill>
          <a:srgbClr val="F7A81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6586" rIns="151130" bIns="0" numCol="1" spcCol="1270" anchor="t" anchorCtr="0">
          <a:noAutofit/>
        </a:bodyPr>
        <a:lstStyle/>
        <a:p>
          <a:pPr marL="0" lvl="0" indent="0" algn="r" defTabSz="1511300">
            <a:lnSpc>
              <a:spcPct val="90000"/>
            </a:lnSpc>
            <a:spcBef>
              <a:spcPct val="0"/>
            </a:spcBef>
            <a:spcAft>
              <a:spcPct val="35000"/>
            </a:spcAft>
            <a:buNone/>
          </a:pPr>
          <a:endParaRPr lang="en-US" sz="3400" kern="1200" dirty="0">
            <a:latin typeface="Georgia" panose="02040502050405020303" pitchFamily="18" charset="0"/>
          </a:endParaRPr>
        </a:p>
      </dsp:txBody>
      <dsp:txXfrm rot="16200000">
        <a:off x="-392040" y="392040"/>
        <a:ext cx="1356748" cy="572668"/>
      </dsp:txXfrm>
    </dsp:sp>
    <dsp:sp modelId="{90AACED4-F9A4-4396-A9D1-8698D1368B59}">
      <dsp:nvSpPr>
        <dsp:cNvPr id="0" name=""/>
        <dsp:cNvSpPr/>
      </dsp:nvSpPr>
      <dsp:spPr>
        <a:xfrm>
          <a:off x="572668" y="0"/>
          <a:ext cx="2133188" cy="165457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2583" rIns="0" bIns="0" numCol="1" spcCol="1270" anchor="t" anchorCtr="0">
          <a:noAutofit/>
        </a:bodyPr>
        <a:lstStyle/>
        <a:p>
          <a:pPr marL="0" lvl="0" indent="0" algn="l" defTabSz="1200150">
            <a:lnSpc>
              <a:spcPct val="90000"/>
            </a:lnSpc>
            <a:spcBef>
              <a:spcPct val="0"/>
            </a:spcBef>
            <a:spcAft>
              <a:spcPct val="35000"/>
            </a:spcAft>
            <a:buNone/>
          </a:pPr>
          <a:r>
            <a:rPr lang="en-US" sz="2700" kern="1200" dirty="0">
              <a:latin typeface="Georgia" panose="02040502050405020303" pitchFamily="18" charset="0"/>
            </a:rPr>
            <a:t>District makes contributions</a:t>
          </a:r>
        </a:p>
      </dsp:txBody>
      <dsp:txXfrm>
        <a:off x="572668" y="0"/>
        <a:ext cx="2133188" cy="1654571"/>
      </dsp:txXfrm>
    </dsp:sp>
    <dsp:sp modelId="{03A6E8CC-D220-4BF8-88ED-8CEAD65CBD77}">
      <dsp:nvSpPr>
        <dsp:cNvPr id="0" name=""/>
        <dsp:cNvSpPr/>
      </dsp:nvSpPr>
      <dsp:spPr>
        <a:xfrm>
          <a:off x="2964223" y="0"/>
          <a:ext cx="2863340" cy="1654571"/>
        </a:xfrm>
        <a:prstGeom prst="roundRect">
          <a:avLst>
            <a:gd name="adj" fmla="val 5000"/>
          </a:avLst>
        </a:prstGeom>
        <a:solidFill>
          <a:srgbClr val="17458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6586" rIns="151130" bIns="0" numCol="1" spcCol="1270" anchor="t" anchorCtr="0">
          <a:noAutofit/>
        </a:bodyPr>
        <a:lstStyle/>
        <a:p>
          <a:pPr marL="0" lvl="0" indent="0" algn="r" defTabSz="1511300">
            <a:lnSpc>
              <a:spcPct val="90000"/>
            </a:lnSpc>
            <a:spcBef>
              <a:spcPct val="0"/>
            </a:spcBef>
            <a:spcAft>
              <a:spcPct val="35000"/>
            </a:spcAft>
            <a:buNone/>
          </a:pPr>
          <a:endParaRPr lang="en-US" sz="3400" kern="1200" dirty="0">
            <a:latin typeface="Georgia" panose="02040502050405020303" pitchFamily="18" charset="0"/>
          </a:endParaRPr>
        </a:p>
      </dsp:txBody>
      <dsp:txXfrm rot="16200000">
        <a:off x="2572183" y="392040"/>
        <a:ext cx="1356748" cy="572668"/>
      </dsp:txXfrm>
    </dsp:sp>
    <dsp:sp modelId="{E25AB988-1E87-44AF-A8B7-9834501CCEC1}">
      <dsp:nvSpPr>
        <dsp:cNvPr id="0" name=""/>
        <dsp:cNvSpPr/>
      </dsp:nvSpPr>
      <dsp:spPr>
        <a:xfrm rot="5400000">
          <a:off x="2819691" y="683032"/>
          <a:ext cx="243083" cy="429501"/>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808082-B9F1-4715-BE76-556FA07BECDB}">
      <dsp:nvSpPr>
        <dsp:cNvPr id="0" name=""/>
        <dsp:cNvSpPr/>
      </dsp:nvSpPr>
      <dsp:spPr>
        <a:xfrm>
          <a:off x="3536891" y="0"/>
          <a:ext cx="2133188" cy="165457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2583" rIns="0" bIns="0" numCol="1" spcCol="1270" anchor="t" anchorCtr="0">
          <a:noAutofit/>
        </a:bodyPr>
        <a:lstStyle/>
        <a:p>
          <a:pPr marL="0" lvl="0" indent="0" algn="l" defTabSz="1200150">
            <a:lnSpc>
              <a:spcPct val="90000"/>
            </a:lnSpc>
            <a:spcBef>
              <a:spcPct val="0"/>
            </a:spcBef>
            <a:spcAft>
              <a:spcPct val="35000"/>
            </a:spcAft>
            <a:buNone/>
          </a:pPr>
          <a:r>
            <a:rPr lang="en-US" sz="2700" kern="1200" dirty="0">
              <a:latin typeface="Georgia" panose="02040502050405020303" pitchFamily="18" charset="0"/>
            </a:rPr>
            <a:t>Contributions are invested over 3 years</a:t>
          </a:r>
        </a:p>
      </dsp:txBody>
      <dsp:txXfrm>
        <a:off x="3536891" y="0"/>
        <a:ext cx="2133188" cy="1654571"/>
      </dsp:txXfrm>
    </dsp:sp>
    <dsp:sp modelId="{D39A2541-5BD5-4F23-9C2E-7F709517B8F2}">
      <dsp:nvSpPr>
        <dsp:cNvPr id="0" name=""/>
        <dsp:cNvSpPr/>
      </dsp:nvSpPr>
      <dsp:spPr>
        <a:xfrm>
          <a:off x="5928446" y="0"/>
          <a:ext cx="2863340" cy="1654571"/>
        </a:xfrm>
        <a:prstGeom prst="roundRect">
          <a:avLst>
            <a:gd name="adj" fmla="val 5000"/>
          </a:avLst>
        </a:prstGeom>
        <a:solidFill>
          <a:srgbClr val="F7A81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6586" rIns="151130" bIns="0" numCol="1" spcCol="1270" anchor="t" anchorCtr="0">
          <a:noAutofit/>
        </a:bodyPr>
        <a:lstStyle/>
        <a:p>
          <a:pPr marL="0" lvl="0" indent="0" algn="r" defTabSz="1511300">
            <a:lnSpc>
              <a:spcPct val="90000"/>
            </a:lnSpc>
            <a:spcBef>
              <a:spcPct val="0"/>
            </a:spcBef>
            <a:spcAft>
              <a:spcPct val="35000"/>
            </a:spcAft>
            <a:buNone/>
          </a:pPr>
          <a:endParaRPr lang="en-US" sz="3400" kern="1200" dirty="0">
            <a:latin typeface="Georgia" panose="02040502050405020303" pitchFamily="18" charset="0"/>
          </a:endParaRPr>
        </a:p>
      </dsp:txBody>
      <dsp:txXfrm rot="16200000">
        <a:off x="5536406" y="392040"/>
        <a:ext cx="1356748" cy="572668"/>
      </dsp:txXfrm>
    </dsp:sp>
    <dsp:sp modelId="{A0CAA992-9BD1-482E-ACCE-1DCC6CB8BCDD}">
      <dsp:nvSpPr>
        <dsp:cNvPr id="0" name=""/>
        <dsp:cNvSpPr/>
      </dsp:nvSpPr>
      <dsp:spPr>
        <a:xfrm rot="5400000">
          <a:off x="5867689" y="709576"/>
          <a:ext cx="243083" cy="429501"/>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52715D-AD53-43B6-939D-EF7B9DEED310}">
      <dsp:nvSpPr>
        <dsp:cNvPr id="0" name=""/>
        <dsp:cNvSpPr/>
      </dsp:nvSpPr>
      <dsp:spPr>
        <a:xfrm>
          <a:off x="6501114" y="0"/>
          <a:ext cx="2133188" cy="165457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2583" rIns="0" bIns="0" numCol="1" spcCol="1270" anchor="t" anchorCtr="0">
          <a:noAutofit/>
        </a:bodyPr>
        <a:lstStyle/>
        <a:p>
          <a:pPr marL="0" lvl="0" indent="0" algn="l" defTabSz="1200150">
            <a:lnSpc>
              <a:spcPct val="90000"/>
            </a:lnSpc>
            <a:spcBef>
              <a:spcPct val="0"/>
            </a:spcBef>
            <a:spcAft>
              <a:spcPct val="35000"/>
            </a:spcAft>
            <a:buNone/>
          </a:pPr>
          <a:r>
            <a:rPr lang="en-US" sz="2700" kern="1200" dirty="0">
              <a:latin typeface="Georgia" panose="02040502050405020303" pitchFamily="18" charset="0"/>
            </a:rPr>
            <a:t>Contributions are divided into …</a:t>
          </a:r>
        </a:p>
      </dsp:txBody>
      <dsp:txXfrm>
        <a:off x="6501114" y="0"/>
        <a:ext cx="2133188" cy="16545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C8BB36-89DA-4DFB-9EC6-2BFE7FFFED45}">
      <dsp:nvSpPr>
        <dsp:cNvPr id="0" name=""/>
        <dsp:cNvSpPr/>
      </dsp:nvSpPr>
      <dsp:spPr>
        <a:xfrm>
          <a:off x="6569082" y="279428"/>
          <a:ext cx="2222704" cy="1628549"/>
        </a:xfrm>
        <a:prstGeom prst="rect">
          <a:avLst/>
        </a:prstGeom>
        <a:solidFill>
          <a:schemeClr val="bg1"/>
        </a:solidFill>
        <a:ln>
          <a:solidFill>
            <a:srgbClr val="F7A81B"/>
          </a:solidFill>
        </a:ln>
        <a:effectLst/>
      </dsp:spPr>
      <dsp:style>
        <a:lnRef idx="0">
          <a:scrgbClr r="0" g="0" b="0"/>
        </a:lnRef>
        <a:fillRef idx="0">
          <a:scrgbClr r="0" g="0" b="0"/>
        </a:fillRef>
        <a:effectRef idx="0">
          <a:scrgbClr r="0" g="0" b="0"/>
        </a:effectRef>
        <a:fontRef idx="minor"/>
      </dsp:style>
      <dsp:txBody>
        <a:bodyPr spcFirstLastPara="0" vert="horz" wrap="square" lIns="184912" tIns="66040" rIns="184912" bIns="6604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latin typeface="Georgia" panose="02040502050405020303" pitchFamily="18" charset="0"/>
            </a:rPr>
            <a:t>47.5% District Designated Fund</a:t>
          </a:r>
        </a:p>
      </dsp:txBody>
      <dsp:txXfrm>
        <a:off x="6569082" y="279428"/>
        <a:ext cx="2222704" cy="1628549"/>
      </dsp:txXfrm>
    </dsp:sp>
    <dsp:sp modelId="{0666AE6F-4F15-437C-87B4-2E70B1558F55}">
      <dsp:nvSpPr>
        <dsp:cNvPr id="0" name=""/>
        <dsp:cNvSpPr/>
      </dsp:nvSpPr>
      <dsp:spPr>
        <a:xfrm rot="10800000">
          <a:off x="6109508" y="0"/>
          <a:ext cx="437872" cy="2188364"/>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606382-CC7F-4ED7-BD88-BD4233D07319}">
      <dsp:nvSpPr>
        <dsp:cNvPr id="0" name=""/>
        <dsp:cNvSpPr/>
      </dsp:nvSpPr>
      <dsp:spPr>
        <a:xfrm>
          <a:off x="0" y="0"/>
          <a:ext cx="5955061" cy="2188364"/>
        </a:xfrm>
        <a:prstGeom prst="rect">
          <a:avLst/>
        </a:prstGeom>
        <a:solidFill>
          <a:srgbClr val="17458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latin typeface="Georgia" panose="02040502050405020303" pitchFamily="18" charset="0"/>
            </a:rPr>
            <a:t>Use up to half for a district grant</a:t>
          </a:r>
        </a:p>
        <a:p>
          <a:pPr marL="228600" lvl="1" indent="-228600" algn="l" defTabSz="1155700">
            <a:lnSpc>
              <a:spcPct val="90000"/>
            </a:lnSpc>
            <a:spcBef>
              <a:spcPct val="0"/>
            </a:spcBef>
            <a:spcAft>
              <a:spcPct val="15000"/>
            </a:spcAft>
            <a:buChar char="•"/>
          </a:pPr>
          <a:r>
            <a:rPr lang="en-US" sz="2600" kern="1200" dirty="0">
              <a:latin typeface="Georgia" panose="02040502050405020303" pitchFamily="18" charset="0"/>
            </a:rPr>
            <a:t>Fund global grants and receive World Fund match</a:t>
          </a:r>
        </a:p>
        <a:p>
          <a:pPr marL="228600" lvl="1" indent="-228600" algn="l" defTabSz="1155700">
            <a:lnSpc>
              <a:spcPct val="90000"/>
            </a:lnSpc>
            <a:spcBef>
              <a:spcPct val="0"/>
            </a:spcBef>
            <a:spcAft>
              <a:spcPct val="15000"/>
            </a:spcAft>
            <a:buChar char="•"/>
          </a:pPr>
          <a:r>
            <a:rPr lang="en-US" sz="2600" kern="1200" dirty="0">
              <a:latin typeface="Georgia" panose="02040502050405020303" pitchFamily="18" charset="0"/>
            </a:rPr>
            <a:t>Donate to PolioPlus, Rotary Peace Centers, and more </a:t>
          </a:r>
        </a:p>
      </dsp:txBody>
      <dsp:txXfrm>
        <a:off x="0" y="0"/>
        <a:ext cx="5955061" cy="2188364"/>
      </dsp:txXfrm>
    </dsp:sp>
    <dsp:sp modelId="{2883F940-E995-41B8-8A1B-0CBFBE7BF412}">
      <dsp:nvSpPr>
        <dsp:cNvPr id="0" name=""/>
        <dsp:cNvSpPr/>
      </dsp:nvSpPr>
      <dsp:spPr>
        <a:xfrm>
          <a:off x="6595986" y="2173862"/>
          <a:ext cx="2195800" cy="1247400"/>
        </a:xfrm>
        <a:prstGeom prst="rect">
          <a:avLst/>
        </a:prstGeom>
        <a:solidFill>
          <a:schemeClr val="bg1"/>
        </a:solidFill>
        <a:ln>
          <a:solidFill>
            <a:srgbClr val="F7A81B"/>
          </a:solidFill>
        </a:ln>
        <a:effectLst/>
      </dsp:spPr>
      <dsp:style>
        <a:lnRef idx="0">
          <a:scrgbClr r="0" g="0" b="0"/>
        </a:lnRef>
        <a:fillRef idx="0">
          <a:scrgbClr r="0" g="0" b="0"/>
        </a:fillRef>
        <a:effectRef idx="0">
          <a:scrgbClr r="0" g="0" b="0"/>
        </a:effectRef>
        <a:fontRef idx="minor"/>
      </dsp:style>
      <dsp:txBody>
        <a:bodyPr spcFirstLastPara="0" vert="horz" wrap="square" lIns="184912" tIns="66040" rIns="184912" bIns="6604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latin typeface="Georgia" panose="02040502050405020303" pitchFamily="18" charset="0"/>
            </a:rPr>
            <a:t>47.5%  World Fund</a:t>
          </a:r>
        </a:p>
      </dsp:txBody>
      <dsp:txXfrm>
        <a:off x="6595986" y="2173862"/>
        <a:ext cx="2195800" cy="1247400"/>
      </dsp:txXfrm>
    </dsp:sp>
    <dsp:sp modelId="{DC165B77-D6C4-4988-929A-1F1455CE2CC9}">
      <dsp:nvSpPr>
        <dsp:cNvPr id="0" name=""/>
        <dsp:cNvSpPr/>
      </dsp:nvSpPr>
      <dsp:spPr>
        <a:xfrm rot="10800000">
          <a:off x="6145695" y="2173862"/>
          <a:ext cx="439160" cy="12474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6C7B70-34E3-44D0-8D2E-21DD7A2A0FA1}">
      <dsp:nvSpPr>
        <dsp:cNvPr id="0" name=""/>
        <dsp:cNvSpPr/>
      </dsp:nvSpPr>
      <dsp:spPr>
        <a:xfrm>
          <a:off x="3793" y="2353569"/>
          <a:ext cx="5972576" cy="887986"/>
        </a:xfrm>
        <a:prstGeom prst="rect">
          <a:avLst/>
        </a:prstGeom>
        <a:solidFill>
          <a:srgbClr val="17458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latin typeface="Georgia" panose="02040502050405020303" pitchFamily="18" charset="0"/>
            </a:rPr>
            <a:t>Supports grants and programs available to all districts</a:t>
          </a:r>
        </a:p>
      </dsp:txBody>
      <dsp:txXfrm>
        <a:off x="3793" y="2353569"/>
        <a:ext cx="5972576" cy="88798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38" tIns="48320" rIns="96638" bIns="48320"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38" tIns="48320" rIns="96638" bIns="48320" rtlCol="0"/>
          <a:lstStyle>
            <a:lvl1pPr algn="r">
              <a:defRPr sz="1200"/>
            </a:lvl1pPr>
          </a:lstStyle>
          <a:p>
            <a:fld id="{7B01541D-F568-426B-BC85-AAC606338969}" type="datetimeFigureOut">
              <a:rPr lang="en-US" smtClean="0"/>
              <a:t>11/1/2022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38" tIns="48320" rIns="96638" bIns="48320" rtlCol="0" anchor="ctr"/>
          <a:lstStyle/>
          <a:p>
            <a:endParaRPr lang="en-US"/>
          </a:p>
        </p:txBody>
      </p:sp>
      <p:sp>
        <p:nvSpPr>
          <p:cNvPr id="5" name="Notes Placeholder 4"/>
          <p:cNvSpPr>
            <a:spLocks noGrp="1"/>
          </p:cNvSpPr>
          <p:nvPr>
            <p:ph type="body" sz="quarter" idx="3"/>
          </p:nvPr>
        </p:nvSpPr>
        <p:spPr>
          <a:xfrm>
            <a:off x="731521" y="4620578"/>
            <a:ext cx="5852160" cy="3780473"/>
          </a:xfrm>
          <a:prstGeom prst="rect">
            <a:avLst/>
          </a:prstGeom>
        </p:spPr>
        <p:txBody>
          <a:bodyPr vert="horz" lIns="96638" tIns="48320" rIns="96638" bIns="483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38" tIns="48320" rIns="96638" bIns="48320"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38" tIns="48320" rIns="96638" bIns="48320" rtlCol="0" anchor="b"/>
          <a:lstStyle>
            <a:lvl1pPr algn="r">
              <a:defRPr sz="1200"/>
            </a:lvl1pPr>
          </a:lstStyle>
          <a:p>
            <a:fld id="{879FBD34-4A15-4E3A-90E1-E13C0A6F3E0B}" type="slidenum">
              <a:rPr lang="en-US" smtClean="0"/>
              <a:t>‹#›</a:t>
            </a:fld>
            <a:endParaRPr lang="en-US"/>
          </a:p>
        </p:txBody>
      </p:sp>
    </p:spTree>
    <p:extLst>
      <p:ext uri="{BB962C8B-B14F-4D97-AF65-F5344CB8AC3E}">
        <p14:creationId xmlns:p14="http://schemas.microsoft.com/office/powerpoint/2010/main" val="67352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rotary.org/en/rotary-endowmen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Tech Overview:  Tech Host </a:t>
            </a:r>
            <a:r>
              <a:rPr lang="en-US" sz="1200" kern="1200" dirty="0">
                <a:solidFill>
                  <a:schemeClr val="tx1"/>
                </a:solidFill>
                <a:effectLst/>
                <a:latin typeface="+mn-lt"/>
                <a:ea typeface="+mn-ea"/>
                <a:cs typeface="+mn-cs"/>
              </a:rPr>
              <a:t>(7 minutes)</a:t>
            </a:r>
            <a:r>
              <a:rPr lang="en-US" sz="1200" b="1" kern="1200" dirty="0">
                <a:solidFill>
                  <a:schemeClr val="tx1"/>
                </a:solidFill>
                <a:effectLst/>
                <a:latin typeface="+mn-lt"/>
                <a:ea typeface="+mn-ea"/>
                <a:cs typeface="+mn-cs"/>
              </a:rPr>
              <a:t> Slide 2</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We are going to go over Rules of the Zoom and some Zoom training.</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Please stay muted until you want to speak. You will notice you have a microphone icon and when it has a slash through it, that means you are muted. When there is no slash, it means everyone can hear you. The reason we ask this is because there can be all sorts of background noise that can disrupt the meeting such as dogs barking, phones ringing, etc. Please mute yourself now if you have not done that.</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It is proper etiquette on a Zoom call to have your video on unless you must step away. If you are on a phone, we ask that you please download the Zoom app so that video will be available to you. The video icon looks like a movie camera. If there is a slash through it, that means it is off. So check right now to be sure your video camera is on.</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Please raise your hand in the participant function when you want to answer a question or have a question for the facilitator. See the little blue hand that you will click on in the participant function? Let’s all practice that now. Please raise your hand. Now let’s lower your hand by clicking on the icon to lower it. </a:t>
            </a:r>
            <a:r>
              <a:rPr lang="en-US" sz="1200" kern="1200" dirty="0">
                <a:solidFill>
                  <a:schemeClr val="tx1"/>
                </a:solidFill>
                <a:effectLst/>
                <a:latin typeface="+mn-lt"/>
                <a:ea typeface="+mn-ea"/>
                <a:cs typeface="+mn-cs"/>
              </a:rPr>
              <a:t>(Be sure they know how to raise and lower before moving on.)</a:t>
            </a:r>
          </a:p>
          <a:p>
            <a:pPr lvl="0"/>
            <a:r>
              <a:rPr lang="en-US" sz="1200" b="1" kern="1200" dirty="0">
                <a:solidFill>
                  <a:schemeClr val="tx1"/>
                </a:solidFill>
                <a:effectLst/>
                <a:latin typeface="+mn-lt"/>
                <a:ea typeface="+mn-ea"/>
                <a:cs typeface="+mn-cs"/>
              </a:rPr>
              <a:t>When you want to answer a question, raise your hand and after being called upon by the facilitator, then unmute and respond.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We will be using the chat box. Please find the chat box icon on your device. Let’s practice that. Type in the chat box the city in which you live.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You have a thumbs up icon on your participant function. Please give us the thumbs up if you agree with this statement: Rotary does so much good in the world.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We will also be doing polls. The facilitator will ask a question or make a statement and then read the choices to you. She or he will indicate if it is either single choice or multiple choice. Make your choices and then click submit. Let’s practice that right now. Here is a poll.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Poll 1: I have a pet: </a:t>
            </a:r>
            <a:r>
              <a:rPr lang="en-US" sz="1200" kern="1200" dirty="0">
                <a:solidFill>
                  <a:schemeClr val="tx1"/>
                </a:solidFill>
                <a:effectLst/>
                <a:latin typeface="+mn-lt"/>
                <a:ea typeface="+mn-ea"/>
                <a:cs typeface="+mn-cs"/>
              </a:rPr>
              <a:t>Make single choice.</a:t>
            </a:r>
          </a:p>
          <a:p>
            <a:r>
              <a:rPr lang="en-US" sz="1200" b="1" kern="1200" dirty="0">
                <a:solidFill>
                  <a:schemeClr val="tx1"/>
                </a:solidFill>
                <a:effectLst/>
                <a:latin typeface="+mn-lt"/>
                <a:ea typeface="+mn-ea"/>
                <a:cs typeface="+mn-cs"/>
              </a:rPr>
              <a:t> 1. Yes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2. No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Please make your choice and then submit.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If you want to see all the participants, you would go to gallery view with a little icon that has a lot of squares.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If you want to see the current speaker, you need to go to speaker view which is an icon with just one big square.</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Zoom will be shut down if our meeting is interrupted by unwanted visitors who would compromise our meeting. If that happens, then in 5 minutes login again.</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Please know that these sessions will be recorded.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Now I would like to introduce your Lead Facilitator:­­______</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37225C-90AB-48FB-9FBB-592EE4DE95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8688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ea typeface="ＭＳ Ｐゴシック" pitchFamily="34" charset="-128"/>
                <a:cs typeface="ヒラギノ角ゴ Pro W3" pitchFamily="-84" charset="-128"/>
              </a:rPr>
              <a:t>Mike G:</a:t>
            </a:r>
          </a:p>
          <a:p>
            <a:r>
              <a:rPr lang="en-US" altLang="en-US" dirty="0">
                <a:latin typeface="Arial" pitchFamily="34" charset="0"/>
                <a:ea typeface="ＭＳ Ｐゴシック" pitchFamily="34" charset="-128"/>
                <a:cs typeface="ヒラギノ角ゴ Pro W3" pitchFamily="-84" charset="-128"/>
              </a:rPr>
              <a:t>Rotary International’s effort to eradicate polio began in 1979, with a multiyear 3-H grant to immunize 6 million children in the Philippines. </a:t>
            </a:r>
          </a:p>
          <a:p>
            <a:endParaRPr lang="en-US" altLang="en-US" dirty="0">
              <a:latin typeface="Arial" pitchFamily="34" charset="0"/>
              <a:ea typeface="ＭＳ Ｐゴシック" pitchFamily="34" charset="-128"/>
              <a:cs typeface="ヒラギノ角ゴ Pro W3" pitchFamily="-84" charset="-128"/>
            </a:endParaRPr>
          </a:p>
          <a:p>
            <a:pPr marL="184639" indent="-184639">
              <a:buFont typeface="Arial" pitchFamily="34" charset="0"/>
              <a:buChar char="•"/>
            </a:pPr>
            <a:r>
              <a:rPr lang="en-US" dirty="0">
                <a:latin typeface="Arial" pitchFamily="34" charset="0"/>
                <a:ea typeface="ヒラギノ角ゴ Pro W3" pitchFamily="-84" charset="-128"/>
              </a:rPr>
              <a:t>Rotary’s own financial support for PolioPlus has been magnified by an agreement with the Bill &amp; Melinda Gates Foundation for a match 2 to 1 match. This means contributions to Rotary’s PolioPlus program will have three times the impact.</a:t>
            </a:r>
          </a:p>
          <a:p>
            <a:endParaRPr lang="en-US" dirty="0"/>
          </a:p>
          <a:p>
            <a:r>
              <a:rPr lang="en-US" dirty="0"/>
              <a:t>Take pride in what Rotary has done</a:t>
            </a:r>
          </a:p>
          <a:p>
            <a:endParaRPr lang="en-US" dirty="0"/>
          </a:p>
          <a:p>
            <a:pPr lvl="1"/>
            <a:r>
              <a:rPr lang="en-US" dirty="0"/>
              <a:t>3 billion children vaccinated in 40 countries</a:t>
            </a:r>
          </a:p>
          <a:p>
            <a:pPr lvl="1"/>
            <a:r>
              <a:rPr lang="en-US" dirty="0"/>
              <a:t>More than 19 million children were saved from contracting polio. </a:t>
            </a:r>
          </a:p>
          <a:p>
            <a:pPr lvl="1"/>
            <a:r>
              <a:rPr lang="en-US" dirty="0"/>
              <a:t>Save 1.5 million children from dying from polio</a:t>
            </a:r>
          </a:p>
          <a:p>
            <a:pPr lvl="1"/>
            <a:r>
              <a:rPr lang="en-US" dirty="0"/>
              <a:t>Polio only endemic in Pakistan &amp; Afghanistan, but we have said polio is only a plane ride away and this year we have seen new cases in Malawi, London, New York, and other formerly polio-free safe havens.</a:t>
            </a:r>
          </a:p>
          <a:p>
            <a:endParaRPr lang="en-US" dirty="0"/>
          </a:p>
        </p:txBody>
      </p:sp>
      <p:sp>
        <p:nvSpPr>
          <p:cNvPr id="4" name="Slide Number Placeholder 3"/>
          <p:cNvSpPr>
            <a:spLocks noGrp="1"/>
          </p:cNvSpPr>
          <p:nvPr>
            <p:ph type="sldNum" sz="quarter" idx="5"/>
          </p:nvPr>
        </p:nvSpPr>
        <p:spPr/>
        <p:txBody>
          <a:bodyPr/>
          <a:lstStyle/>
          <a:p>
            <a:pPr>
              <a:defRPr/>
            </a:pPr>
            <a:fld id="{F221AD46-89D2-E64F-A872-07FD309AC040}" type="slidenum">
              <a:rPr lang="en-US" altLang="en-US" smtClean="0"/>
              <a:pPr>
                <a:defRPr/>
              </a:pPr>
              <a:t>11</a:t>
            </a:fld>
            <a:endParaRPr lang="en-US" altLang="en-US"/>
          </a:p>
        </p:txBody>
      </p:sp>
    </p:spTree>
    <p:extLst>
      <p:ext uri="{BB962C8B-B14F-4D97-AF65-F5344CB8AC3E}">
        <p14:creationId xmlns:p14="http://schemas.microsoft.com/office/powerpoint/2010/main" val="1943813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Ted: </a:t>
            </a:r>
            <a:r>
              <a:rPr lang="en-US" sz="1800" i="1" kern="1200" dirty="0">
                <a:solidFill>
                  <a:srgbClr val="0070C0"/>
                </a:solidFill>
                <a:effectLst/>
                <a:latin typeface="Arial" panose="020B0604020202020204" pitchFamily="34" charset="0"/>
                <a:ea typeface="MS PGothic" panose="020B0600070205080204" pitchFamily="34" charset="-128"/>
                <a:cs typeface="ヒラギノ角ゴ Pro W3"/>
              </a:rPr>
              <a:t>The Rotary Foundation Endowment ensures that future Rotary members will have the resources they need to design and implement sustainable projects year after year. The principal of gifts to the Endowment is never spent. Spendable earnings generated on the principal are directed annually to Foundation grants and programs. Gifts to the Endowment support the same programs that the Annual Fund supports, but in perpetuity. </a:t>
            </a:r>
            <a:r>
              <a:rPr lang="en-US" sz="1800" i="1" kern="1200">
                <a:solidFill>
                  <a:srgbClr val="0070C0"/>
                </a:solidFill>
                <a:effectLst/>
                <a:latin typeface="Arial" panose="020B0604020202020204" pitchFamily="34" charset="0"/>
                <a:ea typeface="MS PGothic" panose="020B0600070205080204" pitchFamily="34" charset="-128"/>
                <a:cs typeface="ヒラギノ角ゴ Pro W3"/>
              </a:rPr>
              <a:t>The following types of contributions can be made to the Endowment: Outright gifts of cash, investments, or other property; Life income gifts (for example, charitable remainder trusts, charitable gift annuities, pooled-income funds); Testamentary gifts through wills or estate plans; Beneficiary of life insurance, retirement plan accounts, or other financial accounts.</a:t>
            </a:r>
            <a:endParaRPr lang="en-US" sz="180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79FBD34-4A15-4E3A-90E1-E13C0A6F3E0B}" type="slidenum">
              <a:rPr lang="en-US" smtClean="0"/>
              <a:t>12</a:t>
            </a:fld>
            <a:endParaRPr lang="en-US"/>
          </a:p>
        </p:txBody>
      </p:sp>
    </p:spTree>
    <p:extLst>
      <p:ext uri="{BB962C8B-B14F-4D97-AF65-F5344CB8AC3E}">
        <p14:creationId xmlns:p14="http://schemas.microsoft.com/office/powerpoint/2010/main" val="2197771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00BCA792-933A-4130-A1E4-55B893E9D031}"/>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427B1A68-97AC-41C4-BA98-70146915C5C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ヒラギノ角ゴ Pro W3" charset="-128"/>
              </a:rPr>
              <a:t>Jennifer:  As Lance explained, our Annual Fund-SHARE gifts come back to our districts in the form of the District Designated Fund.  One use of these funds is for district grants which are smaller, short-term projects usually in our local communities, but some districts even use these funds to do smaller, shorter term international projects.  </a:t>
            </a:r>
          </a:p>
        </p:txBody>
      </p:sp>
      <p:sp>
        <p:nvSpPr>
          <p:cNvPr id="38916" name="Slide Number Placeholder 3">
            <a:extLst>
              <a:ext uri="{FF2B5EF4-FFF2-40B4-BE49-F238E27FC236}">
                <a16:creationId xmlns:a16="http://schemas.microsoft.com/office/drawing/2014/main" id="{81190ED8-9081-47BD-B220-D05A9E4F4ED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4715">
              <a:spcBef>
                <a:spcPct val="30000"/>
              </a:spcBef>
              <a:defRPr sz="1200">
                <a:solidFill>
                  <a:schemeClr val="tx1"/>
                </a:solidFill>
                <a:latin typeface="Arial" panose="020B0604020202020204" pitchFamily="34" charset="0"/>
                <a:ea typeface="MS PGothic" panose="020B0600070205080204" pitchFamily="34" charset="-128"/>
                <a:cs typeface="ヒラギノ角ゴ Pro W3" charset="-128"/>
              </a:defRPr>
            </a:lvl1pPr>
            <a:lvl2pPr marL="785088" indent="-301959" defTabSz="984715">
              <a:spcBef>
                <a:spcPct val="30000"/>
              </a:spcBef>
              <a:defRPr sz="1200">
                <a:solidFill>
                  <a:schemeClr val="tx1"/>
                </a:solidFill>
                <a:latin typeface="Arial" panose="020B0604020202020204" pitchFamily="34" charset="0"/>
                <a:ea typeface="ヒラギノ角ゴ Pro W3" charset="-128"/>
                <a:cs typeface="ヒラギノ角ゴ Pro W3" charset="-128"/>
              </a:defRPr>
            </a:lvl2pPr>
            <a:lvl3pPr marL="1207826" indent="-241567" defTabSz="984715">
              <a:spcBef>
                <a:spcPct val="30000"/>
              </a:spcBef>
              <a:defRPr sz="1200">
                <a:solidFill>
                  <a:schemeClr val="tx1"/>
                </a:solidFill>
                <a:latin typeface="Arial" panose="020B0604020202020204" pitchFamily="34" charset="0"/>
                <a:ea typeface="ヒラギノ角ゴ Pro W3" charset="-128"/>
                <a:cs typeface="ヒラギノ角ゴ Pro W3" charset="-128"/>
              </a:defRPr>
            </a:lvl3pPr>
            <a:lvl4pPr marL="1690959" indent="-241567" defTabSz="984715">
              <a:spcBef>
                <a:spcPct val="30000"/>
              </a:spcBef>
              <a:defRPr sz="1200">
                <a:solidFill>
                  <a:schemeClr val="tx1"/>
                </a:solidFill>
                <a:latin typeface="Arial" panose="020B0604020202020204" pitchFamily="34" charset="0"/>
                <a:ea typeface="ヒラギノ角ゴ Pro W3" charset="-128"/>
                <a:cs typeface="ヒラギノ角ゴ Pro W3" charset="-128"/>
              </a:defRPr>
            </a:lvl4pPr>
            <a:lvl5pPr marL="2174089" indent="-241567" defTabSz="984715">
              <a:spcBef>
                <a:spcPct val="30000"/>
              </a:spcBef>
              <a:defRPr sz="1200">
                <a:solidFill>
                  <a:schemeClr val="tx1"/>
                </a:solidFill>
                <a:latin typeface="Arial" panose="020B0604020202020204" pitchFamily="34" charset="0"/>
                <a:ea typeface="ヒラギノ角ゴ Pro W3" charset="-128"/>
                <a:cs typeface="ヒラギノ角ゴ Pro W3" charset="-128"/>
              </a:defRPr>
            </a:lvl5pPr>
            <a:lvl6pPr marL="2657219" indent="-241567" defTabSz="984715"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6pPr>
            <a:lvl7pPr marL="3140351" indent="-241567" defTabSz="984715"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7pPr>
            <a:lvl8pPr marL="3623482" indent="-241567" defTabSz="984715"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8pPr>
            <a:lvl9pPr marL="4106612" indent="-241567" defTabSz="984715"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9pPr>
          </a:lstStyle>
          <a:p>
            <a:pPr>
              <a:spcBef>
                <a:spcPct val="0"/>
              </a:spcBef>
            </a:pPr>
            <a:fld id="{84FEDFD2-7F26-439B-B75A-DEC936813C86}" type="slidenum">
              <a:rPr lang="en-US" altLang="en-US" smtClean="0"/>
              <a:pPr>
                <a:spcBef>
                  <a:spcPct val="0"/>
                </a:spcBef>
              </a:pPr>
              <a:t>13</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C318829B-8B15-4F05-A397-629FB9286532}"/>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440F0501-1E4D-4312-A280-26121FEB49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ヒラギノ角ゴ Pro W3" charset="-128"/>
              </a:rPr>
              <a:t>Debbie: As [Jennifer] explained, our Annual Fund-SHARE gifts come back to our districts in the form of the District Designated Fund. In addition to district grants, these funds are available for global grants.  Global grants are by nature longer-term, larger grants and as such have additional requirements set by The Rotary Foundation to ensure that the projects are sustainable with measurable and lasting outcomes and that the grant funds are managed responsibly.  A global grant must also meet an important need of the community within one of Rotary’s 7 areas of focus and help improve the community’s capacity to address its own needs.</a:t>
            </a:r>
          </a:p>
        </p:txBody>
      </p:sp>
      <p:sp>
        <p:nvSpPr>
          <p:cNvPr id="40964" name="Slide Number Placeholder 3">
            <a:extLst>
              <a:ext uri="{FF2B5EF4-FFF2-40B4-BE49-F238E27FC236}">
                <a16:creationId xmlns:a16="http://schemas.microsoft.com/office/drawing/2014/main" id="{55277CC4-D33E-4B85-BE4D-8D29DDF11BB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4715">
              <a:spcBef>
                <a:spcPct val="30000"/>
              </a:spcBef>
              <a:defRPr sz="1200">
                <a:solidFill>
                  <a:schemeClr val="tx1"/>
                </a:solidFill>
                <a:latin typeface="Arial" panose="020B0604020202020204" pitchFamily="34" charset="0"/>
                <a:ea typeface="MS PGothic" panose="020B0600070205080204" pitchFamily="34" charset="-128"/>
                <a:cs typeface="ヒラギノ角ゴ Pro W3" charset="-128"/>
              </a:defRPr>
            </a:lvl1pPr>
            <a:lvl2pPr marL="785088" indent="-301959" defTabSz="984715">
              <a:spcBef>
                <a:spcPct val="30000"/>
              </a:spcBef>
              <a:defRPr sz="1200">
                <a:solidFill>
                  <a:schemeClr val="tx1"/>
                </a:solidFill>
                <a:latin typeface="Arial" panose="020B0604020202020204" pitchFamily="34" charset="0"/>
                <a:ea typeface="ヒラギノ角ゴ Pro W3" charset="-128"/>
                <a:cs typeface="ヒラギノ角ゴ Pro W3" charset="-128"/>
              </a:defRPr>
            </a:lvl2pPr>
            <a:lvl3pPr marL="1207826" indent="-241567" defTabSz="984715">
              <a:spcBef>
                <a:spcPct val="30000"/>
              </a:spcBef>
              <a:defRPr sz="1200">
                <a:solidFill>
                  <a:schemeClr val="tx1"/>
                </a:solidFill>
                <a:latin typeface="Arial" panose="020B0604020202020204" pitchFamily="34" charset="0"/>
                <a:ea typeface="ヒラギノ角ゴ Pro W3" charset="-128"/>
                <a:cs typeface="ヒラギノ角ゴ Pro W3" charset="-128"/>
              </a:defRPr>
            </a:lvl3pPr>
            <a:lvl4pPr marL="1690959" indent="-241567" defTabSz="984715">
              <a:spcBef>
                <a:spcPct val="30000"/>
              </a:spcBef>
              <a:defRPr sz="1200">
                <a:solidFill>
                  <a:schemeClr val="tx1"/>
                </a:solidFill>
                <a:latin typeface="Arial" panose="020B0604020202020204" pitchFamily="34" charset="0"/>
                <a:ea typeface="ヒラギノ角ゴ Pro W3" charset="-128"/>
                <a:cs typeface="ヒラギノ角ゴ Pro W3" charset="-128"/>
              </a:defRPr>
            </a:lvl4pPr>
            <a:lvl5pPr marL="2174089" indent="-241567" defTabSz="984715">
              <a:spcBef>
                <a:spcPct val="30000"/>
              </a:spcBef>
              <a:defRPr sz="1200">
                <a:solidFill>
                  <a:schemeClr val="tx1"/>
                </a:solidFill>
                <a:latin typeface="Arial" panose="020B0604020202020204" pitchFamily="34" charset="0"/>
                <a:ea typeface="ヒラギノ角ゴ Pro W3" charset="-128"/>
                <a:cs typeface="ヒラギノ角ゴ Pro W3" charset="-128"/>
              </a:defRPr>
            </a:lvl5pPr>
            <a:lvl6pPr marL="2657219" indent="-241567" defTabSz="984715"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6pPr>
            <a:lvl7pPr marL="3140351" indent="-241567" defTabSz="984715"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7pPr>
            <a:lvl8pPr marL="3623482" indent="-241567" defTabSz="984715"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8pPr>
            <a:lvl9pPr marL="4106612" indent="-241567" defTabSz="984715"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9pPr>
          </a:lstStyle>
          <a:p>
            <a:pPr>
              <a:spcBef>
                <a:spcPct val="0"/>
              </a:spcBef>
            </a:pPr>
            <a:fld id="{583A991F-9306-4430-A590-ACCE4C4E9980}" type="slidenum">
              <a:rPr lang="en-US" altLang="en-US" smtClean="0"/>
              <a:pPr>
                <a:spcBef>
                  <a:spcPct val="0"/>
                </a:spcBef>
              </a:pPr>
              <a:t>14</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42369059-2671-426D-8AF4-C26E0D100282}"/>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DE6EB26C-1DCA-45B9-92B4-9893B60ADB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ヒラギノ角ゴ Pro W3" charset="-128"/>
              </a:rPr>
              <a:t>Mike: Remember we now have 7 areas of focus, as we added the Environment.  </a:t>
            </a:r>
          </a:p>
        </p:txBody>
      </p:sp>
      <p:sp>
        <p:nvSpPr>
          <p:cNvPr id="47108" name="Slide Number Placeholder 3">
            <a:extLst>
              <a:ext uri="{FF2B5EF4-FFF2-40B4-BE49-F238E27FC236}">
                <a16:creationId xmlns:a16="http://schemas.microsoft.com/office/drawing/2014/main" id="{A007AB36-A0F2-4EC5-B31C-D6B050AABE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4715">
              <a:spcBef>
                <a:spcPct val="30000"/>
              </a:spcBef>
              <a:defRPr sz="1200">
                <a:solidFill>
                  <a:schemeClr val="tx1"/>
                </a:solidFill>
                <a:latin typeface="Arial" panose="020B0604020202020204" pitchFamily="34" charset="0"/>
                <a:ea typeface="MS PGothic" panose="020B0600070205080204" pitchFamily="34" charset="-128"/>
                <a:cs typeface="ヒラギノ角ゴ Pro W3" charset="-128"/>
              </a:defRPr>
            </a:lvl1pPr>
            <a:lvl2pPr marL="785088" indent="-301959" defTabSz="984715">
              <a:spcBef>
                <a:spcPct val="30000"/>
              </a:spcBef>
              <a:defRPr sz="1200">
                <a:solidFill>
                  <a:schemeClr val="tx1"/>
                </a:solidFill>
                <a:latin typeface="Arial" panose="020B0604020202020204" pitchFamily="34" charset="0"/>
                <a:ea typeface="ヒラギノ角ゴ Pro W3" charset="-128"/>
                <a:cs typeface="ヒラギノ角ゴ Pro W3" charset="-128"/>
              </a:defRPr>
            </a:lvl2pPr>
            <a:lvl3pPr marL="1207826" indent="-241567" defTabSz="984715">
              <a:spcBef>
                <a:spcPct val="30000"/>
              </a:spcBef>
              <a:defRPr sz="1200">
                <a:solidFill>
                  <a:schemeClr val="tx1"/>
                </a:solidFill>
                <a:latin typeface="Arial" panose="020B0604020202020204" pitchFamily="34" charset="0"/>
                <a:ea typeface="ヒラギノ角ゴ Pro W3" charset="-128"/>
                <a:cs typeface="ヒラギノ角ゴ Pro W3" charset="-128"/>
              </a:defRPr>
            </a:lvl3pPr>
            <a:lvl4pPr marL="1690959" indent="-241567" defTabSz="984715">
              <a:spcBef>
                <a:spcPct val="30000"/>
              </a:spcBef>
              <a:defRPr sz="1200">
                <a:solidFill>
                  <a:schemeClr val="tx1"/>
                </a:solidFill>
                <a:latin typeface="Arial" panose="020B0604020202020204" pitchFamily="34" charset="0"/>
                <a:ea typeface="ヒラギノ角ゴ Pro W3" charset="-128"/>
                <a:cs typeface="ヒラギノ角ゴ Pro W3" charset="-128"/>
              </a:defRPr>
            </a:lvl4pPr>
            <a:lvl5pPr marL="2174089" indent="-241567" defTabSz="984715">
              <a:spcBef>
                <a:spcPct val="30000"/>
              </a:spcBef>
              <a:defRPr sz="1200">
                <a:solidFill>
                  <a:schemeClr val="tx1"/>
                </a:solidFill>
                <a:latin typeface="Arial" panose="020B0604020202020204" pitchFamily="34" charset="0"/>
                <a:ea typeface="ヒラギノ角ゴ Pro W3" charset="-128"/>
                <a:cs typeface="ヒラギノ角ゴ Pro W3" charset="-128"/>
              </a:defRPr>
            </a:lvl5pPr>
            <a:lvl6pPr marL="2657219" indent="-241567" defTabSz="984715"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6pPr>
            <a:lvl7pPr marL="3140351" indent="-241567" defTabSz="984715"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7pPr>
            <a:lvl8pPr marL="3623482" indent="-241567" defTabSz="984715"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8pPr>
            <a:lvl9pPr marL="4106612" indent="-241567" defTabSz="984715"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9pPr>
          </a:lstStyle>
          <a:p>
            <a:pPr>
              <a:spcBef>
                <a:spcPct val="0"/>
              </a:spcBef>
            </a:pPr>
            <a:fld id="{4A005358-2B97-489A-97D6-655DB2963516}" type="slidenum">
              <a:rPr lang="en-US" altLang="en-US" smtClean="0"/>
              <a:pPr>
                <a:spcBef>
                  <a:spcPct val="0"/>
                </a:spcBef>
              </a:pPr>
              <a:t>15</a:t>
            </a:fld>
            <a:endParaRPr lang="en-US" altLang="en-US"/>
          </a:p>
        </p:txBody>
      </p:sp>
    </p:spTree>
    <p:extLst>
      <p:ext uri="{BB962C8B-B14F-4D97-AF65-F5344CB8AC3E}">
        <p14:creationId xmlns:p14="http://schemas.microsoft.com/office/powerpoint/2010/main" val="3967848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Lance:  Global grants must have sustainable impact. Here we have 6 steps to sustainability.  Start with the community to identify a need and develop a solution that builds on community strengths and aligns with local values and culture.  This means we need to start with a community assessment – ask the community what they need rather than deciding what you think you would like to do.  You may want to provide school uniforms, but the community may have a greater need for clean water or for trained teachers and books.  Identify key community members to assess their needs and become partners committed to the project and maybe even create new jobs or sell goods and services.  Provide training and education so that the community knows how to take over the project when the grant funding is gone.  Buy local, getting at least 3 bids, and make sure spare parts will be available locally.  Get local funding through governments, hospitals, companies or other organizations. Develop clear, measurable project outcomes and engage the community in collecting data and evaluating the outcomes.</a:t>
            </a:r>
          </a:p>
        </p:txBody>
      </p:sp>
      <p:sp>
        <p:nvSpPr>
          <p:cNvPr id="4" name="Slide Number Placeholder 3"/>
          <p:cNvSpPr>
            <a:spLocks noGrp="1"/>
          </p:cNvSpPr>
          <p:nvPr>
            <p:ph type="sldNum" sz="quarter" idx="5"/>
          </p:nvPr>
        </p:nvSpPr>
        <p:spPr/>
        <p:txBody>
          <a:bodyPr/>
          <a:lstStyle/>
          <a:p>
            <a:pPr>
              <a:defRPr/>
            </a:pPr>
            <a:fld id="{D10A9A7A-8341-4544-AD99-9D19E676C0D1}" type="slidenum">
              <a:rPr lang="en-US" altLang="en-US" smtClean="0"/>
              <a:pPr>
                <a:defRPr/>
              </a:pPr>
              <a:t>16</a:t>
            </a:fld>
            <a:endParaRPr lang="en-US" altLang="en-US"/>
          </a:p>
        </p:txBody>
      </p:sp>
    </p:spTree>
    <p:extLst>
      <p:ext uri="{BB962C8B-B14F-4D97-AF65-F5344CB8AC3E}">
        <p14:creationId xmlns:p14="http://schemas.microsoft.com/office/powerpoint/2010/main" val="4191020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041D9D1D-A88A-4AC2-BD71-211E34394D03}"/>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CB92F80B-A394-40CC-8CA3-76586BBF638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ヒラギノ角ゴ Pro W3" charset="-128"/>
              </a:rPr>
              <a:t>Jennifer: Don’t presume you know what the community needs, choose a group of diverse participants (gender, age, ethnicity, religion, income levels, and vocations), include women, young, elderly, religious and ethnic minorities, speak with your participants not at them, AND don’t overpromise – your club may not vote for the project you think they will.  While community needs assessments are required for global grants, it is wise to use them for district grants and club projects to make sure you are having the greatest impact for good.</a:t>
            </a:r>
          </a:p>
          <a:p>
            <a:endParaRPr lang="en-US" altLang="en-US" dirty="0">
              <a:latin typeface="Arial" panose="020B0604020202020204" pitchFamily="34" charset="0"/>
              <a:cs typeface="ヒラギノ角ゴ Pro W3" charset="-128"/>
            </a:endParaRPr>
          </a:p>
          <a:p>
            <a:endParaRPr lang="en-US" altLang="en-US" dirty="0">
              <a:latin typeface="Arial" panose="020B0604020202020204" pitchFamily="34" charset="0"/>
              <a:cs typeface="ヒラギノ角ゴ Pro W3" charset="-128"/>
            </a:endParaRPr>
          </a:p>
        </p:txBody>
      </p:sp>
      <p:sp>
        <p:nvSpPr>
          <p:cNvPr id="43012" name="Slide Number Placeholder 3">
            <a:extLst>
              <a:ext uri="{FF2B5EF4-FFF2-40B4-BE49-F238E27FC236}">
                <a16:creationId xmlns:a16="http://schemas.microsoft.com/office/drawing/2014/main" id="{D0C53960-9D4A-433E-9010-7E1FF00802E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2014">
              <a:spcBef>
                <a:spcPct val="30000"/>
              </a:spcBef>
              <a:defRPr sz="1200">
                <a:solidFill>
                  <a:schemeClr val="tx1"/>
                </a:solidFill>
                <a:latin typeface="Arial" panose="020B0604020202020204" pitchFamily="34" charset="0"/>
                <a:ea typeface="MS PGothic" panose="020B0600070205080204" pitchFamily="34" charset="-128"/>
                <a:cs typeface="ヒラギノ角ゴ Pro W3" charset="-128"/>
              </a:defRPr>
            </a:lvl1pPr>
            <a:lvl2pPr marL="774960" indent="-298063" defTabSz="972014">
              <a:spcBef>
                <a:spcPct val="30000"/>
              </a:spcBef>
              <a:defRPr sz="1200">
                <a:solidFill>
                  <a:schemeClr val="tx1"/>
                </a:solidFill>
                <a:latin typeface="Arial" panose="020B0604020202020204" pitchFamily="34" charset="0"/>
                <a:ea typeface="ヒラギノ角ゴ Pro W3" charset="-128"/>
                <a:cs typeface="ヒラギノ角ゴ Pro W3" charset="-128"/>
              </a:defRPr>
            </a:lvl2pPr>
            <a:lvl3pPr marL="1192246" indent="-238450" defTabSz="972014">
              <a:spcBef>
                <a:spcPct val="30000"/>
              </a:spcBef>
              <a:defRPr sz="1200">
                <a:solidFill>
                  <a:schemeClr val="tx1"/>
                </a:solidFill>
                <a:latin typeface="Arial" panose="020B0604020202020204" pitchFamily="34" charset="0"/>
                <a:ea typeface="ヒラギノ角ゴ Pro W3" charset="-128"/>
                <a:cs typeface="ヒラギノ角ゴ Pro W3" charset="-128"/>
              </a:defRPr>
            </a:lvl3pPr>
            <a:lvl4pPr marL="1669144" indent="-238450" defTabSz="972014">
              <a:spcBef>
                <a:spcPct val="30000"/>
              </a:spcBef>
              <a:defRPr sz="1200">
                <a:solidFill>
                  <a:schemeClr val="tx1"/>
                </a:solidFill>
                <a:latin typeface="Arial" panose="020B0604020202020204" pitchFamily="34" charset="0"/>
                <a:ea typeface="ヒラギノ角ゴ Pro W3" charset="-128"/>
                <a:cs typeface="ヒラギノ角ゴ Pro W3" charset="-128"/>
              </a:defRPr>
            </a:lvl4pPr>
            <a:lvl5pPr marL="2146043" indent="-238450" defTabSz="972014">
              <a:spcBef>
                <a:spcPct val="30000"/>
              </a:spcBef>
              <a:defRPr sz="1200">
                <a:solidFill>
                  <a:schemeClr val="tx1"/>
                </a:solidFill>
                <a:latin typeface="Arial" panose="020B0604020202020204" pitchFamily="34" charset="0"/>
                <a:ea typeface="ヒラギノ角ゴ Pro W3" charset="-128"/>
                <a:cs typeface="ヒラギノ角ゴ Pro W3" charset="-128"/>
              </a:defRPr>
            </a:lvl5pPr>
            <a:lvl6pPr marL="2622942" indent="-238450" defTabSz="972014"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6pPr>
            <a:lvl7pPr marL="3099840" indent="-238450" defTabSz="972014"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7pPr>
            <a:lvl8pPr marL="3576738" indent="-238450" defTabSz="972014"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8pPr>
            <a:lvl9pPr marL="4053637" indent="-238450" defTabSz="972014"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9pPr>
          </a:lstStyle>
          <a:p>
            <a:pPr>
              <a:spcBef>
                <a:spcPct val="0"/>
              </a:spcBef>
            </a:pPr>
            <a:fld id="{FC937F48-66CC-4EC6-ABBD-699385066F8D}" type="slidenum">
              <a:rPr lang="en-US" altLang="en-US" smtClean="0"/>
              <a:pPr>
                <a:spcBef>
                  <a:spcPct val="0"/>
                </a:spcBef>
              </a:pPr>
              <a:t>17</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  For those of you who have worked on grants or are considering requesting grant funding, you will need to make certain that your club and district meet qualifications for grant funding annually and provide proper documentation and oversight to ensure funds are safe-guarded.</a:t>
            </a:r>
          </a:p>
        </p:txBody>
      </p:sp>
      <p:sp>
        <p:nvSpPr>
          <p:cNvPr id="4" name="Slide Number Placeholder 3"/>
          <p:cNvSpPr>
            <a:spLocks noGrp="1"/>
          </p:cNvSpPr>
          <p:nvPr>
            <p:ph type="sldNum" sz="quarter" idx="5"/>
          </p:nvPr>
        </p:nvSpPr>
        <p:spPr/>
        <p:txBody>
          <a:bodyPr/>
          <a:lstStyle/>
          <a:p>
            <a:fld id="{879FBD34-4A15-4E3A-90E1-E13C0A6F3E0B}" type="slidenum">
              <a:rPr lang="en-US" smtClean="0"/>
              <a:t>18</a:t>
            </a:fld>
            <a:endParaRPr lang="en-US"/>
          </a:p>
        </p:txBody>
      </p:sp>
    </p:spTree>
    <p:extLst>
      <p:ext uri="{BB962C8B-B14F-4D97-AF65-F5344CB8AC3E}">
        <p14:creationId xmlns:p14="http://schemas.microsoft.com/office/powerpoint/2010/main" val="3855193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C318829B-8B15-4F05-A397-629FB9286532}"/>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440F0501-1E4D-4312-A280-26121FEB49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en-US" dirty="0">
                <a:latin typeface="Arial" panose="020B0604020202020204" pitchFamily="34" charset="0"/>
                <a:cs typeface="Arial" panose="020B0604020202020204" pitchFamily="34" charset="0"/>
              </a:rPr>
              <a:t>PAS: We now have a new tool in our arsenal to do good in the world. </a:t>
            </a:r>
            <a:r>
              <a:rPr lang="en-US" sz="1800" dirty="0">
                <a:latin typeface="Arial" panose="020B0604020202020204" pitchFamily="34" charset="0"/>
                <a:cs typeface="Arial" panose="020B0604020202020204" pitchFamily="34" charset="0"/>
              </a:rPr>
              <a:t>Rotary’s Programs of Scale builds on the scope, impact, and sustainability of successful Rotary service projects in our areas of focus by supporting larger and longer-term undertakings. Programs of Scale empowers Rotary members to work with experienced partners to implement large-scale, high-impact programs that benefit many people. The Rotary Foundation awards one $2 million Programs of Scale grant each year to a program sponsored by a qualified club or district that is working in strong collaboration with partner organizations. Each grant helps a program scale up, or expand, over three to five years to create lasting change.</a:t>
            </a:r>
          </a:p>
        </p:txBody>
      </p:sp>
      <p:sp>
        <p:nvSpPr>
          <p:cNvPr id="40964" name="Slide Number Placeholder 3">
            <a:extLst>
              <a:ext uri="{FF2B5EF4-FFF2-40B4-BE49-F238E27FC236}">
                <a16:creationId xmlns:a16="http://schemas.microsoft.com/office/drawing/2014/main" id="{55277CC4-D33E-4B85-BE4D-8D29DDF11BB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4715">
              <a:spcBef>
                <a:spcPct val="30000"/>
              </a:spcBef>
              <a:defRPr sz="1200">
                <a:solidFill>
                  <a:schemeClr val="tx1"/>
                </a:solidFill>
                <a:latin typeface="Arial" panose="020B0604020202020204" pitchFamily="34" charset="0"/>
                <a:ea typeface="MS PGothic" panose="020B0600070205080204" pitchFamily="34" charset="-128"/>
                <a:cs typeface="ヒラギノ角ゴ Pro W3" charset="-128"/>
              </a:defRPr>
            </a:lvl1pPr>
            <a:lvl2pPr marL="785088" indent="-301959" defTabSz="984715">
              <a:spcBef>
                <a:spcPct val="30000"/>
              </a:spcBef>
              <a:defRPr sz="1200">
                <a:solidFill>
                  <a:schemeClr val="tx1"/>
                </a:solidFill>
                <a:latin typeface="Arial" panose="020B0604020202020204" pitchFamily="34" charset="0"/>
                <a:ea typeface="ヒラギノ角ゴ Pro W3" charset="-128"/>
                <a:cs typeface="ヒラギノ角ゴ Pro W3" charset="-128"/>
              </a:defRPr>
            </a:lvl2pPr>
            <a:lvl3pPr marL="1207826" indent="-241567" defTabSz="984715">
              <a:spcBef>
                <a:spcPct val="30000"/>
              </a:spcBef>
              <a:defRPr sz="1200">
                <a:solidFill>
                  <a:schemeClr val="tx1"/>
                </a:solidFill>
                <a:latin typeface="Arial" panose="020B0604020202020204" pitchFamily="34" charset="0"/>
                <a:ea typeface="ヒラギノ角ゴ Pro W3" charset="-128"/>
                <a:cs typeface="ヒラギノ角ゴ Pro W3" charset="-128"/>
              </a:defRPr>
            </a:lvl3pPr>
            <a:lvl4pPr marL="1690959" indent="-241567" defTabSz="984715">
              <a:spcBef>
                <a:spcPct val="30000"/>
              </a:spcBef>
              <a:defRPr sz="1200">
                <a:solidFill>
                  <a:schemeClr val="tx1"/>
                </a:solidFill>
                <a:latin typeface="Arial" panose="020B0604020202020204" pitchFamily="34" charset="0"/>
                <a:ea typeface="ヒラギノ角ゴ Pro W3" charset="-128"/>
                <a:cs typeface="ヒラギノ角ゴ Pro W3" charset="-128"/>
              </a:defRPr>
            </a:lvl4pPr>
            <a:lvl5pPr marL="2174089" indent="-241567" defTabSz="984715">
              <a:spcBef>
                <a:spcPct val="30000"/>
              </a:spcBef>
              <a:defRPr sz="1200">
                <a:solidFill>
                  <a:schemeClr val="tx1"/>
                </a:solidFill>
                <a:latin typeface="Arial" panose="020B0604020202020204" pitchFamily="34" charset="0"/>
                <a:ea typeface="ヒラギノ角ゴ Pro W3" charset="-128"/>
                <a:cs typeface="ヒラギノ角ゴ Pro W3" charset="-128"/>
              </a:defRPr>
            </a:lvl5pPr>
            <a:lvl6pPr marL="2657219" indent="-241567" defTabSz="984715"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6pPr>
            <a:lvl7pPr marL="3140351" indent="-241567" defTabSz="984715"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7pPr>
            <a:lvl8pPr marL="3623482" indent="-241567" defTabSz="984715"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8pPr>
            <a:lvl9pPr marL="4106612" indent="-241567" defTabSz="984715"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9pPr>
          </a:lstStyle>
          <a:p>
            <a:pPr>
              <a:spcBef>
                <a:spcPct val="0"/>
              </a:spcBef>
            </a:pPr>
            <a:fld id="{583A991F-9306-4430-A590-ACCE4C4E9980}" type="slidenum">
              <a:rPr lang="en-US" altLang="en-US" smtClean="0"/>
              <a:pPr>
                <a:spcBef>
                  <a:spcPct val="0"/>
                </a:spcBef>
              </a:pPr>
              <a:t>19</a:t>
            </a:fld>
            <a:endParaRPr lang="en-US" altLang="en-US"/>
          </a:p>
        </p:txBody>
      </p:sp>
    </p:spTree>
    <p:extLst>
      <p:ext uri="{BB962C8B-B14F-4D97-AF65-F5344CB8AC3E}">
        <p14:creationId xmlns:p14="http://schemas.microsoft.com/office/powerpoint/2010/main" val="558173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C318829B-8B15-4F05-A397-629FB9286532}"/>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440F0501-1E4D-4312-A280-26121FEB49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en-US" dirty="0">
                <a:latin typeface="Arial" panose="020B0604020202020204" pitchFamily="34" charset="0"/>
                <a:cs typeface="Arial" panose="020B0604020202020204" pitchFamily="34" charset="0"/>
              </a:rPr>
              <a:t>PAS: </a:t>
            </a:r>
            <a:r>
              <a:rPr lang="en-US" dirty="0">
                <a:latin typeface="Arial" panose="020B0604020202020204" pitchFamily="34" charset="0"/>
                <a:cs typeface="Arial" panose="020B0604020202020204" pitchFamily="34" charset="0"/>
              </a:rPr>
              <a:t>Contributions to The Rotary Foundation may be made by credit card at rotary.org/donate. You can also give by check or wire transfer, or through your club, using The Rotary Foundation Contribution Form available at My Rotary. Club officers who sign into My Rotary can make online gifts for their club or its members. With all gifts, be sure to include your member ID to ensure that you get proper credit and recognition.</a:t>
            </a:r>
          </a:p>
          <a:p>
            <a:pPr algn="l"/>
            <a:endParaRPr lang="en-US"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Recurring giving (Rotary Direct) Support Rotary’s Foundation year-round by making a recurring gift with Rotary Direct. You choose how much and how often to give. It is a simple and secure way to make a big impact. Online credit card contributions can be made monthly, quarterly, or annually. Donors can also enroll by using The Rotary Foundation Contribution Form, calling the Rotary Support Center at +1-866-9ROTARY (+1-866-976-8279), or writing to rotarysupportcenter@rotary.org.  Donors can change or cancel their recurring giving online at any time through My Rotary. </a:t>
            </a:r>
          </a:p>
          <a:p>
            <a:pPr algn="l"/>
            <a:endParaRPr lang="en-US"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Memorial and tribute gifts: If you wish to honor or memorialize someone with a contribution to The Rotary Foundation, please go to rotary.org/donate. Select Donate, choose what you would like to support, and then select “I would like to make this donation in honor or in memory of someone.” Donors will receive gift credit and a tax receipt (where applicable). The person they honor, or the family in the case of a memorial, will be notified of the gift by email if their email address is entered accurately when the contribution is made. The process is simple, and honorees and family members can be notified by email or by a print-at-home notification. </a:t>
            </a:r>
          </a:p>
          <a:p>
            <a:pPr algn="l"/>
            <a:endParaRPr lang="en-US"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Employee matching gifts: Double the impact of your gift by asking your employer to match your contribution to The Rotary Foundation. More than 15,000 companies match gifts to the Foundation, including many international corporations. Find out if your employer does at rotary.org/matching gifts. </a:t>
            </a:r>
          </a:p>
          <a:p>
            <a:pPr algn="l"/>
            <a:endParaRPr lang="en-US"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Fundraising for The Rotary Foundation on Raise for Rotary Raise for Rotary is a platform that allows individuals and teams to create online fundraisers that benefit The Rotary Foundation. They are a great way to celebrate personal events and special occasions. Organizers can share their fundraisers through social media, email, and text, so family, friends, colleagues, and supporters can donate online. </a:t>
            </a:r>
          </a:p>
          <a:p>
            <a:pPr algn="l"/>
            <a:endParaRPr lang="en-US"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Fundraising for The Rotary Foundation on Facebook You can raise funds for The Rotary Foundation using Facebook. Simply select either Rotary International or End Polio Now as your nonprofit and share it with your friends. Funds received through the Rotary International page will support the World Fund, which pays for the Foundation’s most urgent needs. Those received through End Polio Now will support polio eradication. Donations made through Facebook, as with other non-Rotary platforms, are combined and can’t be credited individually by The Rotary Foundation. If you prefer to have your contributions recorded, donate directly to The Rotary Foundation.</a:t>
            </a:r>
            <a:endParaRPr lang="en-US" sz="1800" dirty="0">
              <a:latin typeface="Arial" panose="020B0604020202020204" pitchFamily="34" charset="0"/>
              <a:cs typeface="Arial" panose="020B0604020202020204" pitchFamily="34" charset="0"/>
            </a:endParaRPr>
          </a:p>
        </p:txBody>
      </p:sp>
      <p:sp>
        <p:nvSpPr>
          <p:cNvPr id="40964" name="Slide Number Placeholder 3">
            <a:extLst>
              <a:ext uri="{FF2B5EF4-FFF2-40B4-BE49-F238E27FC236}">
                <a16:creationId xmlns:a16="http://schemas.microsoft.com/office/drawing/2014/main" id="{55277CC4-D33E-4B85-BE4D-8D29DDF11BB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4715">
              <a:spcBef>
                <a:spcPct val="30000"/>
              </a:spcBef>
              <a:defRPr sz="1200">
                <a:solidFill>
                  <a:schemeClr val="tx1"/>
                </a:solidFill>
                <a:latin typeface="Arial" panose="020B0604020202020204" pitchFamily="34" charset="0"/>
                <a:ea typeface="MS PGothic" panose="020B0600070205080204" pitchFamily="34" charset="-128"/>
                <a:cs typeface="ヒラギノ角ゴ Pro W3" charset="-128"/>
              </a:defRPr>
            </a:lvl1pPr>
            <a:lvl2pPr marL="785088" indent="-301959" defTabSz="984715">
              <a:spcBef>
                <a:spcPct val="30000"/>
              </a:spcBef>
              <a:defRPr sz="1200">
                <a:solidFill>
                  <a:schemeClr val="tx1"/>
                </a:solidFill>
                <a:latin typeface="Arial" panose="020B0604020202020204" pitchFamily="34" charset="0"/>
                <a:ea typeface="ヒラギノ角ゴ Pro W3" charset="-128"/>
                <a:cs typeface="ヒラギノ角ゴ Pro W3" charset="-128"/>
              </a:defRPr>
            </a:lvl2pPr>
            <a:lvl3pPr marL="1207826" indent="-241567" defTabSz="984715">
              <a:spcBef>
                <a:spcPct val="30000"/>
              </a:spcBef>
              <a:defRPr sz="1200">
                <a:solidFill>
                  <a:schemeClr val="tx1"/>
                </a:solidFill>
                <a:latin typeface="Arial" panose="020B0604020202020204" pitchFamily="34" charset="0"/>
                <a:ea typeface="ヒラギノ角ゴ Pro W3" charset="-128"/>
                <a:cs typeface="ヒラギノ角ゴ Pro W3" charset="-128"/>
              </a:defRPr>
            </a:lvl3pPr>
            <a:lvl4pPr marL="1690959" indent="-241567" defTabSz="984715">
              <a:spcBef>
                <a:spcPct val="30000"/>
              </a:spcBef>
              <a:defRPr sz="1200">
                <a:solidFill>
                  <a:schemeClr val="tx1"/>
                </a:solidFill>
                <a:latin typeface="Arial" panose="020B0604020202020204" pitchFamily="34" charset="0"/>
                <a:ea typeface="ヒラギノ角ゴ Pro W3" charset="-128"/>
                <a:cs typeface="ヒラギノ角ゴ Pro W3" charset="-128"/>
              </a:defRPr>
            </a:lvl4pPr>
            <a:lvl5pPr marL="2174089" indent="-241567" defTabSz="984715">
              <a:spcBef>
                <a:spcPct val="30000"/>
              </a:spcBef>
              <a:defRPr sz="1200">
                <a:solidFill>
                  <a:schemeClr val="tx1"/>
                </a:solidFill>
                <a:latin typeface="Arial" panose="020B0604020202020204" pitchFamily="34" charset="0"/>
                <a:ea typeface="ヒラギノ角ゴ Pro W3" charset="-128"/>
                <a:cs typeface="ヒラギノ角ゴ Pro W3" charset="-128"/>
              </a:defRPr>
            </a:lvl5pPr>
            <a:lvl6pPr marL="2657219" indent="-241567" defTabSz="984715"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6pPr>
            <a:lvl7pPr marL="3140351" indent="-241567" defTabSz="984715"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7pPr>
            <a:lvl8pPr marL="3623482" indent="-241567" defTabSz="984715"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8pPr>
            <a:lvl9pPr marL="4106612" indent="-241567" defTabSz="984715"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9pPr>
          </a:lstStyle>
          <a:p>
            <a:pPr>
              <a:spcBef>
                <a:spcPct val="0"/>
              </a:spcBef>
            </a:pPr>
            <a:fld id="{583A991F-9306-4430-A590-ACCE4C4E9980}" type="slidenum">
              <a:rPr lang="en-US" altLang="en-US" smtClean="0"/>
              <a:pPr>
                <a:spcBef>
                  <a:spcPct val="0"/>
                </a:spcBef>
              </a:pPr>
              <a:t>20</a:t>
            </a:fld>
            <a:endParaRPr lang="en-US" altLang="en-US"/>
          </a:p>
        </p:txBody>
      </p:sp>
    </p:spTree>
    <p:extLst>
      <p:ext uri="{BB962C8B-B14F-4D97-AF65-F5344CB8AC3E}">
        <p14:creationId xmlns:p14="http://schemas.microsoft.com/office/powerpoint/2010/main" val="2698577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i="1" kern="1200" dirty="0">
                <a:solidFill>
                  <a:srgbClr val="0070C0"/>
                </a:solidFill>
                <a:effectLst/>
                <a:latin typeface="Arial" panose="020B0604020202020204" pitchFamily="34" charset="0"/>
                <a:ea typeface="MS PGothic" panose="020B0600070205080204" pitchFamily="34" charset="-128"/>
                <a:cs typeface="ヒラギノ角ゴ Pro W3"/>
              </a:rPr>
              <a:t>Dan – On behalf of the Zones 30 &amp; 31 Foundation Teams, welcome to the ABC’s of The Rotary Foundation.  I am Dan Ryan, your Zone 30 RRFC.  Joining us tonight are my counterpart, Pamela Stewart, your Zone 31 RRFC, Zone 31 EPNC Mike Groom, Zone 31 EMGA Ted Huffhines, and are team members, Sam Adams, Debbie Alexander-Davis, Alan Barth, Lance Singleton, and Jennifer Van Houtte.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i="1" kern="1200" dirty="0">
                <a:solidFill>
                  <a:srgbClr val="0070C0"/>
                </a:solidFill>
                <a:effectLst/>
                <a:latin typeface="Arial" panose="020B0604020202020204" pitchFamily="34" charset="0"/>
                <a:ea typeface="MS PGothic" panose="020B0600070205080204" pitchFamily="34" charset="-128"/>
                <a:cs typeface="ヒラギノ角ゴ Pro W3"/>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i="1" kern="1200" dirty="0">
                <a:solidFill>
                  <a:srgbClr val="0070C0"/>
                </a:solidFill>
                <a:effectLst/>
                <a:latin typeface="Arial" panose="020B0604020202020204" pitchFamily="34" charset="0"/>
                <a:ea typeface="MS PGothic" panose="020B0600070205080204" pitchFamily="34" charset="-128"/>
                <a:cs typeface="ヒラギノ角ゴ Pro W3"/>
              </a:rPr>
              <a:t>For starters, we would love to know how you rate your knowledge of The Rotary Foundation.  You will see a poll pop-up and let’s take a couple minutes to see our results.  Please rate your knowledge as Excellent, Good, Fair, Beginner.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i="1" kern="1200" dirty="0">
                <a:solidFill>
                  <a:srgbClr val="0070C0"/>
                </a:solidFill>
                <a:effectLst/>
                <a:latin typeface="Arial" panose="020B0604020202020204" pitchFamily="34" charset="0"/>
                <a:ea typeface="MS PGothic" panose="020B0600070205080204" pitchFamily="34" charset="-128"/>
                <a:cs typeface="ヒラギノ角ゴ Pro W3"/>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i="1" kern="1200" dirty="0">
                <a:solidFill>
                  <a:srgbClr val="0070C0"/>
                </a:solidFill>
                <a:effectLst/>
                <a:latin typeface="Arial" panose="020B0604020202020204" pitchFamily="34" charset="0"/>
                <a:ea typeface="MS PGothic" panose="020B0600070205080204" pitchFamily="34" charset="-128"/>
                <a:cs typeface="ヒラギノ角ゴ Pro W3"/>
              </a:rPr>
              <a:t>[Poll 1]</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i="1" kern="1200" dirty="0">
                <a:solidFill>
                  <a:srgbClr val="0070C0"/>
                </a:solidFill>
                <a:effectLst/>
                <a:latin typeface="Arial" panose="020B0604020202020204" pitchFamily="34" charset="0"/>
                <a:ea typeface="MS PGothic" panose="020B0600070205080204" pitchFamily="34" charset="-128"/>
                <a:cs typeface="ヒラギノ角ゴ Pro W3"/>
              </a:rPr>
              <a:t> </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How would you rate your knowledge of TRF:</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err="1">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Excellent,I</a:t>
            </a: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am well versed in most areas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err="1">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Good,I</a:t>
            </a: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am considered </a:t>
            </a:r>
            <a:r>
              <a:rPr lang="en-US" sz="1800" dirty="0" err="1">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knowledgable</a:t>
            </a: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at my Club</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err="1">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Fair,I</a:t>
            </a: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know a few things about 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Count me as a beginner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i="1" kern="1200" dirty="0">
                <a:solidFill>
                  <a:srgbClr val="0070C0"/>
                </a:solidFill>
                <a:effectLst/>
                <a:latin typeface="Arial" panose="020B0604020202020204" pitchFamily="34" charset="0"/>
                <a:ea typeface="MS PGothic" panose="020B0600070205080204" pitchFamily="34" charset="-128"/>
                <a:cs typeface="ヒラギノ角ゴ Pro W3"/>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i="1" kern="1200" dirty="0">
                <a:solidFill>
                  <a:srgbClr val="0070C0"/>
                </a:solidFill>
                <a:effectLst/>
                <a:latin typeface="Arial" panose="020B0604020202020204" pitchFamily="34" charset="0"/>
                <a:ea typeface="MS PGothic" panose="020B0600070205080204" pitchFamily="34" charset="-128"/>
                <a:cs typeface="ヒラギノ角ゴ Pro W3"/>
              </a:rPr>
              <a:t>Let’s see our results.  [comment…]</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D10A9A7A-8341-4544-AD99-9D19E676C0D1}" type="slidenum">
              <a:rPr lang="en-US" altLang="en-US" smtClean="0"/>
              <a:pPr>
                <a:defRPr/>
              </a:pPr>
              <a:t>3</a:t>
            </a:fld>
            <a:endParaRPr lang="en-US" altLang="en-US"/>
          </a:p>
        </p:txBody>
      </p:sp>
    </p:spTree>
    <p:extLst>
      <p:ext uri="{BB962C8B-B14F-4D97-AF65-F5344CB8AC3E}">
        <p14:creationId xmlns:p14="http://schemas.microsoft.com/office/powerpoint/2010/main" val="1110644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C318829B-8B15-4F05-A397-629FB9286532}"/>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440F0501-1E4D-4312-A280-26121FEB49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en-US" dirty="0">
                <a:latin typeface="Arial" panose="020B0604020202020204" pitchFamily="34" charset="0"/>
                <a:cs typeface="Arial" panose="020B0604020202020204" pitchFamily="34" charset="0"/>
              </a:rPr>
              <a:t>PAS: </a:t>
            </a:r>
            <a:r>
              <a:rPr lang="en-US" dirty="0">
                <a:latin typeface="Arial" panose="020B0604020202020204" pitchFamily="34" charset="0"/>
                <a:cs typeface="Arial" panose="020B0604020202020204" pitchFamily="34" charset="0"/>
              </a:rPr>
              <a:t>Contributions to The Rotary Foundation may be made by credit card at rotary.org/donate. You can also give by check or wire transfer, or through your club, using The Rotary Foundation Contribution Form available at My Rotary. Club officers who sign into My Rotary can make online gifts for their club or its members. With all gifts, be sure to include your member ID to ensure that you get proper credit and recognition.</a:t>
            </a:r>
          </a:p>
          <a:p>
            <a:pPr algn="l"/>
            <a:endParaRPr lang="en-US"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Recurring giving (Rotary Direct) Support Rotary’s Foundation year-round by making a recurring gift with Rotary Direct. You choose how much and how often to give. It is a simple and secure way to make a big impact. Online credit card contributions can be made monthly, quarterly, or annually. Donors can also enroll by using The Rotary Foundation Contribution Form, calling the Rotary Support Center at +1-866-9ROTARY (+1-866-976-8279), or writing to rotarysupportcenter@rotary.org.  Donors can change or cancel their recurring giving online at any time through My Rotary. </a:t>
            </a:r>
          </a:p>
          <a:p>
            <a:pPr algn="l"/>
            <a:endParaRPr lang="en-US"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Memorial and tribute gifts: If you wish to honor or memorialize someone with a contribution to The Rotary Foundation, please go to rotary.org/donate. Select Donate, choose what you would like to support, and then select “I would like to make this donation in honor or in memory of someone.” Donors will receive gift credit and a tax receipt (where applicable). The person they honor, or the family in the case of a memorial, will be notified of the gift by email if their email address is entered accurately when the contribution is made. The process is simple, and honorees and family members can be notified by email or by a print-at-home notification. </a:t>
            </a:r>
          </a:p>
          <a:p>
            <a:pPr algn="l"/>
            <a:endParaRPr lang="en-US"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Employee matching gifts: Double the impact of your gift by asking your employer to match your contribution to The Rotary Foundation. More than 15,000 companies match gifts to the Foundation, including many international corporations. Find out if your employer does at rotary.org/matching gifts. </a:t>
            </a:r>
          </a:p>
          <a:p>
            <a:pPr algn="l"/>
            <a:endParaRPr lang="en-US"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Fundraising for The Rotary Foundation on Raise for Rotary Raise for Rotary is a platform that allows individuals and teams to create online fundraisers that benefit The Rotary Foundation. They are a great way to celebrate personal events and special occasions. Organizers can share their fundraisers through social media, email, and text, so family, friends, colleagues, and supporters can donate online. </a:t>
            </a:r>
          </a:p>
          <a:p>
            <a:pPr algn="l"/>
            <a:endParaRPr lang="en-US"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Fundraising for The Rotary Foundation on Facebook You can raise funds for The Rotary Foundation using Facebook. Simply select either Rotary International or End Polio Now as your nonprofit and share it with your friends. Funds received through the Rotary International page will support the World Fund, which pays for the Foundation’s most urgent needs. Those received through End Polio Now will support polio eradication. Donations made through Facebook, as with other non-Rotary platforms, are combined and can’t be credited individually by The Rotary Foundation. If you prefer to have your contributions recorded, donate directly to The Rotary Foundation.</a:t>
            </a:r>
            <a:endParaRPr lang="en-US" sz="1800" dirty="0">
              <a:latin typeface="Arial" panose="020B0604020202020204" pitchFamily="34" charset="0"/>
              <a:cs typeface="Arial" panose="020B0604020202020204" pitchFamily="34" charset="0"/>
            </a:endParaRPr>
          </a:p>
        </p:txBody>
      </p:sp>
      <p:sp>
        <p:nvSpPr>
          <p:cNvPr id="40964" name="Slide Number Placeholder 3">
            <a:extLst>
              <a:ext uri="{FF2B5EF4-FFF2-40B4-BE49-F238E27FC236}">
                <a16:creationId xmlns:a16="http://schemas.microsoft.com/office/drawing/2014/main" id="{55277CC4-D33E-4B85-BE4D-8D29DDF11BB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4715">
              <a:spcBef>
                <a:spcPct val="30000"/>
              </a:spcBef>
              <a:defRPr sz="1200">
                <a:solidFill>
                  <a:schemeClr val="tx1"/>
                </a:solidFill>
                <a:latin typeface="Arial" panose="020B0604020202020204" pitchFamily="34" charset="0"/>
                <a:ea typeface="MS PGothic" panose="020B0600070205080204" pitchFamily="34" charset="-128"/>
                <a:cs typeface="ヒラギノ角ゴ Pro W3" charset="-128"/>
              </a:defRPr>
            </a:lvl1pPr>
            <a:lvl2pPr marL="785088" indent="-301959" defTabSz="984715">
              <a:spcBef>
                <a:spcPct val="30000"/>
              </a:spcBef>
              <a:defRPr sz="1200">
                <a:solidFill>
                  <a:schemeClr val="tx1"/>
                </a:solidFill>
                <a:latin typeface="Arial" panose="020B0604020202020204" pitchFamily="34" charset="0"/>
                <a:ea typeface="ヒラギノ角ゴ Pro W3" charset="-128"/>
                <a:cs typeface="ヒラギノ角ゴ Pro W3" charset="-128"/>
              </a:defRPr>
            </a:lvl2pPr>
            <a:lvl3pPr marL="1207826" indent="-241567" defTabSz="984715">
              <a:spcBef>
                <a:spcPct val="30000"/>
              </a:spcBef>
              <a:defRPr sz="1200">
                <a:solidFill>
                  <a:schemeClr val="tx1"/>
                </a:solidFill>
                <a:latin typeface="Arial" panose="020B0604020202020204" pitchFamily="34" charset="0"/>
                <a:ea typeface="ヒラギノ角ゴ Pro W3" charset="-128"/>
                <a:cs typeface="ヒラギノ角ゴ Pro W3" charset="-128"/>
              </a:defRPr>
            </a:lvl3pPr>
            <a:lvl4pPr marL="1690959" indent="-241567" defTabSz="984715">
              <a:spcBef>
                <a:spcPct val="30000"/>
              </a:spcBef>
              <a:defRPr sz="1200">
                <a:solidFill>
                  <a:schemeClr val="tx1"/>
                </a:solidFill>
                <a:latin typeface="Arial" panose="020B0604020202020204" pitchFamily="34" charset="0"/>
                <a:ea typeface="ヒラギノ角ゴ Pro W3" charset="-128"/>
                <a:cs typeface="ヒラギノ角ゴ Pro W3" charset="-128"/>
              </a:defRPr>
            </a:lvl4pPr>
            <a:lvl5pPr marL="2174089" indent="-241567" defTabSz="984715">
              <a:spcBef>
                <a:spcPct val="30000"/>
              </a:spcBef>
              <a:defRPr sz="1200">
                <a:solidFill>
                  <a:schemeClr val="tx1"/>
                </a:solidFill>
                <a:latin typeface="Arial" panose="020B0604020202020204" pitchFamily="34" charset="0"/>
                <a:ea typeface="ヒラギノ角ゴ Pro W3" charset="-128"/>
                <a:cs typeface="ヒラギノ角ゴ Pro W3" charset="-128"/>
              </a:defRPr>
            </a:lvl5pPr>
            <a:lvl6pPr marL="2657219" indent="-241567" defTabSz="984715"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6pPr>
            <a:lvl7pPr marL="3140351" indent="-241567" defTabSz="984715"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7pPr>
            <a:lvl8pPr marL="3623482" indent="-241567" defTabSz="984715"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8pPr>
            <a:lvl9pPr marL="4106612" indent="-241567" defTabSz="984715"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9pPr>
          </a:lstStyle>
          <a:p>
            <a:pPr>
              <a:spcBef>
                <a:spcPct val="0"/>
              </a:spcBef>
            </a:pPr>
            <a:fld id="{583A991F-9306-4430-A590-ACCE4C4E9980}" type="slidenum">
              <a:rPr lang="en-US" altLang="en-US" smtClean="0"/>
              <a:pPr>
                <a:spcBef>
                  <a:spcPct val="0"/>
                </a:spcBef>
              </a:pPr>
              <a:t>21</a:t>
            </a:fld>
            <a:endParaRPr lang="en-US" altLang="en-US"/>
          </a:p>
        </p:txBody>
      </p:sp>
    </p:spTree>
    <p:extLst>
      <p:ext uri="{BB962C8B-B14F-4D97-AF65-F5344CB8AC3E}">
        <p14:creationId xmlns:p14="http://schemas.microsoft.com/office/powerpoint/2010/main" val="642882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C318829B-8B15-4F05-A397-629FB9286532}"/>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440F0501-1E4D-4312-A280-26121FEB49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en-US" dirty="0">
                <a:latin typeface="Arial" panose="020B0604020202020204" pitchFamily="34" charset="0"/>
                <a:cs typeface="Arial" panose="020B0604020202020204" pitchFamily="34" charset="0"/>
              </a:rPr>
              <a:t>PAS: </a:t>
            </a:r>
            <a:r>
              <a:rPr lang="en-US" dirty="0">
                <a:latin typeface="Arial" panose="020B0604020202020204" pitchFamily="34" charset="0"/>
                <a:cs typeface="Arial" panose="020B0604020202020204" pitchFamily="34" charset="0"/>
              </a:rPr>
              <a:t>Contributions to The Rotary Foundation may be made by credit card at rotary.org/donate. You can also give by check or wire transfer, or through your club, using The Rotary Foundation Contribution Form available at My Rotary. Club officers who sign into My Rotary can make online gifts for their club or its members. With all gifts, be sure to include your member ID to ensure that you get proper credit and recognition.</a:t>
            </a:r>
          </a:p>
          <a:p>
            <a:pPr algn="l"/>
            <a:endParaRPr lang="en-US"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Recurring giving (Rotary Direct) Support Rotary’s Foundation year-round by making a recurring gift with Rotary Direct. You choose how much and how often to give. It is a simple and secure way to make a big impact. Online credit card contributions can be made monthly, quarterly, or annually. Donors can also enroll by using The Rotary Foundation Contribution Form, calling the Rotary Support Center at +1-866-9ROTARY (+1-866-976-8279), or writing to rotarysupportcenter@rotary.org.  Donors can change or cancel their recurring giving online at any time through My Rotary. </a:t>
            </a:r>
          </a:p>
          <a:p>
            <a:pPr algn="l"/>
            <a:endParaRPr lang="en-US"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Memorial and tribute gifts: If you wish to honor or memorialize someone with a contribution to The Rotary Foundation, please go to rotary.org/donate. Select Donate, choose what you would like to support, and then select “I would like to make this donation in honor or in memory of someone.” Donors will receive gift credit and a tax receipt (where applicable). The person they honor, or the family in the case of a memorial, will be notified of the gift by email if their email address is entered accurately when the contribution is made. The process is simple, and honorees and family members can be notified by email or by a print-at-home notification. </a:t>
            </a:r>
          </a:p>
          <a:p>
            <a:pPr algn="l"/>
            <a:endParaRPr lang="en-US"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Employee matching gifts: Double the impact of your gift by asking your employer to match your contribution to The Rotary Foundation. More than 15,000 companies match gifts to the Foundation, including many international corporations. Find out if your employer does at rotary.org/matching gifts. </a:t>
            </a:r>
          </a:p>
          <a:p>
            <a:pPr algn="l"/>
            <a:endParaRPr lang="en-US"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Fundraising for The Rotary Foundation on Raise for Rotary Raise for Rotary is a platform that allows individuals and teams to create online fundraisers that benefit The Rotary Foundation. They are a great way to celebrate personal events and special occasions. Organizers can share their fundraisers through social media, email, and text, so family, friends, colleagues, and supporters can donate online. </a:t>
            </a:r>
          </a:p>
          <a:p>
            <a:pPr algn="l"/>
            <a:endParaRPr lang="en-US"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Fundraising for The Rotary Foundation on Facebook You can raise funds for The Rotary Foundation using Facebook. Simply select either Rotary International or End Polio Now as your nonprofit and share it with your friends. Funds received through the Rotary International page will support the World Fund, which pays for the Foundation’s most urgent needs. Those received through End Polio Now will support polio eradication. Donations made through Facebook, as with other non-Rotary platforms, are combined and can’t be credited individually by The Rotary Foundation. If you prefer to have your contributions recorded, donate directly to The Rotary Foundation.</a:t>
            </a:r>
            <a:endParaRPr lang="en-US" sz="1800" dirty="0">
              <a:latin typeface="Arial" panose="020B0604020202020204" pitchFamily="34" charset="0"/>
              <a:cs typeface="Arial" panose="020B0604020202020204" pitchFamily="34" charset="0"/>
            </a:endParaRPr>
          </a:p>
        </p:txBody>
      </p:sp>
      <p:sp>
        <p:nvSpPr>
          <p:cNvPr id="40964" name="Slide Number Placeholder 3">
            <a:extLst>
              <a:ext uri="{FF2B5EF4-FFF2-40B4-BE49-F238E27FC236}">
                <a16:creationId xmlns:a16="http://schemas.microsoft.com/office/drawing/2014/main" id="{55277CC4-D33E-4B85-BE4D-8D29DDF11BB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4715">
              <a:spcBef>
                <a:spcPct val="30000"/>
              </a:spcBef>
              <a:defRPr sz="1200">
                <a:solidFill>
                  <a:schemeClr val="tx1"/>
                </a:solidFill>
                <a:latin typeface="Arial" panose="020B0604020202020204" pitchFamily="34" charset="0"/>
                <a:ea typeface="MS PGothic" panose="020B0600070205080204" pitchFamily="34" charset="-128"/>
                <a:cs typeface="ヒラギノ角ゴ Pro W3" charset="-128"/>
              </a:defRPr>
            </a:lvl1pPr>
            <a:lvl2pPr marL="785088" indent="-301959" defTabSz="984715">
              <a:spcBef>
                <a:spcPct val="30000"/>
              </a:spcBef>
              <a:defRPr sz="1200">
                <a:solidFill>
                  <a:schemeClr val="tx1"/>
                </a:solidFill>
                <a:latin typeface="Arial" panose="020B0604020202020204" pitchFamily="34" charset="0"/>
                <a:ea typeface="ヒラギノ角ゴ Pro W3" charset="-128"/>
                <a:cs typeface="ヒラギノ角ゴ Pro W3" charset="-128"/>
              </a:defRPr>
            </a:lvl2pPr>
            <a:lvl3pPr marL="1207826" indent="-241567" defTabSz="984715">
              <a:spcBef>
                <a:spcPct val="30000"/>
              </a:spcBef>
              <a:defRPr sz="1200">
                <a:solidFill>
                  <a:schemeClr val="tx1"/>
                </a:solidFill>
                <a:latin typeface="Arial" panose="020B0604020202020204" pitchFamily="34" charset="0"/>
                <a:ea typeface="ヒラギノ角ゴ Pro W3" charset="-128"/>
                <a:cs typeface="ヒラギノ角ゴ Pro W3" charset="-128"/>
              </a:defRPr>
            </a:lvl3pPr>
            <a:lvl4pPr marL="1690959" indent="-241567" defTabSz="984715">
              <a:spcBef>
                <a:spcPct val="30000"/>
              </a:spcBef>
              <a:defRPr sz="1200">
                <a:solidFill>
                  <a:schemeClr val="tx1"/>
                </a:solidFill>
                <a:latin typeface="Arial" panose="020B0604020202020204" pitchFamily="34" charset="0"/>
                <a:ea typeface="ヒラギノ角ゴ Pro W3" charset="-128"/>
                <a:cs typeface="ヒラギノ角ゴ Pro W3" charset="-128"/>
              </a:defRPr>
            </a:lvl4pPr>
            <a:lvl5pPr marL="2174089" indent="-241567" defTabSz="984715">
              <a:spcBef>
                <a:spcPct val="30000"/>
              </a:spcBef>
              <a:defRPr sz="1200">
                <a:solidFill>
                  <a:schemeClr val="tx1"/>
                </a:solidFill>
                <a:latin typeface="Arial" panose="020B0604020202020204" pitchFamily="34" charset="0"/>
                <a:ea typeface="ヒラギノ角ゴ Pro W3" charset="-128"/>
                <a:cs typeface="ヒラギノ角ゴ Pro W3" charset="-128"/>
              </a:defRPr>
            </a:lvl5pPr>
            <a:lvl6pPr marL="2657219" indent="-241567" defTabSz="984715"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6pPr>
            <a:lvl7pPr marL="3140351" indent="-241567" defTabSz="984715"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7pPr>
            <a:lvl8pPr marL="3623482" indent="-241567" defTabSz="984715"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8pPr>
            <a:lvl9pPr marL="4106612" indent="-241567" defTabSz="984715"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9pPr>
          </a:lstStyle>
          <a:p>
            <a:pPr>
              <a:spcBef>
                <a:spcPct val="0"/>
              </a:spcBef>
            </a:pPr>
            <a:fld id="{583A991F-9306-4430-A590-ACCE4C4E9980}" type="slidenum">
              <a:rPr lang="en-US" altLang="en-US" smtClean="0"/>
              <a:pPr>
                <a:spcBef>
                  <a:spcPct val="0"/>
                </a:spcBef>
              </a:pPr>
              <a:t>22</a:t>
            </a:fld>
            <a:endParaRPr lang="en-US" altLang="en-US"/>
          </a:p>
        </p:txBody>
      </p:sp>
    </p:spTree>
    <p:extLst>
      <p:ext uri="{BB962C8B-B14F-4D97-AF65-F5344CB8AC3E}">
        <p14:creationId xmlns:p14="http://schemas.microsoft.com/office/powerpoint/2010/main" val="3706940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i="1" kern="1200" dirty="0">
                <a:solidFill>
                  <a:srgbClr val="0070C0"/>
                </a:solidFill>
                <a:effectLst/>
                <a:latin typeface="Arial" panose="020B0604020202020204" pitchFamily="34" charset="0"/>
                <a:ea typeface="MS PGothic" panose="020B0600070205080204" pitchFamily="34" charset="-128"/>
                <a:cs typeface="ヒラギノ角ゴ Pro W3"/>
              </a:rPr>
              <a:t>Dan:  We would love to know if you would be interested in more opportunities to explore The Rotary Foundation.  We have a couple of very quick polls we would appreciate your answering and would like to know what questions you might like to have answers for.  You will see a poll pop-up and let’s take a couple minutes to see our results.  </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[Poll 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As a result of this webinar, I would like to see a more advanced follow up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Yes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No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[Poll 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As a result of this </a:t>
            </a:r>
            <a:r>
              <a:rPr lang="en-US" sz="1800" dirty="0" err="1">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webinar,I</a:t>
            </a: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would like to know more about: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Fundraising ideas for the Annual Fund and Polio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How the funds are spent [and invested]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Endowment Fund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The ABCs of doing a Global Grant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i="1" kern="1200" dirty="0">
                <a:solidFill>
                  <a:srgbClr val="0070C0"/>
                </a:solidFill>
                <a:effectLst/>
                <a:latin typeface="Arial" panose="020B0604020202020204" pitchFamily="34" charset="0"/>
                <a:ea typeface="MS PGothic" panose="020B0600070205080204" pitchFamily="34" charset="-128"/>
                <a:cs typeface="ヒラギノ角ゴ Pro W3"/>
              </a:rPr>
              <a:t>Let’s see our results.  [comment…]</a:t>
            </a:r>
            <a:endParaRPr lang="en-US" sz="1800" dirty="0">
              <a:effectLst/>
              <a:latin typeface="Times New Roman" panose="02020603050405020304" pitchFamily="18" charset="0"/>
              <a:ea typeface="Times New Roman" panose="02020603050405020304" pitchFamily="18" charset="0"/>
            </a:endParaRPr>
          </a:p>
          <a:p>
            <a:pPr marL="0" marR="0"/>
            <a:r>
              <a:rPr lang="en-US" sz="1800" i="1" kern="1200" dirty="0">
                <a:solidFill>
                  <a:srgbClr val="0070C0"/>
                </a:solidFill>
                <a:effectLst/>
                <a:latin typeface="Arial" panose="020B0604020202020204" pitchFamily="34" charset="0"/>
                <a:ea typeface="MS PGothic" panose="020B0600070205080204" pitchFamily="34" charset="-128"/>
                <a:cs typeface="ヒラギノ角ゴ Pro W3"/>
              </a:rPr>
              <a:t>Tonight’s session has been recorded, but we would like to also provide you answers to other questions you may have.  If you have any questions you would like addressed, please enter them in the chat box.  We will prepare responses and share those answers, along with the video link for tonight.</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D10A9A7A-8341-4544-AD99-9D19E676C0D1}" type="slidenum">
              <a:rPr lang="en-US" altLang="en-US" smtClean="0"/>
              <a:pPr>
                <a:defRPr/>
              </a:pPr>
              <a:t>23</a:t>
            </a:fld>
            <a:endParaRPr lang="en-US" altLang="en-US"/>
          </a:p>
        </p:txBody>
      </p:sp>
    </p:spTree>
    <p:extLst>
      <p:ext uri="{BB962C8B-B14F-4D97-AF65-F5344CB8AC3E}">
        <p14:creationId xmlns:p14="http://schemas.microsoft.com/office/powerpoint/2010/main" val="32156218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i="1" kern="1200" dirty="0">
                <a:solidFill>
                  <a:srgbClr val="0070C0"/>
                </a:solidFill>
                <a:effectLst/>
                <a:latin typeface="Arial" panose="020B0604020202020204" pitchFamily="34" charset="0"/>
                <a:ea typeface="MS PGothic" panose="020B0600070205080204" pitchFamily="34" charset="-128"/>
                <a:cs typeface="ヒラギノ角ゴ Pro W3"/>
              </a:rPr>
              <a:t>Dan:  We would love to know if you would be interested in more opportunities to explore The Rotary Foundation.  We have a couple of very quick polls we would appreciate your answering and would like to know what questions you might like to have answers for.  You will see a poll pop-up and let’s take a couple minutes to see our results.  </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[Poll 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As a result of this webinar, I would like to see a more advanced follow up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Yes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No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[Poll 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As a result of this </a:t>
            </a:r>
            <a:r>
              <a:rPr lang="en-US" sz="1800" dirty="0" err="1">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webinar,I</a:t>
            </a: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would like to know more about: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Fundraising ideas for the Annual Fund and Polio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How the funds are spent [and invested]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Endowment Fund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The ABCs of doing a Global Grant</a:t>
            </a:r>
          </a:p>
          <a:p>
            <a:pPr marL="0" marR="0">
              <a:lnSpc>
                <a:spcPct val="107000"/>
              </a:lnSpc>
              <a:spcBef>
                <a:spcPts val="0"/>
              </a:spcBef>
              <a:spcAft>
                <a:spcPts val="800"/>
              </a:spcAft>
            </a:pP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Other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i="1" kern="1200" dirty="0">
                <a:solidFill>
                  <a:srgbClr val="0070C0"/>
                </a:solidFill>
                <a:effectLst/>
                <a:latin typeface="Arial" panose="020B0604020202020204" pitchFamily="34" charset="0"/>
                <a:ea typeface="MS PGothic" panose="020B0600070205080204" pitchFamily="34" charset="-128"/>
                <a:cs typeface="ヒラギノ角ゴ Pro W3"/>
              </a:rPr>
              <a:t>Let’s see our results.  [comment…]</a:t>
            </a:r>
            <a:endParaRPr lang="en-US" sz="1800" dirty="0">
              <a:effectLst/>
              <a:latin typeface="Times New Roman" panose="02020603050405020304" pitchFamily="18" charset="0"/>
              <a:ea typeface="Times New Roman" panose="02020603050405020304" pitchFamily="18" charset="0"/>
            </a:endParaRPr>
          </a:p>
          <a:p>
            <a:pPr marL="0" marR="0"/>
            <a:r>
              <a:rPr lang="en-US" sz="1800" i="1" kern="1200" dirty="0">
                <a:solidFill>
                  <a:srgbClr val="0070C0"/>
                </a:solidFill>
                <a:effectLst/>
                <a:latin typeface="Arial" panose="020B0604020202020204" pitchFamily="34" charset="0"/>
                <a:ea typeface="MS PGothic" panose="020B0600070205080204" pitchFamily="34" charset="-128"/>
                <a:cs typeface="ヒラギノ角ゴ Pro W3"/>
              </a:rPr>
              <a:t>Tonight’s session has been recorded, but we would like to also provide you answers to other questions you may have.  If you have any questions you would like addressed, please enter them in the chat box.  We will prepare responses and share those answers, along with the video link for tonight.</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D10A9A7A-8341-4544-AD99-9D19E676C0D1}" type="slidenum">
              <a:rPr lang="en-US" altLang="en-US" smtClean="0"/>
              <a:pPr>
                <a:defRPr/>
              </a:pPr>
              <a:t>24</a:t>
            </a:fld>
            <a:endParaRPr lang="en-US" altLang="en-US"/>
          </a:p>
        </p:txBody>
      </p:sp>
    </p:spTree>
    <p:extLst>
      <p:ext uri="{BB962C8B-B14F-4D97-AF65-F5344CB8AC3E}">
        <p14:creationId xmlns:p14="http://schemas.microsoft.com/office/powerpoint/2010/main" val="451891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kern="1200" dirty="0">
                <a:solidFill>
                  <a:srgbClr val="0070C0"/>
                </a:solidFill>
                <a:effectLst/>
                <a:latin typeface="Arial" panose="020B0604020202020204" pitchFamily="34" charset="0"/>
                <a:ea typeface="MS PGothic" panose="020B0600070205080204" pitchFamily="34" charset="-128"/>
                <a:cs typeface="ヒラギノ角ゴ Pro W3"/>
              </a:rPr>
              <a:t>Dan:  Thank you for joining us tonight.  We would love to hear from you, to respond to questions, and to provide support to help you to be successful in your support of The Rotary Foundation.  Zone 30 [name each].</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79FBD34-4A15-4E3A-90E1-E13C0A6F3E0B}" type="slidenum">
              <a:rPr lang="en-US" smtClean="0"/>
              <a:t>25</a:t>
            </a:fld>
            <a:endParaRPr lang="en-US"/>
          </a:p>
        </p:txBody>
      </p:sp>
    </p:spTree>
    <p:extLst>
      <p:ext uri="{BB962C8B-B14F-4D97-AF65-F5344CB8AC3E}">
        <p14:creationId xmlns:p14="http://schemas.microsoft.com/office/powerpoint/2010/main" val="23152207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PAS:  </a:t>
            </a:r>
            <a:r>
              <a:rPr lang="en-US" sz="1800" i="1" kern="1200" dirty="0">
                <a:solidFill>
                  <a:srgbClr val="0070C0"/>
                </a:solidFill>
                <a:effectLst/>
                <a:latin typeface="Arial" panose="020B0604020202020204" pitchFamily="34" charset="0"/>
                <a:ea typeface="MS PGothic" panose="020B0600070205080204" pitchFamily="34" charset="-128"/>
                <a:cs typeface="ヒラギノ角ゴ Pro W3"/>
              </a:rPr>
              <a:t>Zone 31’s team includes…., and we stand with Zone 30’s team to help support our Zones 30 &amp; 31 Rotarians and </a:t>
            </a:r>
            <a:r>
              <a:rPr lang="en-US" sz="1800" i="1" kern="1200" dirty="0" err="1">
                <a:solidFill>
                  <a:srgbClr val="0070C0"/>
                </a:solidFill>
                <a:effectLst/>
                <a:latin typeface="Arial" panose="020B0604020202020204" pitchFamily="34" charset="0"/>
                <a:ea typeface="MS PGothic" panose="020B0600070205080204" pitchFamily="34" charset="-128"/>
                <a:cs typeface="ヒラギノ角ゴ Pro W3"/>
              </a:rPr>
              <a:t>Rotoractors</a:t>
            </a:r>
            <a:r>
              <a:rPr lang="en-US" sz="1800" i="1" kern="1200" dirty="0">
                <a:solidFill>
                  <a:srgbClr val="0070C0"/>
                </a:solidFill>
                <a:effectLst/>
                <a:latin typeface="Arial" panose="020B0604020202020204" pitchFamily="34" charset="0"/>
                <a:ea typeface="MS PGothic" panose="020B0600070205080204" pitchFamily="34" charset="-128"/>
                <a:cs typeface="ヒラギノ角ゴ Pro W3"/>
              </a:rPr>
              <a:t> and The Rotary Foundation.</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79FBD34-4A15-4E3A-90E1-E13C0A6F3E0B}" type="slidenum">
              <a:rPr lang="en-US" smtClean="0"/>
              <a:t>26</a:t>
            </a:fld>
            <a:endParaRPr lang="en-US"/>
          </a:p>
        </p:txBody>
      </p:sp>
    </p:spTree>
    <p:extLst>
      <p:ext uri="{BB962C8B-B14F-4D97-AF65-F5344CB8AC3E}">
        <p14:creationId xmlns:p14="http://schemas.microsoft.com/office/powerpoint/2010/main" val="42652311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Calibri" panose="020F0502020204030204" pitchFamily="34" charset="0"/>
              </a:rPr>
              <a:t>We also want to share with you all an upcoming opportunity with our Zone teammates, the Innovative Club Advocates for Zones 30 &amp; 31 will be presenting “Expand Our Reach-New Club Development 2 Part Workshop” on November 9 &amp; 10 at 5 PM CT/6 PM ET.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79FBD34-4A15-4E3A-90E1-E13C0A6F3E0B}" type="slidenum">
              <a:rPr lang="en-US" smtClean="0"/>
              <a:t>27</a:t>
            </a:fld>
            <a:endParaRPr lang="en-US"/>
          </a:p>
        </p:txBody>
      </p:sp>
    </p:spTree>
    <p:extLst>
      <p:ext uri="{BB962C8B-B14F-4D97-AF65-F5344CB8AC3E}">
        <p14:creationId xmlns:p14="http://schemas.microsoft.com/office/powerpoint/2010/main" val="2806803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ea typeface="ＭＳ Ｐゴシック" pitchFamily="34" charset="-128"/>
                <a:cs typeface="ヒラギノ角ゴ Pro W3" pitchFamily="-84" charset="-128"/>
              </a:rPr>
              <a:t>Dan - The Rotary Foundation is a primary source of funding for Rotary’s humanitarian activities, from clubs’ and districts’ local service projects to global initiatives. It also leads Rotary’s ongoing effort to eradicate polio worldwide. </a:t>
            </a:r>
          </a:p>
          <a:p>
            <a:endParaRPr lang="en-US" altLang="en-US" dirty="0">
              <a:latin typeface="Arial" pitchFamily="34" charset="0"/>
              <a:ea typeface="ＭＳ Ｐゴシック" pitchFamily="34" charset="-128"/>
              <a:cs typeface="ヒラギノ角ゴ Pro W3" pitchFamily="-84" charset="-128"/>
            </a:endParaRPr>
          </a:p>
          <a:p>
            <a:r>
              <a:rPr lang="en-US" altLang="en-US" dirty="0">
                <a:latin typeface="Arial" pitchFamily="34" charset="0"/>
                <a:ea typeface="ＭＳ Ｐゴシック" pitchFamily="34" charset="-128"/>
                <a:cs typeface="ヒラギノ角ゴ Pro W3" pitchFamily="-84" charset="-128"/>
              </a:rPr>
              <a:t>Our Foundation is a not-for-profit organization which is able to achieve its mission through the generous contributions and active participation of Rotarians and friends of Rotary.</a:t>
            </a:r>
          </a:p>
          <a:p>
            <a:endParaRPr lang="en-US" altLang="en-US" dirty="0">
              <a:latin typeface="Arial" pitchFamily="34" charset="0"/>
              <a:ea typeface="ＭＳ Ｐゴシック" pitchFamily="34" charset="-128"/>
              <a:cs typeface="ヒラギノ角ゴ Pro W3" pitchFamily="-84" charset="-128"/>
            </a:endParaRPr>
          </a:p>
          <a:p>
            <a:endParaRPr lang="en-US" altLang="en-US" dirty="0">
              <a:latin typeface="Arial" pitchFamily="34" charset="0"/>
              <a:ea typeface="ＭＳ Ｐゴシック" pitchFamily="34" charset="-128"/>
              <a:cs typeface="ヒラギノ角ゴ Pro W3" pitchFamily="-84" charset="-128"/>
            </a:endParaRPr>
          </a:p>
          <a:p>
            <a:endParaRPr lang="en-US" altLang="en-US" dirty="0">
              <a:latin typeface="Arial" pitchFamily="34" charset="0"/>
              <a:ea typeface="ＭＳ Ｐゴシック" pitchFamily="34" charset="-128"/>
              <a:cs typeface="ヒラギノ角ゴ Pro W3" pitchFamily="-84" charset="-128"/>
            </a:endParaRPr>
          </a:p>
          <a:p>
            <a:endParaRPr lang="en-US" dirty="0"/>
          </a:p>
          <a:p>
            <a:endParaRPr lang="en-US" dirty="0"/>
          </a:p>
        </p:txBody>
      </p:sp>
      <p:sp>
        <p:nvSpPr>
          <p:cNvPr id="4" name="Date Placeholder 3"/>
          <p:cNvSpPr>
            <a:spLocks noGrp="1"/>
          </p:cNvSpPr>
          <p:nvPr>
            <p:ph type="dt" idx="10"/>
          </p:nvPr>
        </p:nvSpPr>
        <p:spPr/>
        <p:txBody>
          <a:bodyPr/>
          <a:lstStyle/>
          <a:p>
            <a:pPr defTabSz="966386">
              <a:defRPr/>
            </a:pPr>
            <a:fld id="{2EB3FD11-F4A1-4B36-A0F0-C667122A5EF3}" type="datetime1">
              <a:rPr lang="en-US">
                <a:solidFill>
                  <a:prstClr val="black"/>
                </a:solidFill>
                <a:latin typeface="Calibri" panose="020F0502020204030204"/>
              </a:rPr>
              <a:pPr defTabSz="966386">
                <a:defRPr/>
              </a:pPr>
              <a:t>11/1/2022</a:t>
            </a:fld>
            <a:endParaRPr lang="en-US" dirty="0">
              <a:solidFill>
                <a:prstClr val="black"/>
              </a:solidFill>
              <a:latin typeface="Calibri" panose="020F0502020204030204"/>
            </a:endParaRPr>
          </a:p>
        </p:txBody>
      </p:sp>
      <p:sp>
        <p:nvSpPr>
          <p:cNvPr id="5" name="Slide Number Placeholder 4"/>
          <p:cNvSpPr>
            <a:spLocks noGrp="1"/>
          </p:cNvSpPr>
          <p:nvPr>
            <p:ph type="sldNum" sz="quarter" idx="11"/>
          </p:nvPr>
        </p:nvSpPr>
        <p:spPr/>
        <p:txBody>
          <a:bodyPr/>
          <a:lstStyle/>
          <a:p>
            <a:pPr defTabSz="966386">
              <a:defRPr/>
            </a:pPr>
            <a:fld id="{650A5DD0-1CB4-4EBD-9286-DD7038B13226}" type="slidenum">
              <a:rPr lang="en-US">
                <a:solidFill>
                  <a:prstClr val="black"/>
                </a:solidFill>
                <a:latin typeface="Calibri" panose="020F0502020204030204"/>
              </a:rPr>
              <a:pPr defTabSz="966386">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602885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Alan:</a:t>
            </a:r>
          </a:p>
          <a:p>
            <a:pPr defTabSz="914265"/>
            <a:r>
              <a:rPr lang="en-US" dirty="0"/>
              <a:t>Contributions to The Rotary Foundation may be made to our PolioPlus Fund to fund the eradication of polio; to our Annual Fund which helps us to support life-changing projects in our local and global communities, to our Endowment Fund which helps us to provide for these same life-changing projects in the future, or to other more specific, focused funding such as the Rotary Disaster Response Fund.</a:t>
            </a:r>
          </a:p>
          <a:p>
            <a:endParaRPr lang="en-US" dirty="0"/>
          </a:p>
        </p:txBody>
      </p:sp>
      <p:sp>
        <p:nvSpPr>
          <p:cNvPr id="4" name="Slide Number Placeholder 3"/>
          <p:cNvSpPr>
            <a:spLocks noGrp="1"/>
          </p:cNvSpPr>
          <p:nvPr>
            <p:ph type="sldNum" sz="quarter" idx="5"/>
          </p:nvPr>
        </p:nvSpPr>
        <p:spPr/>
        <p:txBody>
          <a:bodyPr/>
          <a:lstStyle/>
          <a:p>
            <a:fld id="{879FBD34-4A15-4E3A-90E1-E13C0A6F3E0B}" type="slidenum">
              <a:rPr lang="en-US" smtClean="0"/>
              <a:t>5</a:t>
            </a:fld>
            <a:endParaRPr lang="en-US"/>
          </a:p>
        </p:txBody>
      </p:sp>
    </p:spTree>
    <p:extLst>
      <p:ext uri="{BB962C8B-B14F-4D97-AF65-F5344CB8AC3E}">
        <p14:creationId xmlns:p14="http://schemas.microsoft.com/office/powerpoint/2010/main" val="145283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66262">
              <a:lnSpc>
                <a:spcPts val="1400"/>
              </a:lnSpc>
              <a:spcBef>
                <a:spcPts val="646"/>
              </a:spcBef>
              <a:defRPr/>
            </a:pPr>
            <a:r>
              <a:rPr lang="en-US" altLang="en-US" dirty="0">
                <a:latin typeface="Arial" panose="020B0604020202020204" pitchFamily="34" charset="0"/>
                <a:cs typeface="ヒラギノ角ゴ Pro W3" charset="-128"/>
              </a:rPr>
              <a:t>Lance:  When you give money to The Rotary Foundation Annual Fund, SHARE program, in 3 years 47.5% of this comes back to your district for grants.  This is what we call District Designated Funds or DDF. Your district can allocate up to 50% of its DDF for district grants and the remaining 50% for global grants. </a:t>
            </a:r>
          </a:p>
          <a:p>
            <a:pPr defTabSz="966262">
              <a:lnSpc>
                <a:spcPts val="1400"/>
              </a:lnSpc>
              <a:spcBef>
                <a:spcPts val="646"/>
              </a:spcBef>
              <a:defRPr/>
            </a:pPr>
            <a:endParaRPr lang="en-US" altLang="en-US" dirty="0">
              <a:latin typeface="Arial" panose="020B0604020202020204" pitchFamily="34" charset="0"/>
              <a:cs typeface="ヒラギノ角ゴ Pro W3" charset="-128"/>
            </a:endParaRPr>
          </a:p>
          <a:p>
            <a:pPr defTabSz="966262">
              <a:lnSpc>
                <a:spcPts val="1400"/>
              </a:lnSpc>
              <a:spcBef>
                <a:spcPts val="646"/>
              </a:spcBef>
              <a:defRPr/>
            </a:pPr>
            <a:r>
              <a:rPr lang="en-US" altLang="en-US" dirty="0">
                <a:latin typeface="Arial" panose="020B0604020202020204" pitchFamily="34" charset="0"/>
                <a:cs typeface="ヒラギノ角ゴ Pro W3" charset="-128"/>
              </a:rPr>
              <a:t>The 47.5% of our contributions goes to the World Fund which can be used to match your global grants, and 5% is used for operating expenses.</a:t>
            </a:r>
          </a:p>
          <a:p>
            <a:pPr defTabSz="966262">
              <a:lnSpc>
                <a:spcPts val="1400"/>
              </a:lnSpc>
              <a:spcBef>
                <a:spcPts val="646"/>
              </a:spcBef>
              <a:defRPr/>
            </a:pPr>
            <a:endParaRPr lang="en-US" altLang="en-US" dirty="0">
              <a:latin typeface="Arial" panose="020B0604020202020204" pitchFamily="34" charset="0"/>
              <a:cs typeface="ヒラギノ角ゴ Pro W3" charset="-128"/>
            </a:endParaRPr>
          </a:p>
          <a:p>
            <a:pPr>
              <a:lnSpc>
                <a:spcPts val="1400"/>
              </a:lnSpc>
              <a:spcBef>
                <a:spcPts val="646"/>
              </a:spcBef>
            </a:pPr>
            <a:endParaRPr lang="en-US" dirty="0">
              <a:solidFill>
                <a:srgbClr val="000000"/>
              </a:solidFill>
              <a:latin typeface="Arial" panose="020B0604020202020204" pitchFamily="34" charset="0"/>
              <a:ea typeface="Times New Roman"/>
              <a:cs typeface="Arial" panose="020B0604020202020204" pitchFamily="34" charset="0"/>
            </a:endParaRPr>
          </a:p>
          <a:p>
            <a:pPr marL="966208"/>
            <a:endParaRPr lang="en-US" i="1" dirty="0"/>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565683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107" charset="0"/>
                <a:ea typeface="ヒラギノ角ゴ Pro W3" pitchFamily="-107" charset="-128"/>
                <a:cs typeface="ヒラギノ角ゴ Pro W3" pitchFamily="-107" charset="-128"/>
              </a:rPr>
              <a:t>Debbie:  In recognition of its efficiency, transparency, good governance and impact, Charity Navigator, the largest independent evaluator of US based charities, awarded TRF another 4-star rating this year.  A 4-star rating is best rating a charity can receive.</a:t>
            </a:r>
          </a:p>
          <a:p>
            <a:endParaRPr lang="en-US" dirty="0">
              <a:latin typeface="Arial" pitchFamily="-107" charset="0"/>
              <a:ea typeface="ヒラギノ角ゴ Pro W3" pitchFamily="-107" charset="-128"/>
              <a:cs typeface="ヒラギノ角ゴ Pro W3" pitchFamily="-107" charset="-128"/>
            </a:endParaRPr>
          </a:p>
          <a:p>
            <a:r>
              <a:rPr lang="en-US" dirty="0">
                <a:latin typeface="Arial" pitchFamily="-107" charset="0"/>
                <a:ea typeface="ヒラギノ角ゴ Pro W3" pitchFamily="-107" charset="-128"/>
                <a:cs typeface="ヒラギノ角ゴ Pro W3" pitchFamily="-107" charset="-128"/>
              </a:rPr>
              <a:t>This is the 14th consecutive year TRF has received this designation, placing it among the top 1% of charities evaluated by Charity Navigator.  This designation sets our Foundation apart from its peers – demonstrating to our members and the public its trustworthiness.</a:t>
            </a:r>
          </a:p>
        </p:txBody>
      </p:sp>
      <p:sp>
        <p:nvSpPr>
          <p:cNvPr id="4" name="Slide Number Placeholder 3"/>
          <p:cNvSpPr>
            <a:spLocks noGrp="1"/>
          </p:cNvSpPr>
          <p:nvPr>
            <p:ph type="sldNum" sz="quarter" idx="10"/>
          </p:nvPr>
        </p:nvSpPr>
        <p:spPr/>
        <p:txBody>
          <a:bodyPr/>
          <a:lstStyle/>
          <a:p>
            <a:pPr defTabSz="984841" eaLnBrk="0" fontAlgn="base" hangingPunct="0">
              <a:spcBef>
                <a:spcPct val="0"/>
              </a:spcBef>
              <a:spcAft>
                <a:spcPct val="0"/>
              </a:spcAft>
              <a:defRPr/>
            </a:pPr>
            <a:fld id="{45B00B0F-9134-D147-87FE-B28F7C1F8955}" type="slidenum">
              <a:rPr lang="en-US">
                <a:solidFill>
                  <a:srgbClr val="000000"/>
                </a:solidFill>
                <a:latin typeface="Arial" charset="0"/>
                <a:ea typeface="ヒラギノ角ゴ Pro W3" charset="0"/>
              </a:rPr>
              <a:pPr defTabSz="984841" eaLnBrk="0" fontAlgn="base" hangingPunct="0">
                <a:spcBef>
                  <a:spcPct val="0"/>
                </a:spcBef>
                <a:spcAft>
                  <a:spcPct val="0"/>
                </a:spcAft>
                <a:defRPr/>
              </a:pPr>
              <a:t>7</a:t>
            </a:fld>
            <a:endParaRPr lang="en-US">
              <a:solidFill>
                <a:srgbClr val="000000"/>
              </a:solidFill>
              <a:latin typeface="Arial" charset="0"/>
              <a:ea typeface="ヒラギノ角ゴ Pro W3" charset="0"/>
            </a:endParaRPr>
          </a:p>
        </p:txBody>
      </p:sp>
    </p:spTree>
    <p:extLst>
      <p:ext uri="{BB962C8B-B14F-4D97-AF65-F5344CB8AC3E}">
        <p14:creationId xmlns:p14="http://schemas.microsoft.com/office/powerpoint/2010/main" val="2142438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9424A"/>
                </a:solidFill>
                <a:effectLst/>
                <a:latin typeface="Arial" panose="020B0604020202020204" pitchFamily="34" charset="0"/>
                <a:cs typeface="Arial" panose="020B0604020202020204" pitchFamily="34" charset="0"/>
              </a:rPr>
              <a:t>Ted:</a:t>
            </a:r>
          </a:p>
          <a:p>
            <a:pPr algn="l"/>
            <a:endParaRPr lang="en-US" b="1" i="0" dirty="0">
              <a:solidFill>
                <a:srgbClr val="39424A"/>
              </a:solidFill>
              <a:effectLst/>
              <a:latin typeface="Arial" panose="020B0604020202020204" pitchFamily="34" charset="0"/>
              <a:cs typeface="Arial" panose="020B0604020202020204" pitchFamily="34" charset="0"/>
            </a:endParaRPr>
          </a:p>
          <a:p>
            <a:pPr algn="l"/>
            <a:r>
              <a:rPr lang="en-US" b="1" i="0" dirty="0">
                <a:solidFill>
                  <a:srgbClr val="39424A"/>
                </a:solidFill>
                <a:effectLst/>
                <a:latin typeface="Arial" panose="020B0604020202020204" pitchFamily="34" charset="0"/>
                <a:cs typeface="Arial" panose="020B0604020202020204" pitchFamily="34" charset="0"/>
              </a:rPr>
              <a:t>There are many opportunities for individual recognition such as a Rotary Foundation Sustaining Member, Benefactor, Paul Harris Fellow, and Paul Harris Society Member. [Let’s take a minute or two for you to enter your name in the chat if you have one or more of these recognitions.]</a:t>
            </a:r>
          </a:p>
          <a:p>
            <a:pPr algn="l"/>
            <a:endParaRPr lang="en-US" b="1" i="0" dirty="0">
              <a:solidFill>
                <a:srgbClr val="39424A"/>
              </a:solidFill>
              <a:effectLst/>
              <a:latin typeface="Arial" panose="020B0604020202020204" pitchFamily="34" charset="0"/>
              <a:cs typeface="Arial" panose="020B0604020202020204" pitchFamily="34" charset="0"/>
            </a:endParaRPr>
          </a:p>
          <a:p>
            <a:pPr algn="l"/>
            <a:endParaRPr lang="en-US" b="1" i="0" dirty="0">
              <a:solidFill>
                <a:srgbClr val="39424A"/>
              </a:solidFill>
              <a:effectLst/>
              <a:latin typeface="Arial" panose="020B0604020202020204" pitchFamily="34" charset="0"/>
              <a:cs typeface="Arial" panose="020B0604020202020204" pitchFamily="34" charset="0"/>
            </a:endParaRPr>
          </a:p>
          <a:p>
            <a:pPr algn="l"/>
            <a:r>
              <a:rPr lang="en-US" b="1" i="0" dirty="0">
                <a:solidFill>
                  <a:srgbClr val="39424A"/>
                </a:solidFill>
                <a:effectLst/>
                <a:latin typeface="Arial" panose="020B0604020202020204" pitchFamily="34" charset="0"/>
                <a:cs typeface="Arial" panose="020B0604020202020204" pitchFamily="34" charset="0"/>
              </a:rPr>
              <a:t>Naming opportunities</a:t>
            </a:r>
          </a:p>
          <a:p>
            <a:pPr algn="l"/>
            <a:r>
              <a:rPr lang="en-US" b="0" i="0" dirty="0">
                <a:solidFill>
                  <a:srgbClr val="39424A"/>
                </a:solidFill>
                <a:effectLst/>
                <a:latin typeface="Arial" panose="020B0604020202020204" pitchFamily="34" charset="0"/>
                <a:cs typeface="Arial" panose="020B0604020202020204" pitchFamily="34" charset="0"/>
              </a:rPr>
              <a:t>Special opportunities are available to create an endowment or make a directed gift in your name or the name of a loved one. Endowed gifts are invested in perpetuity, with part of their earnings spent on a designated program. Directed gifts are spent in their entirety, usually in the following Rotary year.</a:t>
            </a:r>
          </a:p>
          <a:p>
            <a:pPr algn="l"/>
            <a:r>
              <a:rPr lang="en-US" b="1" i="0" dirty="0">
                <a:solidFill>
                  <a:srgbClr val="39424A"/>
                </a:solidFill>
                <a:effectLst/>
                <a:latin typeface="Arial" panose="020B0604020202020204" pitchFamily="34" charset="0"/>
                <a:cs typeface="Arial" panose="020B0604020202020204" pitchFamily="34" charset="0"/>
              </a:rPr>
              <a:t>Endowed global grant fund</a:t>
            </a:r>
          </a:p>
          <a:p>
            <a:pPr algn="l">
              <a:buFont typeface="Arial" panose="020B0604020202020204" pitchFamily="34" charset="0"/>
              <a:buChar char="•"/>
            </a:pPr>
            <a:r>
              <a:rPr lang="en-US" b="0" i="0" dirty="0">
                <a:solidFill>
                  <a:srgbClr val="39424A"/>
                </a:solidFill>
                <a:effectLst/>
                <a:latin typeface="Arial" panose="020B0604020202020204" pitchFamily="34" charset="0"/>
                <a:cs typeface="Arial" panose="020B0604020202020204" pitchFamily="34" charset="0"/>
              </a:rPr>
              <a:t>$500,000 or more: You can specify up to three of the following: the district sponsor, the area of focus, the general geographic region of the project, or the type of grant activity, such as a project or scholarship.</a:t>
            </a:r>
          </a:p>
          <a:p>
            <a:pPr algn="l">
              <a:buFont typeface="Arial" panose="020B0604020202020204" pitchFamily="34" charset="0"/>
              <a:buChar char="•"/>
            </a:pPr>
            <a:r>
              <a:rPr lang="en-US" b="0" i="0" dirty="0">
                <a:solidFill>
                  <a:srgbClr val="39424A"/>
                </a:solidFill>
                <a:effectLst/>
                <a:latin typeface="Arial" panose="020B0604020202020204" pitchFamily="34" charset="0"/>
                <a:cs typeface="Arial" panose="020B0604020202020204" pitchFamily="34" charset="0"/>
              </a:rPr>
              <a:t>$250,000 or more: You may choose up to two of the options listed above</a:t>
            </a:r>
          </a:p>
          <a:p>
            <a:pPr algn="l">
              <a:buFont typeface="Arial" panose="020B0604020202020204" pitchFamily="34" charset="0"/>
              <a:buChar char="•"/>
            </a:pPr>
            <a:r>
              <a:rPr lang="en-US" b="0" i="0" dirty="0">
                <a:solidFill>
                  <a:srgbClr val="39424A"/>
                </a:solidFill>
                <a:effectLst/>
                <a:latin typeface="Arial" panose="020B0604020202020204" pitchFamily="34" charset="0"/>
                <a:cs typeface="Arial" panose="020B0604020202020204" pitchFamily="34" charset="0"/>
              </a:rPr>
              <a:t>$150,000 or more: You may choose one grant activity type, such as a humanitarian project, scholarship, or vocational training team.</a:t>
            </a:r>
          </a:p>
          <a:p>
            <a:pPr algn="l"/>
            <a:r>
              <a:rPr lang="en-US" b="1" i="0" dirty="0">
                <a:solidFill>
                  <a:srgbClr val="39424A"/>
                </a:solidFill>
                <a:effectLst/>
                <a:latin typeface="Arial" panose="020B0604020202020204" pitchFamily="34" charset="0"/>
                <a:cs typeface="Arial" panose="020B0604020202020204" pitchFamily="34" charset="0"/>
              </a:rPr>
              <a:t>Named endowment</a:t>
            </a:r>
          </a:p>
          <a:p>
            <a:pPr algn="l"/>
            <a:r>
              <a:rPr lang="en-US" b="0" i="0" dirty="0">
                <a:solidFill>
                  <a:srgbClr val="39424A"/>
                </a:solidFill>
                <a:effectLst/>
                <a:latin typeface="Arial" panose="020B0604020202020204" pitchFamily="34" charset="0"/>
                <a:cs typeface="Arial" panose="020B0604020202020204" pitchFamily="34" charset="0"/>
              </a:rPr>
              <a:t>If you donate $25,000 or more, you can direct the money to one of the following:</a:t>
            </a:r>
          </a:p>
          <a:p>
            <a:pPr algn="l">
              <a:buFont typeface="Arial" panose="020B0604020202020204" pitchFamily="34" charset="0"/>
              <a:buChar char="•"/>
            </a:pPr>
            <a:r>
              <a:rPr lang="en-US" b="0" i="0" dirty="0">
                <a:solidFill>
                  <a:srgbClr val="39424A"/>
                </a:solidFill>
                <a:effectLst/>
                <a:latin typeface="Arial" panose="020B0604020202020204" pitchFamily="34" charset="0"/>
                <a:cs typeface="Arial" panose="020B0604020202020204" pitchFamily="34" charset="0"/>
              </a:rPr>
              <a:t>Area of Focus: funds global grants in one area of focus</a:t>
            </a:r>
          </a:p>
          <a:p>
            <a:pPr algn="l">
              <a:buFont typeface="Arial" panose="020B0604020202020204" pitchFamily="34" charset="0"/>
              <a:buChar char="•"/>
            </a:pPr>
            <a:r>
              <a:rPr lang="en-US" b="0" i="0" dirty="0">
                <a:solidFill>
                  <a:srgbClr val="39424A"/>
                </a:solidFill>
                <a:effectLst/>
                <a:latin typeface="Arial" panose="020B0604020202020204" pitchFamily="34" charset="0"/>
                <a:cs typeface="Arial" panose="020B0604020202020204" pitchFamily="34" charset="0"/>
              </a:rPr>
              <a:t>World Fund: funds global grants in all areas of focus</a:t>
            </a:r>
          </a:p>
          <a:p>
            <a:pPr algn="l">
              <a:buFont typeface="Arial" panose="020B0604020202020204" pitchFamily="34" charset="0"/>
              <a:buChar char="•"/>
            </a:pPr>
            <a:r>
              <a:rPr lang="en-US" b="0" i="0" dirty="0">
                <a:solidFill>
                  <a:srgbClr val="39424A"/>
                </a:solidFill>
                <a:effectLst/>
                <a:latin typeface="Arial" panose="020B0604020202020204" pitchFamily="34" charset="0"/>
                <a:cs typeface="Arial" panose="020B0604020202020204" pitchFamily="34" charset="0"/>
              </a:rPr>
              <a:t>SHARE: supports the World Fund and provides district designated funds to your district</a:t>
            </a:r>
          </a:p>
          <a:p>
            <a:pPr algn="l">
              <a:buFont typeface="Arial" panose="020B0604020202020204" pitchFamily="34" charset="0"/>
              <a:buChar char="•"/>
            </a:pPr>
            <a:r>
              <a:rPr lang="en-US" b="0" i="0" dirty="0">
                <a:solidFill>
                  <a:srgbClr val="39424A"/>
                </a:solidFill>
                <a:effectLst/>
                <a:latin typeface="Arial" panose="020B0604020202020204" pitchFamily="34" charset="0"/>
                <a:cs typeface="Arial" panose="020B0604020202020204" pitchFamily="34" charset="0"/>
              </a:rPr>
              <a:t>Rotary Peace Centers: supports Rotary’s partnership with leading universities around the world to train professionals in conflict resolution, peace studies, international relations, and related disciplines</a:t>
            </a:r>
          </a:p>
          <a:p>
            <a:pPr algn="l"/>
            <a:r>
              <a:rPr lang="en-US" b="1" i="0" u="none" strike="noStrike" dirty="0">
                <a:solidFill>
                  <a:srgbClr val="019FCB"/>
                </a:solidFill>
                <a:effectLst/>
                <a:latin typeface="Arial" panose="020B0604020202020204" pitchFamily="34" charset="0"/>
                <a:cs typeface="Arial" panose="020B0604020202020204" pitchFamily="34" charset="0"/>
                <a:hlinkClick r:id="rId3"/>
              </a:rPr>
              <a:t>Learn more</a:t>
            </a:r>
            <a:endParaRPr lang="en-US" b="0" i="0" dirty="0">
              <a:solidFill>
                <a:srgbClr val="39424A"/>
              </a:solidFill>
              <a:effectLst/>
              <a:latin typeface="Arial" panose="020B0604020202020204" pitchFamily="34" charset="0"/>
              <a:cs typeface="Arial" panose="020B0604020202020204" pitchFamily="34" charset="0"/>
            </a:endParaRPr>
          </a:p>
          <a:p>
            <a:pPr algn="l"/>
            <a:r>
              <a:rPr lang="en-US" b="1" i="0" dirty="0">
                <a:solidFill>
                  <a:srgbClr val="39424A"/>
                </a:solidFill>
                <a:effectLst/>
                <a:latin typeface="Arial" panose="020B0604020202020204" pitchFamily="34" charset="0"/>
                <a:cs typeface="Arial" panose="020B0604020202020204" pitchFamily="34" charset="0"/>
              </a:rPr>
              <a:t>Directed gift global grants</a:t>
            </a:r>
          </a:p>
          <a:p>
            <a:pPr algn="l">
              <a:buFont typeface="Arial" panose="020B0604020202020204" pitchFamily="34" charset="0"/>
              <a:buChar char="•"/>
            </a:pPr>
            <a:r>
              <a:rPr lang="en-US" b="0" i="0" dirty="0">
                <a:solidFill>
                  <a:srgbClr val="39424A"/>
                </a:solidFill>
                <a:effectLst/>
                <a:latin typeface="Arial" panose="020B0604020202020204" pitchFamily="34" charset="0"/>
                <a:cs typeface="Arial" panose="020B0604020202020204" pitchFamily="34" charset="0"/>
              </a:rPr>
              <a:t>$150,000: A one-time gift that provides funding for global grants in up to two areas of focus of your choice or to a special initiative of the Foundation, such as WASH in Schools</a:t>
            </a:r>
          </a:p>
          <a:p>
            <a:pPr algn="l">
              <a:buFont typeface="Arial" panose="020B0604020202020204" pitchFamily="34" charset="0"/>
              <a:buChar char="•"/>
            </a:pPr>
            <a:r>
              <a:rPr lang="en-US" b="0" i="0" dirty="0">
                <a:solidFill>
                  <a:srgbClr val="39424A"/>
                </a:solidFill>
                <a:effectLst/>
                <a:latin typeface="Arial" panose="020B0604020202020204" pitchFamily="34" charset="0"/>
                <a:cs typeface="Arial" panose="020B0604020202020204" pitchFamily="34" charset="0"/>
              </a:rPr>
              <a:t>$30,000: A one-time gift that provides your district with funds for one or more global grants in an area of focus of your choice</a:t>
            </a:r>
          </a:p>
          <a:p>
            <a:pPr algn="l">
              <a:buFont typeface="Arial" panose="020B0604020202020204" pitchFamily="34" charset="0"/>
              <a:buChar char="•"/>
            </a:pPr>
            <a:r>
              <a:rPr lang="en-US" b="0" i="0" dirty="0">
                <a:solidFill>
                  <a:srgbClr val="39424A"/>
                </a:solidFill>
                <a:effectLst/>
                <a:latin typeface="Arial" panose="020B0604020202020204" pitchFamily="34" charset="0"/>
                <a:cs typeface="Arial" panose="020B0604020202020204" pitchFamily="34" charset="0"/>
              </a:rPr>
              <a:t>$15,000: A one-time gift that provides funding for a global grant in an area of focus of your choice without specifying the district that will sponsor the grant</a:t>
            </a:r>
          </a:p>
          <a:p>
            <a:pPr algn="l"/>
            <a:r>
              <a:rPr lang="en-US" b="1" i="0" dirty="0">
                <a:solidFill>
                  <a:srgbClr val="39424A"/>
                </a:solidFill>
                <a:effectLst/>
                <a:latin typeface="Arial" panose="020B0604020202020204" pitchFamily="34" charset="0"/>
                <a:cs typeface="Arial" panose="020B0604020202020204" pitchFamily="34" charset="0"/>
              </a:rPr>
              <a:t>Rotary Peace Centers endowment opportunities</a:t>
            </a:r>
          </a:p>
          <a:p>
            <a:pPr algn="l">
              <a:buFont typeface="Arial" panose="020B0604020202020204" pitchFamily="34" charset="0"/>
              <a:buChar char="•"/>
            </a:pPr>
            <a:r>
              <a:rPr lang="en-US" b="0" i="0" dirty="0">
                <a:solidFill>
                  <a:srgbClr val="39424A"/>
                </a:solidFill>
                <a:effectLst/>
                <a:latin typeface="Arial" panose="020B0604020202020204" pitchFamily="34" charset="0"/>
                <a:cs typeface="Arial" panose="020B0604020202020204" pitchFamily="34" charset="0"/>
              </a:rPr>
              <a:t>$1.5 million: Endows a Rotary Peace fellow every year</a:t>
            </a:r>
          </a:p>
          <a:p>
            <a:pPr algn="l">
              <a:buFont typeface="Arial" panose="020B0604020202020204" pitchFamily="34" charset="0"/>
              <a:buChar char="•"/>
            </a:pPr>
            <a:r>
              <a:rPr lang="en-US" b="0" i="0" dirty="0">
                <a:solidFill>
                  <a:srgbClr val="39424A"/>
                </a:solidFill>
                <a:effectLst/>
                <a:latin typeface="Arial" panose="020B0604020202020204" pitchFamily="34" charset="0"/>
                <a:cs typeface="Arial" panose="020B0604020202020204" pitchFamily="34" charset="0"/>
              </a:rPr>
              <a:t>$1 million: Endows a Rotary Peace fellow every two years</a:t>
            </a:r>
          </a:p>
          <a:p>
            <a:pPr algn="l">
              <a:buFont typeface="Arial" panose="020B0604020202020204" pitchFamily="34" charset="0"/>
              <a:buChar char="•"/>
            </a:pPr>
            <a:r>
              <a:rPr lang="en-US" b="0" i="0" dirty="0">
                <a:solidFill>
                  <a:srgbClr val="39424A"/>
                </a:solidFill>
                <a:effectLst/>
                <a:latin typeface="Arial" panose="020B0604020202020204" pitchFamily="34" charset="0"/>
                <a:cs typeface="Arial" panose="020B0604020202020204" pitchFamily="34" charset="0"/>
              </a:rPr>
              <a:t>$1 million: Endows a visiting lecturer every year</a:t>
            </a:r>
          </a:p>
          <a:p>
            <a:pPr algn="l">
              <a:buFont typeface="Arial" panose="020B0604020202020204" pitchFamily="34" charset="0"/>
              <a:buChar char="•"/>
            </a:pPr>
            <a:r>
              <a:rPr lang="en-US" b="0" i="0" dirty="0">
                <a:solidFill>
                  <a:srgbClr val="39424A"/>
                </a:solidFill>
                <a:effectLst/>
                <a:latin typeface="Arial" panose="020B0604020202020204" pitchFamily="34" charset="0"/>
                <a:cs typeface="Arial" panose="020B0604020202020204" pitchFamily="34" charset="0"/>
              </a:rPr>
              <a:t>$750,000: Endows a Rotary Peace fellow every three years</a:t>
            </a:r>
          </a:p>
          <a:p>
            <a:pPr algn="l">
              <a:buFont typeface="Arial" panose="020B0604020202020204" pitchFamily="34" charset="0"/>
              <a:buChar char="•"/>
            </a:pPr>
            <a:r>
              <a:rPr lang="en-US" b="0" i="0" dirty="0">
                <a:solidFill>
                  <a:srgbClr val="39424A"/>
                </a:solidFill>
                <a:effectLst/>
                <a:latin typeface="Arial" panose="020B0604020202020204" pitchFamily="34" charset="0"/>
                <a:cs typeface="Arial" panose="020B0604020202020204" pitchFamily="34" charset="0"/>
              </a:rPr>
              <a:t>$500,000: Endows a Rotary Peace fellow every four years</a:t>
            </a:r>
          </a:p>
          <a:p>
            <a:pPr algn="l">
              <a:buFont typeface="Arial" panose="020B0604020202020204" pitchFamily="34" charset="0"/>
              <a:buChar char="•"/>
            </a:pPr>
            <a:r>
              <a:rPr lang="en-US" b="0" i="0" dirty="0">
                <a:solidFill>
                  <a:srgbClr val="39424A"/>
                </a:solidFill>
                <a:effectLst/>
                <a:latin typeface="Arial" panose="020B0604020202020204" pitchFamily="34" charset="0"/>
                <a:cs typeface="Arial" panose="020B0604020202020204" pitchFamily="34" charset="0"/>
              </a:rPr>
              <a:t>$250,000: Endows one Rotary Peace certificate fellow every year</a:t>
            </a:r>
          </a:p>
          <a:p>
            <a:pPr algn="l">
              <a:buFont typeface="Arial" panose="020B0604020202020204" pitchFamily="34" charset="0"/>
              <a:buChar char="•"/>
            </a:pPr>
            <a:r>
              <a:rPr lang="en-US" b="0" i="0" dirty="0">
                <a:solidFill>
                  <a:srgbClr val="39424A"/>
                </a:solidFill>
                <a:effectLst/>
                <a:latin typeface="Arial" panose="020B0604020202020204" pitchFamily="34" charset="0"/>
                <a:cs typeface="Arial" panose="020B0604020202020204" pitchFamily="34" charset="0"/>
              </a:rPr>
              <a:t>$100,000: Endows an annual seminar at a Rotary Peace Center</a:t>
            </a:r>
          </a:p>
          <a:p>
            <a:pPr algn="l">
              <a:buFont typeface="Arial" panose="020B0604020202020204" pitchFamily="34" charset="0"/>
              <a:buChar char="•"/>
            </a:pPr>
            <a:r>
              <a:rPr lang="en-US" b="0" i="0" dirty="0">
                <a:solidFill>
                  <a:srgbClr val="39424A"/>
                </a:solidFill>
                <a:effectLst/>
                <a:latin typeface="Arial" panose="020B0604020202020204" pitchFamily="34" charset="0"/>
                <a:cs typeface="Arial" panose="020B0604020202020204" pitchFamily="34" charset="0"/>
              </a:rPr>
              <a:t>$25,000 and up: Provides general support</a:t>
            </a:r>
          </a:p>
          <a:p>
            <a:pPr algn="l"/>
            <a:r>
              <a:rPr lang="en-US" b="1" i="0" dirty="0">
                <a:solidFill>
                  <a:srgbClr val="39424A"/>
                </a:solidFill>
                <a:effectLst/>
                <a:latin typeface="Arial" panose="020B0604020202020204" pitchFamily="34" charset="0"/>
                <a:cs typeface="Arial" panose="020B0604020202020204" pitchFamily="34" charset="0"/>
              </a:rPr>
              <a:t>Rotary Peace Centers directed gifts</a:t>
            </a:r>
          </a:p>
          <a:p>
            <a:pPr algn="l">
              <a:buFont typeface="Arial" panose="020B0604020202020204" pitchFamily="34" charset="0"/>
              <a:buChar char="•"/>
            </a:pPr>
            <a:r>
              <a:rPr lang="en-US" b="0" i="0" dirty="0">
                <a:solidFill>
                  <a:srgbClr val="39424A"/>
                </a:solidFill>
                <a:effectLst/>
                <a:latin typeface="Arial" panose="020B0604020202020204" pitchFamily="34" charset="0"/>
                <a:cs typeface="Arial" panose="020B0604020202020204" pitchFamily="34" charset="0"/>
              </a:rPr>
              <a:t>$75,000: Provides funding for a Rotary Peace Fellow to complete a two-year master’s degree program</a:t>
            </a:r>
          </a:p>
          <a:p>
            <a:pPr algn="l">
              <a:buFont typeface="Arial" panose="020B0604020202020204" pitchFamily="34" charset="0"/>
              <a:buChar char="•"/>
            </a:pPr>
            <a:r>
              <a:rPr lang="en-US" b="0" i="0" dirty="0">
                <a:solidFill>
                  <a:srgbClr val="39424A"/>
                </a:solidFill>
                <a:effectLst/>
                <a:latin typeface="Arial" panose="020B0604020202020204" pitchFamily="34" charset="0"/>
                <a:cs typeface="Arial" panose="020B0604020202020204" pitchFamily="34" charset="0"/>
              </a:rPr>
              <a:t>$75,000: Provides funding for up to 10 internships or research projects for peace fellows</a:t>
            </a:r>
          </a:p>
          <a:p>
            <a:pPr algn="l">
              <a:buFont typeface="Arial" panose="020B0604020202020204" pitchFamily="34" charset="0"/>
              <a:buChar char="•"/>
            </a:pPr>
            <a:r>
              <a:rPr lang="en-US" b="0" i="0" dirty="0">
                <a:solidFill>
                  <a:srgbClr val="39424A"/>
                </a:solidFill>
                <a:effectLst/>
                <a:latin typeface="Arial" panose="020B0604020202020204" pitchFamily="34" charset="0"/>
                <a:cs typeface="Arial" panose="020B0604020202020204" pitchFamily="34" charset="0"/>
              </a:rPr>
              <a:t>$60,000: Provides funding for five fellows enrolled in the three-month professional development certificate program</a:t>
            </a:r>
          </a:p>
          <a:p>
            <a:pPr algn="l">
              <a:buFont typeface="Arial" panose="020B0604020202020204" pitchFamily="34" charset="0"/>
              <a:buChar char="•"/>
            </a:pPr>
            <a:r>
              <a:rPr lang="en-US" b="0" i="0" dirty="0">
                <a:solidFill>
                  <a:srgbClr val="39424A"/>
                </a:solidFill>
                <a:effectLst/>
                <a:latin typeface="Arial" panose="020B0604020202020204" pitchFamily="34" charset="0"/>
                <a:cs typeface="Arial" panose="020B0604020202020204" pitchFamily="34" charset="0"/>
              </a:rPr>
              <a:t>$10,000: Provides general support</a:t>
            </a:r>
          </a:p>
          <a:p>
            <a:pPr algn="l"/>
            <a:r>
              <a:rPr lang="en-US" b="1" i="0" dirty="0">
                <a:solidFill>
                  <a:srgbClr val="39424A"/>
                </a:solidFill>
                <a:effectLst/>
                <a:latin typeface="Arial" panose="020B0604020202020204" pitchFamily="34" charset="0"/>
                <a:cs typeface="Arial" panose="020B0604020202020204" pitchFamily="34" charset="0"/>
              </a:rPr>
              <a:t>Rotary Peace Symposium directed gifts</a:t>
            </a:r>
          </a:p>
          <a:p>
            <a:pPr algn="l">
              <a:buFont typeface="Arial" panose="020B0604020202020204" pitchFamily="34" charset="0"/>
              <a:buChar char="•"/>
            </a:pPr>
            <a:r>
              <a:rPr lang="en-US" b="0" i="0" dirty="0">
                <a:solidFill>
                  <a:srgbClr val="39424A"/>
                </a:solidFill>
                <a:effectLst/>
                <a:latin typeface="Arial" panose="020B0604020202020204" pitchFamily="34" charset="0"/>
                <a:cs typeface="Arial" panose="020B0604020202020204" pitchFamily="34" charset="0"/>
              </a:rPr>
              <a:t>$400,000-$500,000: Underwrites the cost of the Peace Symposium</a:t>
            </a:r>
          </a:p>
          <a:p>
            <a:pPr algn="l">
              <a:buFont typeface="Arial" panose="020B0604020202020204" pitchFamily="34" charset="0"/>
              <a:buChar char="•"/>
            </a:pPr>
            <a:r>
              <a:rPr lang="en-US" b="0" i="0" dirty="0">
                <a:solidFill>
                  <a:srgbClr val="39424A"/>
                </a:solidFill>
                <a:effectLst/>
                <a:latin typeface="Arial" panose="020B0604020202020204" pitchFamily="34" charset="0"/>
                <a:cs typeface="Arial" panose="020B0604020202020204" pitchFamily="34" charset="0"/>
              </a:rPr>
              <a:t>$50,000-$100,000: Provides full funding for a donor-specified element of the peace symposium (speakers, Rotary Peace Fellow travel, etc.)</a:t>
            </a:r>
          </a:p>
          <a:p>
            <a:pPr algn="l">
              <a:buFont typeface="Arial" panose="020B0604020202020204" pitchFamily="34" charset="0"/>
              <a:buChar char="•"/>
            </a:pPr>
            <a:r>
              <a:rPr lang="en-US" b="0" i="0" dirty="0">
                <a:solidFill>
                  <a:srgbClr val="39424A"/>
                </a:solidFill>
                <a:effectLst/>
                <a:latin typeface="Arial" panose="020B0604020202020204" pitchFamily="34" charset="0"/>
                <a:cs typeface="Arial" panose="020B0604020202020204" pitchFamily="34" charset="0"/>
              </a:rPr>
              <a:t>$10,000-$25,000: Provides funding for a hosted reception connected to the Peace Symposium</a:t>
            </a:r>
          </a:p>
          <a:p>
            <a:pPr algn="l">
              <a:buFont typeface="Arial" panose="020B0604020202020204" pitchFamily="34" charset="0"/>
              <a:buChar char="•"/>
            </a:pPr>
            <a:r>
              <a:rPr lang="en-US" b="0" i="0" dirty="0">
                <a:solidFill>
                  <a:srgbClr val="39424A"/>
                </a:solidFill>
                <a:effectLst/>
                <a:latin typeface="Arial" panose="020B0604020202020204" pitchFamily="34" charset="0"/>
                <a:cs typeface="Arial" panose="020B0604020202020204" pitchFamily="34" charset="0"/>
              </a:rPr>
              <a:t>$10,000 and up: Provides general support for the Peace Symposium</a:t>
            </a:r>
          </a:p>
          <a:p>
            <a:pPr algn="l"/>
            <a:r>
              <a:rPr lang="en-US" b="1" i="0" dirty="0">
                <a:solidFill>
                  <a:srgbClr val="39424A"/>
                </a:solidFill>
                <a:effectLst/>
                <a:latin typeface="Arial" panose="020B0604020202020204" pitchFamily="34" charset="0"/>
                <a:cs typeface="Arial" panose="020B0604020202020204" pitchFamily="34" charset="0"/>
              </a:rPr>
              <a:t>Entrepreneurial named gift for peace</a:t>
            </a:r>
          </a:p>
          <a:p>
            <a:pPr algn="l">
              <a:buFont typeface="Arial" panose="020B0604020202020204" pitchFamily="34" charset="0"/>
              <a:buChar char="•"/>
            </a:pPr>
            <a:r>
              <a:rPr lang="en-US" b="0" i="0" dirty="0">
                <a:solidFill>
                  <a:srgbClr val="39424A"/>
                </a:solidFill>
                <a:effectLst/>
                <a:latin typeface="Arial" panose="020B0604020202020204" pitchFamily="34" charset="0"/>
                <a:cs typeface="Arial" panose="020B0604020202020204" pitchFamily="34" charset="0"/>
              </a:rPr>
              <a:t>$75,000-$1 million: Funds new opportunities within Rotary’s peace programs for global grants and the Rotary Peace Centers, such as workshops and retreats, and other initiatives.</a:t>
            </a:r>
          </a:p>
          <a:p>
            <a:endParaRPr lang="en-US" dirty="0"/>
          </a:p>
        </p:txBody>
      </p:sp>
      <p:sp>
        <p:nvSpPr>
          <p:cNvPr id="4" name="Slide Number Placeholder 3"/>
          <p:cNvSpPr>
            <a:spLocks noGrp="1"/>
          </p:cNvSpPr>
          <p:nvPr>
            <p:ph type="sldNum" sz="quarter" idx="5"/>
          </p:nvPr>
        </p:nvSpPr>
        <p:spPr/>
        <p:txBody>
          <a:bodyPr/>
          <a:lstStyle/>
          <a:p>
            <a:fld id="{879FBD34-4A15-4E3A-90E1-E13C0A6F3E0B}" type="slidenum">
              <a:rPr lang="en-US" smtClean="0"/>
              <a:t>8</a:t>
            </a:fld>
            <a:endParaRPr lang="en-US"/>
          </a:p>
        </p:txBody>
      </p:sp>
    </p:spTree>
    <p:extLst>
      <p:ext uri="{BB962C8B-B14F-4D97-AF65-F5344CB8AC3E}">
        <p14:creationId xmlns:p14="http://schemas.microsoft.com/office/powerpoint/2010/main" val="955848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40824">
              <a:defRPr/>
            </a:pPr>
            <a:r>
              <a:rPr lang="en-US" b="0" baseline="0" dirty="0"/>
              <a:t>Alan:  You can receive special </a:t>
            </a:r>
            <a:r>
              <a:rPr lang="en-US" b="0" dirty="0"/>
              <a:t>recognition for your</a:t>
            </a:r>
            <a:r>
              <a:rPr lang="en-US" b="0" baseline="0" dirty="0"/>
              <a:t> legacy b</a:t>
            </a:r>
            <a:r>
              <a:rPr lang="en-US" b="0" dirty="0"/>
              <a:t>y notifying the Foundation</a:t>
            </a:r>
            <a:r>
              <a:rPr lang="en-US" b="0" baseline="0" dirty="0"/>
              <a:t> of your commitment.  You can do this by </a:t>
            </a:r>
            <a:r>
              <a:rPr lang="en-US" b="0" dirty="0"/>
              <a:t>completing</a:t>
            </a:r>
            <a:r>
              <a:rPr lang="en-US" b="0" baseline="0" dirty="0"/>
              <a:t> a</a:t>
            </a:r>
            <a:r>
              <a:rPr lang="en-US" b="0" dirty="0"/>
              <a:t> Your Rotary Legacy notification form or </a:t>
            </a:r>
            <a:r>
              <a:rPr lang="en-US" b="0" baseline="0" dirty="0"/>
              <a:t>submitting notification online at rotary.org/legacy.</a:t>
            </a:r>
          </a:p>
          <a:p>
            <a:pPr defTabSz="1040824">
              <a:defRPr/>
            </a:pPr>
            <a:endParaRPr lang="en-US" dirty="0">
              <a:ea typeface="Calibri" panose="020F0502020204030204" pitchFamily="34" charset="0"/>
              <a:cs typeface="Times New Roman" panose="02020603050405020304" pitchFamily="18" charset="0"/>
            </a:endParaRPr>
          </a:p>
          <a:p>
            <a:pPr defTabSz="1040824">
              <a:defRPr/>
            </a:pPr>
            <a:r>
              <a:rPr lang="en-US" dirty="0">
                <a:ea typeface="Calibri" panose="020F0502020204030204" pitchFamily="34" charset="0"/>
                <a:cs typeface="Times New Roman" panose="02020603050405020304" pitchFamily="18" charset="0"/>
              </a:rPr>
              <a:t>When you make</a:t>
            </a:r>
            <a:r>
              <a:rPr lang="en-US" baseline="0" dirty="0">
                <a:ea typeface="Calibri" panose="020F0502020204030204" pitchFamily="34" charset="0"/>
                <a:cs typeface="Times New Roman" panose="02020603050405020304" pitchFamily="18" charset="0"/>
              </a:rPr>
              <a:t> a promise of a future commitment to the Endowment or an outright gift of $1,000 to the Endowment, you will be recognized as a Benefactor.  Starting this year, clubs that have 100% member support of the Endowment may be recognized as Rotary’s Promise Clubs. </a:t>
            </a:r>
          </a:p>
          <a:p>
            <a:pPr defTabSz="1040824">
              <a:defRPr/>
            </a:pPr>
            <a:r>
              <a:rPr lang="en-US" baseline="0" dirty="0">
                <a:ea typeface="Calibri" panose="020F0502020204030204" pitchFamily="34" charset="0"/>
                <a:cs typeface="Times New Roman" panose="02020603050405020304" pitchFamily="18" charset="0"/>
              </a:rPr>
              <a:t>  </a:t>
            </a:r>
            <a:endParaRPr lang="en-US" dirty="0">
              <a:ea typeface="Calibri" panose="020F0502020204030204" pitchFamily="34" charset="0"/>
              <a:cs typeface="Times New Roman" panose="02020603050405020304" pitchFamily="18" charset="0"/>
            </a:endParaRPr>
          </a:p>
          <a:p>
            <a:pPr defTabSz="1040824">
              <a:defRPr/>
            </a:pPr>
            <a:r>
              <a:rPr lang="en-US" dirty="0">
                <a:ea typeface="Calibri" panose="020F0502020204030204" pitchFamily="34" charset="0"/>
                <a:cs typeface="Times New Roman" panose="02020603050405020304" pitchFamily="18" charset="0"/>
              </a:rPr>
              <a:t>As you can see on the slide, gifts made during your </a:t>
            </a:r>
            <a:r>
              <a:rPr lang="en-US" b="0" dirty="0">
                <a:ea typeface="Calibri" panose="020F0502020204030204" pitchFamily="34" charset="0"/>
                <a:cs typeface="Times New Roman" panose="02020603050405020304" pitchFamily="18" charset="0"/>
              </a:rPr>
              <a:t>lifetime count toward </a:t>
            </a:r>
            <a:r>
              <a:rPr lang="en-US" b="0" dirty="0"/>
              <a:t>Major Donor and Arch Klumph Society recognition. </a:t>
            </a:r>
          </a:p>
          <a:p>
            <a:pPr defTabSz="1040824">
              <a:defRPr/>
            </a:pPr>
            <a:endParaRPr lang="en-US" b="0" dirty="0"/>
          </a:p>
          <a:p>
            <a:pPr defTabSz="1040824">
              <a:defRPr/>
            </a:pPr>
            <a:r>
              <a:rPr lang="en-US" b="0" dirty="0"/>
              <a:t>Additionally, the Trustees are pleased to confer membership to the Bequest Society for anyone</a:t>
            </a:r>
            <a:r>
              <a:rPr lang="en-US" b="0" baseline="0" dirty="0"/>
              <a:t> who tells The Rotary Foundation they have left a legacy o</a:t>
            </a:r>
            <a:r>
              <a:rPr lang="en-US" b="0" dirty="0"/>
              <a:t>f $10,000 or more. Members of this group of dedicated humanitarians</a:t>
            </a:r>
            <a:r>
              <a:rPr lang="en-US" b="0" baseline="0" dirty="0"/>
              <a:t> </a:t>
            </a:r>
            <a:r>
              <a:rPr lang="en-US" b="0" dirty="0"/>
              <a:t>receive special Foundation updates, invitations to events, and an exclusive pin or pendant</a:t>
            </a:r>
            <a:r>
              <a:rPr lang="en-US" dirty="0"/>
              <a:t>. Rotarians who invest in the Foundation’s future retain their membership regardless of </a:t>
            </a:r>
            <a:r>
              <a:rPr lang="en-US" b="0" dirty="0"/>
              <a:t>fluctuations in their</a:t>
            </a:r>
            <a:r>
              <a:rPr lang="en-US" b="0" baseline="0" dirty="0"/>
              <a:t> </a:t>
            </a:r>
            <a:r>
              <a:rPr lang="en-US" b="0" dirty="0"/>
              <a:t>financial portfolio or other assets. </a:t>
            </a:r>
          </a:p>
          <a:p>
            <a:pPr defTabSz="1040824">
              <a:defRPr/>
            </a:pPr>
            <a:endParaRPr lang="en-US" b="0" dirty="0"/>
          </a:p>
          <a:p>
            <a:pPr defTabSz="1040824">
              <a:defRPr/>
            </a:pPr>
            <a:r>
              <a:rPr lang="en-US" b="0" baseline="0" dirty="0"/>
              <a:t>We also have a special recognition for individuals and couples who substantiate a future gift to The Foundation of $1 million or more.</a:t>
            </a:r>
            <a:endParaRPr lang="en-US" dirty="0"/>
          </a:p>
        </p:txBody>
      </p:sp>
      <p:sp>
        <p:nvSpPr>
          <p:cNvPr id="4" name="Slide Number Placeholder 3"/>
          <p:cNvSpPr>
            <a:spLocks noGrp="1"/>
          </p:cNvSpPr>
          <p:nvPr>
            <p:ph type="sldNum" sz="quarter" idx="10"/>
          </p:nvPr>
        </p:nvSpPr>
        <p:spPr/>
        <p:txBody>
          <a:bodyPr/>
          <a:lstStyle/>
          <a:p>
            <a:fld id="{93C78EDF-7F9E-A94B-AD72-CDE445A65B8A}" type="slidenum">
              <a:rPr lang="en-US" smtClean="0"/>
              <a:t>9</a:t>
            </a:fld>
            <a:endParaRPr lang="en-US"/>
          </a:p>
        </p:txBody>
      </p:sp>
    </p:spTree>
    <p:extLst>
      <p:ext uri="{BB962C8B-B14F-4D97-AF65-F5344CB8AC3E}">
        <p14:creationId xmlns:p14="http://schemas.microsoft.com/office/powerpoint/2010/main" val="3544097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  Just as there are individual recognitions, there are club recognitions for those clubs which create a culture of giving and support for The Rotary Foundation,  including 100% Paul Harris Fellow Clubs, 100% Paul Harris Society Clubs, 100% Foundation Giving Clubs, 100% Rotary’s Promise Clubs, Every Rotary, Every Year Clubs, and top per capita giving clubs, and Rotaract Giving clubs.  I want to take a minute or two to provide more information on the Paul Harris Society and why this is so vital at the individual and club level.  The Paul Harris Society is different from being a Paul Harris Fellow.  You must make an ongoing commitment to The Rotary Foundation to give at least $1,000 per year to become a member of the Paul Harris Society.  Many donors are eligible for this but never complete the commitment form because they are not aware that this is an honor distinct from Paul Harris Fellow.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kern="1200" dirty="0">
                <a:solidFill>
                  <a:srgbClr val="0070C0"/>
                </a:solidFill>
                <a:effectLst/>
                <a:latin typeface="Arial" panose="020B0604020202020204" pitchFamily="34" charset="0"/>
                <a:ea typeface="MS PGothic" panose="020B0600070205080204" pitchFamily="34" charset="-128"/>
                <a:cs typeface="ヒラギノ角ゴ Pro W3"/>
              </a:rPr>
              <a:t>And making an auto withdrawal of $84 a month out of your checking account using Rotary Direct, you may not even notice the deduction, but you will be able to see the  positive impact Rotary makes and promote a culture of giving in your club and district.</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79FBD34-4A15-4E3A-90E1-E13C0A6F3E0B}" type="slidenum">
              <a:rPr lang="en-US" smtClean="0"/>
              <a:t>10</a:t>
            </a:fld>
            <a:endParaRPr lang="en-US"/>
          </a:p>
        </p:txBody>
      </p:sp>
    </p:spTree>
    <p:extLst>
      <p:ext uri="{BB962C8B-B14F-4D97-AF65-F5344CB8AC3E}">
        <p14:creationId xmlns:p14="http://schemas.microsoft.com/office/powerpoint/2010/main" val="502451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F0CEA-81A3-DCBE-C942-8C91569F49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A11A4E-0A89-8C71-D9A6-90898FE24C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CBCDF0-3F96-CF7D-EE5F-2601F0BE8ABA}"/>
              </a:ext>
            </a:extLst>
          </p:cNvPr>
          <p:cNvSpPr>
            <a:spLocks noGrp="1"/>
          </p:cNvSpPr>
          <p:nvPr>
            <p:ph type="dt" sz="half" idx="10"/>
          </p:nvPr>
        </p:nvSpPr>
        <p:spPr/>
        <p:txBody>
          <a:bodyPr/>
          <a:lstStyle/>
          <a:p>
            <a:fld id="{40083B83-0260-4E67-8FEC-99E7D49816BF}" type="datetimeFigureOut">
              <a:rPr lang="en-US" smtClean="0"/>
              <a:t>11/1/2022</a:t>
            </a:fld>
            <a:endParaRPr lang="en-US"/>
          </a:p>
        </p:txBody>
      </p:sp>
      <p:sp>
        <p:nvSpPr>
          <p:cNvPr id="5" name="Footer Placeholder 4">
            <a:extLst>
              <a:ext uri="{FF2B5EF4-FFF2-40B4-BE49-F238E27FC236}">
                <a16:creationId xmlns:a16="http://schemas.microsoft.com/office/drawing/2014/main" id="{F0DC276F-0654-3319-AFF4-729B7F5B56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5E11B9-72DC-54AE-5F6F-7CC62370A89E}"/>
              </a:ext>
            </a:extLst>
          </p:cNvPr>
          <p:cNvSpPr>
            <a:spLocks noGrp="1"/>
          </p:cNvSpPr>
          <p:nvPr>
            <p:ph type="sldNum" sz="quarter" idx="12"/>
          </p:nvPr>
        </p:nvSpPr>
        <p:spPr/>
        <p:txBody>
          <a:bodyPr/>
          <a:lstStyle/>
          <a:p>
            <a:fld id="{4C9BB4E6-FF87-4E92-83D7-73ADA232C84B}" type="slidenum">
              <a:rPr lang="en-US" smtClean="0"/>
              <a:t>‹#›</a:t>
            </a:fld>
            <a:endParaRPr lang="en-US"/>
          </a:p>
        </p:txBody>
      </p:sp>
    </p:spTree>
    <p:extLst>
      <p:ext uri="{BB962C8B-B14F-4D97-AF65-F5344CB8AC3E}">
        <p14:creationId xmlns:p14="http://schemas.microsoft.com/office/powerpoint/2010/main" val="2877119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01F4-C47B-5175-1ADB-D25465FB7C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173401-F470-E7DB-BA9D-FB69DCFC03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3DC646-0E41-2E15-A6B8-E0FBABF15CED}"/>
              </a:ext>
            </a:extLst>
          </p:cNvPr>
          <p:cNvSpPr>
            <a:spLocks noGrp="1"/>
          </p:cNvSpPr>
          <p:nvPr>
            <p:ph type="dt" sz="half" idx="10"/>
          </p:nvPr>
        </p:nvSpPr>
        <p:spPr/>
        <p:txBody>
          <a:bodyPr/>
          <a:lstStyle/>
          <a:p>
            <a:fld id="{40083B83-0260-4E67-8FEC-99E7D49816BF}" type="datetimeFigureOut">
              <a:rPr lang="en-US" smtClean="0"/>
              <a:t>11/1/2022</a:t>
            </a:fld>
            <a:endParaRPr lang="en-US"/>
          </a:p>
        </p:txBody>
      </p:sp>
      <p:sp>
        <p:nvSpPr>
          <p:cNvPr id="5" name="Footer Placeholder 4">
            <a:extLst>
              <a:ext uri="{FF2B5EF4-FFF2-40B4-BE49-F238E27FC236}">
                <a16:creationId xmlns:a16="http://schemas.microsoft.com/office/drawing/2014/main" id="{3B30E845-97A2-FC71-9F00-2F5B57DC04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DD7053-F2B7-211B-F59E-D2791E5A1372}"/>
              </a:ext>
            </a:extLst>
          </p:cNvPr>
          <p:cNvSpPr>
            <a:spLocks noGrp="1"/>
          </p:cNvSpPr>
          <p:nvPr>
            <p:ph type="sldNum" sz="quarter" idx="12"/>
          </p:nvPr>
        </p:nvSpPr>
        <p:spPr/>
        <p:txBody>
          <a:bodyPr/>
          <a:lstStyle/>
          <a:p>
            <a:fld id="{4C9BB4E6-FF87-4E92-83D7-73ADA232C84B}" type="slidenum">
              <a:rPr lang="en-US" smtClean="0"/>
              <a:t>‹#›</a:t>
            </a:fld>
            <a:endParaRPr lang="en-US"/>
          </a:p>
        </p:txBody>
      </p:sp>
    </p:spTree>
    <p:extLst>
      <p:ext uri="{BB962C8B-B14F-4D97-AF65-F5344CB8AC3E}">
        <p14:creationId xmlns:p14="http://schemas.microsoft.com/office/powerpoint/2010/main" val="2454626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0AF229-A69F-82F8-EABA-5B342E1F38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40F0D4-0B41-CF07-4F97-3B6D5EA8BA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6FD2C0-336B-2103-5E0A-4C56E94E01D0}"/>
              </a:ext>
            </a:extLst>
          </p:cNvPr>
          <p:cNvSpPr>
            <a:spLocks noGrp="1"/>
          </p:cNvSpPr>
          <p:nvPr>
            <p:ph type="dt" sz="half" idx="10"/>
          </p:nvPr>
        </p:nvSpPr>
        <p:spPr/>
        <p:txBody>
          <a:bodyPr/>
          <a:lstStyle/>
          <a:p>
            <a:fld id="{40083B83-0260-4E67-8FEC-99E7D49816BF}" type="datetimeFigureOut">
              <a:rPr lang="en-US" smtClean="0"/>
              <a:t>11/1/2022</a:t>
            </a:fld>
            <a:endParaRPr lang="en-US"/>
          </a:p>
        </p:txBody>
      </p:sp>
      <p:sp>
        <p:nvSpPr>
          <p:cNvPr id="5" name="Footer Placeholder 4">
            <a:extLst>
              <a:ext uri="{FF2B5EF4-FFF2-40B4-BE49-F238E27FC236}">
                <a16:creationId xmlns:a16="http://schemas.microsoft.com/office/drawing/2014/main" id="{7E8F455A-EEB8-CF24-2EEF-C803670D0A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942CB9-A65C-15BC-584B-846F79BF2A94}"/>
              </a:ext>
            </a:extLst>
          </p:cNvPr>
          <p:cNvSpPr>
            <a:spLocks noGrp="1"/>
          </p:cNvSpPr>
          <p:nvPr>
            <p:ph type="sldNum" sz="quarter" idx="12"/>
          </p:nvPr>
        </p:nvSpPr>
        <p:spPr/>
        <p:txBody>
          <a:bodyPr/>
          <a:lstStyle/>
          <a:p>
            <a:fld id="{4C9BB4E6-FF87-4E92-83D7-73ADA232C84B}" type="slidenum">
              <a:rPr lang="en-US" smtClean="0"/>
              <a:t>‹#›</a:t>
            </a:fld>
            <a:endParaRPr lang="en-US"/>
          </a:p>
        </p:txBody>
      </p:sp>
    </p:spTree>
    <p:extLst>
      <p:ext uri="{BB962C8B-B14F-4D97-AF65-F5344CB8AC3E}">
        <p14:creationId xmlns:p14="http://schemas.microsoft.com/office/powerpoint/2010/main" val="975392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03460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dirty="0">
              <a:solidFill>
                <a:srgbClr val="FFFFFF"/>
              </a:solidFill>
              <a:latin typeface="Calibri" charset="0"/>
              <a:ea typeface="ヒラギノ角ゴ Pro W3" charset="0"/>
              <a:cs typeface="ヒラギノ角ゴ Pro W3" charset="0"/>
            </a:endParaRPr>
          </a:p>
        </p:txBody>
      </p:sp>
      <p:sp>
        <p:nvSpPr>
          <p:cNvPr id="5" name="Rectangle 4"/>
          <p:cNvSpPr>
            <a:spLocks noChangeArrowheads="1"/>
          </p:cNvSpPr>
          <p:nvPr userDrawn="1"/>
        </p:nvSpPr>
        <p:spPr bwMode="auto">
          <a:xfrm>
            <a:off x="-101600" y="457200"/>
            <a:ext cx="12395200" cy="533400"/>
          </a:xfrm>
          <a:prstGeom prst="rect">
            <a:avLst/>
          </a:prstGeom>
          <a:solidFill>
            <a:srgbClr val="005DAA"/>
          </a:solidFill>
          <a:ln>
            <a:noFill/>
          </a:ln>
          <a:effectLst>
            <a:outerShdw blurRad="101600" dist="63500" dir="5400000" rotWithShape="0">
              <a:srgbClr val="00000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dirty="0">
              <a:solidFill>
                <a:srgbClr val="FFFFFF"/>
              </a:solidFill>
              <a:latin typeface="Calibri" charset="0"/>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lIns="0" rIns="0"/>
          <a:lstStyle>
            <a:lvl1pPr marL="0" indent="0">
              <a:buFontTx/>
              <a:buNone/>
              <a:defRPr sz="1600" b="1" i="0">
                <a:solidFill>
                  <a:srgbClr val="687D90"/>
                </a:solidFill>
                <a:latin typeface="Georgia"/>
                <a:cs typeface="Georgia"/>
              </a:defRPr>
            </a:lvl1pPr>
            <a:lvl2pPr marL="0" indent="0">
              <a:buFontTx/>
              <a:buNone/>
              <a:defRPr sz="2000">
                <a:solidFill>
                  <a:srgbClr val="919295"/>
                </a:solidFill>
                <a:latin typeface="Georgia"/>
                <a:cs typeface="Georgia"/>
              </a:defRPr>
            </a:lvl2pPr>
            <a:lvl3pPr marL="0" indent="0">
              <a:buFontTx/>
              <a:buNone/>
              <a:defRPr sz="1800" b="1">
                <a:solidFill>
                  <a:srgbClr val="687D90"/>
                </a:solidFill>
                <a:latin typeface="Georgia"/>
                <a:cs typeface="Georgia"/>
              </a:defRPr>
            </a:lvl3pPr>
            <a:lvl4pPr marL="338328" indent="-219456">
              <a:buClr>
                <a:srgbClr val="005DAA"/>
              </a:buClr>
              <a:buFont typeface="Wingdings" charset="2"/>
              <a:buChar char="§"/>
              <a:defRPr sz="1800">
                <a:solidFill>
                  <a:srgbClr val="919295"/>
                </a:solidFill>
                <a:latin typeface="Georgia"/>
                <a:cs typeface="Georgia"/>
              </a:defRPr>
            </a:lvl4pPr>
            <a:lvl5pPr marL="228600" indent="-228600">
              <a:buFont typeface="Wingdings" charset="2"/>
              <a:buChar char="§"/>
              <a:defRPr sz="1600">
                <a:solidFill>
                  <a:srgbClr val="919295"/>
                </a:solidFill>
                <a:latin typeface="Georgia"/>
                <a:cs typeface="Georgia"/>
              </a:defRPr>
            </a:lvl5pPr>
          </a:lstStyle>
          <a:p>
            <a:pPr lvl="0"/>
            <a:r>
              <a:rPr lang="en-US" dirty="0"/>
              <a:t>Click to edit Master text styles</a:t>
            </a:r>
          </a:p>
          <a:p>
            <a:pPr lvl="1"/>
            <a:r>
              <a:rPr lang="en-US" dirty="0"/>
              <a:t>Second level</a:t>
            </a:r>
          </a:p>
          <a:p>
            <a:pPr lvl="1"/>
            <a:endParaRPr lang="en-US" dirty="0"/>
          </a:p>
          <a:p>
            <a:pPr lvl="2"/>
            <a:r>
              <a:rPr lang="en-US" dirty="0"/>
              <a:t>Third level</a:t>
            </a:r>
          </a:p>
          <a:p>
            <a:pPr lvl="3"/>
            <a:r>
              <a:rPr lang="en-US" dirty="0"/>
              <a:t>Fourth level</a:t>
            </a:r>
          </a:p>
        </p:txBody>
      </p:sp>
      <p:pic>
        <p:nvPicPr>
          <p:cNvPr id="7" name="Picture 6" descr="A picture containing text&#10;&#10;Description automatically generated">
            <a:extLst>
              <a:ext uri="{FF2B5EF4-FFF2-40B4-BE49-F238E27FC236}">
                <a16:creationId xmlns:a16="http://schemas.microsoft.com/office/drawing/2014/main" id="{C5B00B66-85E8-5707-C41F-101D473D538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4579" y="5973765"/>
            <a:ext cx="1277377" cy="480217"/>
          </a:xfrm>
          <a:prstGeom prst="rect">
            <a:avLst/>
          </a:prstGeom>
        </p:spPr>
      </p:pic>
    </p:spTree>
    <p:extLst>
      <p:ext uri="{BB962C8B-B14F-4D97-AF65-F5344CB8AC3E}">
        <p14:creationId xmlns:p14="http://schemas.microsoft.com/office/powerpoint/2010/main" val="3273931596"/>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1699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933830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4169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0" name="Content Placeholder 2"/>
          <p:cNvSpPr>
            <a:spLocks noGrp="1"/>
          </p:cNvSpPr>
          <p:nvPr>
            <p:ph sz="half" idx="12"/>
          </p:nvPr>
        </p:nvSpPr>
        <p:spPr>
          <a:xfrm>
            <a:off x="609601" y="1606712"/>
            <a:ext cx="5445415" cy="1948249"/>
          </a:xfrm>
          <a:prstGeom prst="rect">
            <a:avLst/>
          </a:prstGeom>
        </p:spPr>
        <p:txBody>
          <a:bodyPr>
            <a:normAutofit/>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marL="0" indent="0" algn="l">
              <a:buNone/>
              <a:defRPr sz="1600">
                <a:solidFill>
                  <a:srgbClr val="17458F"/>
                </a:solidFill>
              </a:defRPr>
            </a:lvl5pPr>
            <a:lvl6pPr>
              <a:defRPr sz="1800"/>
            </a:lvl6pPr>
            <a:lvl7pPr>
              <a:defRPr sz="1800"/>
            </a:lvl7pPr>
            <a:lvl8pPr>
              <a:defRPr sz="1800"/>
            </a:lvl8pPr>
            <a:lvl9pPr>
              <a:defRPr sz="1800"/>
            </a:lvl9pPr>
          </a:lstStyle>
          <a:p>
            <a:pPr lvl="4"/>
            <a:endParaRPr lang="en-US" dirty="0"/>
          </a:p>
        </p:txBody>
      </p:sp>
      <p:sp>
        <p:nvSpPr>
          <p:cNvPr id="4"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
        <p:nvSpPr>
          <p:cNvPr id="7" name="Content Placeholder 2"/>
          <p:cNvSpPr>
            <a:spLocks noGrp="1"/>
          </p:cNvSpPr>
          <p:nvPr>
            <p:ph sz="half" idx="11"/>
          </p:nvPr>
        </p:nvSpPr>
        <p:spPr>
          <a:xfrm>
            <a:off x="6186715" y="1600201"/>
            <a:ext cx="5444021" cy="3982571"/>
          </a:xfrm>
          <a:prstGeom prst="rect">
            <a:avLst/>
          </a:prstGeom>
        </p:spPr>
        <p:txBody>
          <a:bodyPr/>
          <a:lstStyle>
            <a:lvl1pPr marL="0" indent="0" algn="l">
              <a:buNone/>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endParaRPr lang="en-US" dirty="0"/>
          </a:p>
        </p:txBody>
      </p:sp>
      <p:sp>
        <p:nvSpPr>
          <p:cNvPr id="11" name="Content Placeholder 2"/>
          <p:cNvSpPr>
            <a:spLocks noGrp="1"/>
          </p:cNvSpPr>
          <p:nvPr>
            <p:ph sz="half" idx="13"/>
          </p:nvPr>
        </p:nvSpPr>
        <p:spPr>
          <a:xfrm>
            <a:off x="609601" y="3628013"/>
            <a:ext cx="2644367" cy="1948249"/>
          </a:xfrm>
          <a:prstGeom prst="rect">
            <a:avLst/>
          </a:prstGeom>
        </p:spPr>
        <p:txBody>
          <a:bodyPr>
            <a:normAutofit/>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marL="0" indent="0" algn="l">
              <a:buNone/>
              <a:defRPr sz="1600">
                <a:solidFill>
                  <a:srgbClr val="17458F"/>
                </a:solidFill>
              </a:defRPr>
            </a:lvl5pPr>
            <a:lvl6pPr>
              <a:defRPr sz="1800"/>
            </a:lvl6pPr>
            <a:lvl7pPr>
              <a:defRPr sz="1800"/>
            </a:lvl7pPr>
            <a:lvl8pPr>
              <a:defRPr sz="1800"/>
            </a:lvl8pPr>
            <a:lvl9pPr>
              <a:defRPr sz="1800"/>
            </a:lvl9pPr>
          </a:lstStyle>
          <a:p>
            <a:pPr lvl="4"/>
            <a:endParaRPr lang="en-US" dirty="0"/>
          </a:p>
        </p:txBody>
      </p:sp>
      <p:sp>
        <p:nvSpPr>
          <p:cNvPr id="12" name="Content Placeholder 2"/>
          <p:cNvSpPr>
            <a:spLocks noGrp="1"/>
          </p:cNvSpPr>
          <p:nvPr>
            <p:ph sz="half" idx="14"/>
          </p:nvPr>
        </p:nvSpPr>
        <p:spPr>
          <a:xfrm>
            <a:off x="3370179" y="3634524"/>
            <a:ext cx="2684836" cy="1948249"/>
          </a:xfrm>
          <a:prstGeom prst="rect">
            <a:avLst/>
          </a:prstGeom>
        </p:spPr>
        <p:txBody>
          <a:bodyPr>
            <a:normAutofit/>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marL="0" indent="0" algn="l">
              <a:buNone/>
              <a:defRPr sz="1600">
                <a:solidFill>
                  <a:srgbClr val="17458F"/>
                </a:solidFill>
              </a:defRPr>
            </a:lvl5pPr>
            <a:lvl6pPr>
              <a:defRPr sz="1800"/>
            </a:lvl6pPr>
            <a:lvl7pPr>
              <a:defRPr sz="1800"/>
            </a:lvl7pPr>
            <a:lvl8pPr>
              <a:defRPr sz="1800"/>
            </a:lvl8pPr>
            <a:lvl9pPr>
              <a:defRPr sz="1800"/>
            </a:lvl9pPr>
          </a:lstStyle>
          <a:p>
            <a:pPr lvl="4"/>
            <a:endParaRPr lang="en-US" dirty="0"/>
          </a:p>
        </p:txBody>
      </p:sp>
    </p:spTree>
    <p:extLst>
      <p:ext uri="{BB962C8B-B14F-4D97-AF65-F5344CB8AC3E}">
        <p14:creationId xmlns:p14="http://schemas.microsoft.com/office/powerpoint/2010/main" val="11088062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5462847" y="6352144"/>
            <a:ext cx="2743200" cy="365125"/>
          </a:xfrm>
          <a:prstGeom prst="rect">
            <a:avLst/>
          </a:prstGeom>
        </p:spPr>
        <p:txBody>
          <a:bodyPr/>
          <a:lstStyle/>
          <a:p>
            <a:fld id="{A5A7CDC9-FDCB-854B-908A-E981B002BD2E}" type="slidenum">
              <a:rPr lang="en-US" smtClean="0"/>
              <a:t>‹#›</a:t>
            </a:fld>
            <a:endParaRPr lang="en-US" dirty="0"/>
          </a:p>
        </p:txBody>
      </p:sp>
      <p:pic>
        <p:nvPicPr>
          <p:cNvPr id="3" name="Picture 2" descr="A close up of a flag&#10;&#10;Description automatically generated">
            <a:extLst>
              <a:ext uri="{FF2B5EF4-FFF2-40B4-BE49-F238E27FC236}">
                <a16:creationId xmlns:a16="http://schemas.microsoft.com/office/drawing/2014/main" id="{395C5615-987D-C04E-BCBC-D3CC268929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86921" y="6251444"/>
            <a:ext cx="2743200" cy="465827"/>
          </a:xfrm>
          <a:prstGeom prst="rect">
            <a:avLst/>
          </a:prstGeom>
        </p:spPr>
      </p:pic>
    </p:spTree>
    <p:extLst>
      <p:ext uri="{BB962C8B-B14F-4D97-AF65-F5344CB8AC3E}">
        <p14:creationId xmlns:p14="http://schemas.microsoft.com/office/powerpoint/2010/main" val="224976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299743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F44E5-352A-9F10-EAA5-A880F17310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E5CA2C-6C27-B12E-AF32-DE2F4B4E94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660054-3192-1FAB-CBF1-C4B3BF5BA825}"/>
              </a:ext>
            </a:extLst>
          </p:cNvPr>
          <p:cNvSpPr>
            <a:spLocks noGrp="1"/>
          </p:cNvSpPr>
          <p:nvPr>
            <p:ph type="dt" sz="half" idx="10"/>
          </p:nvPr>
        </p:nvSpPr>
        <p:spPr/>
        <p:txBody>
          <a:bodyPr/>
          <a:lstStyle/>
          <a:p>
            <a:fld id="{40083B83-0260-4E67-8FEC-99E7D49816BF}" type="datetimeFigureOut">
              <a:rPr lang="en-US" smtClean="0"/>
              <a:t>11/1/2022</a:t>
            </a:fld>
            <a:endParaRPr lang="en-US"/>
          </a:p>
        </p:txBody>
      </p:sp>
      <p:sp>
        <p:nvSpPr>
          <p:cNvPr id="5" name="Footer Placeholder 4">
            <a:extLst>
              <a:ext uri="{FF2B5EF4-FFF2-40B4-BE49-F238E27FC236}">
                <a16:creationId xmlns:a16="http://schemas.microsoft.com/office/drawing/2014/main" id="{4CC917A7-2CC9-748B-320E-BBAE2B119F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0B77B7-987B-F248-1101-98CAC9FAF605}"/>
              </a:ext>
            </a:extLst>
          </p:cNvPr>
          <p:cNvSpPr>
            <a:spLocks noGrp="1"/>
          </p:cNvSpPr>
          <p:nvPr>
            <p:ph type="sldNum" sz="quarter" idx="12"/>
          </p:nvPr>
        </p:nvSpPr>
        <p:spPr/>
        <p:txBody>
          <a:bodyPr/>
          <a:lstStyle/>
          <a:p>
            <a:fld id="{4C9BB4E6-FF87-4E92-83D7-73ADA232C84B}" type="slidenum">
              <a:rPr lang="en-US" smtClean="0"/>
              <a:t>‹#›</a:t>
            </a:fld>
            <a:endParaRPr lang="en-US"/>
          </a:p>
        </p:txBody>
      </p:sp>
    </p:spTree>
    <p:extLst>
      <p:ext uri="{BB962C8B-B14F-4D97-AF65-F5344CB8AC3E}">
        <p14:creationId xmlns:p14="http://schemas.microsoft.com/office/powerpoint/2010/main" val="2467363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42180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5979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6010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353372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72684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90405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5639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61117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325999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2462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3D59C-ECDD-FFA9-C821-2FF05FE30F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B0E5A5-A568-9FA2-3A96-A1FC1D0904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ABE1E2-5756-0309-382E-C03C1C25220D}"/>
              </a:ext>
            </a:extLst>
          </p:cNvPr>
          <p:cNvSpPr>
            <a:spLocks noGrp="1"/>
          </p:cNvSpPr>
          <p:nvPr>
            <p:ph type="dt" sz="half" idx="10"/>
          </p:nvPr>
        </p:nvSpPr>
        <p:spPr/>
        <p:txBody>
          <a:bodyPr/>
          <a:lstStyle/>
          <a:p>
            <a:fld id="{40083B83-0260-4E67-8FEC-99E7D49816BF}" type="datetimeFigureOut">
              <a:rPr lang="en-US" smtClean="0"/>
              <a:t>11/1/2022</a:t>
            </a:fld>
            <a:endParaRPr lang="en-US"/>
          </a:p>
        </p:txBody>
      </p:sp>
      <p:sp>
        <p:nvSpPr>
          <p:cNvPr id="5" name="Footer Placeholder 4">
            <a:extLst>
              <a:ext uri="{FF2B5EF4-FFF2-40B4-BE49-F238E27FC236}">
                <a16:creationId xmlns:a16="http://schemas.microsoft.com/office/drawing/2014/main" id="{589330EE-AAE8-89EA-1050-5DE438C9F8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2306B-F606-5252-5390-3AEC3A46BC57}"/>
              </a:ext>
            </a:extLst>
          </p:cNvPr>
          <p:cNvSpPr>
            <a:spLocks noGrp="1"/>
          </p:cNvSpPr>
          <p:nvPr>
            <p:ph type="sldNum" sz="quarter" idx="12"/>
          </p:nvPr>
        </p:nvSpPr>
        <p:spPr/>
        <p:txBody>
          <a:bodyPr/>
          <a:lstStyle/>
          <a:p>
            <a:fld id="{4C9BB4E6-FF87-4E92-83D7-73ADA232C84B}" type="slidenum">
              <a:rPr lang="en-US" smtClean="0"/>
              <a:t>‹#›</a:t>
            </a:fld>
            <a:endParaRPr lang="en-US"/>
          </a:p>
        </p:txBody>
      </p:sp>
    </p:spTree>
    <p:extLst>
      <p:ext uri="{BB962C8B-B14F-4D97-AF65-F5344CB8AC3E}">
        <p14:creationId xmlns:p14="http://schemas.microsoft.com/office/powerpoint/2010/main" val="17021654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485842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_Two Conten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11" indent="-169872">
              <a:lnSpc>
                <a:spcPct val="100000"/>
              </a:lnSpc>
              <a:spcBef>
                <a:spcPts val="1200"/>
              </a:spcBef>
              <a:spcAft>
                <a:spcPts val="1200"/>
              </a:spcAft>
              <a:defRPr sz="18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8" y="3383632"/>
            <a:ext cx="4986867" cy="1975764"/>
          </a:xfrm>
        </p:spPr>
        <p:txBody>
          <a:bodyPr>
            <a:normAutofit/>
          </a:bodyPr>
          <a:lstStyle>
            <a:lvl1pPr marL="0" indent="0" algn="l">
              <a:buNone/>
              <a:defRPr sz="2200">
                <a:solidFill>
                  <a:schemeClr val="bg1"/>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4" y="115570"/>
            <a:ext cx="423334" cy="365125"/>
          </a:xfrm>
        </p:spPr>
        <p:txBody>
          <a:bodyPr vert="horz" lIns="91440" tIns="45720" rIns="91440" bIns="45720" rtlCol="0" anchor="ctr"/>
          <a:lstStyle>
            <a:lvl1pPr>
              <a:defRPr lang="en-US" smtClean="0">
                <a:solidFill>
                  <a:schemeClr val="tx1"/>
                </a:solidFill>
              </a:defRPr>
            </a:lvl1pPr>
          </a:lstStyle>
          <a:p>
            <a:fld id="{013315BC-D548-4185-A234-5B26905AF73E}" type="slidenum">
              <a:rPr lang="en-US" smtClean="0"/>
              <a:t>‹#›</a:t>
            </a:fld>
            <a:endParaRPr lang="en-US"/>
          </a:p>
        </p:txBody>
      </p:sp>
    </p:spTree>
    <p:extLst>
      <p:ext uri="{BB962C8B-B14F-4D97-AF65-F5344CB8AC3E}">
        <p14:creationId xmlns:p14="http://schemas.microsoft.com/office/powerpoint/2010/main" val="3428543578"/>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581698"/>
          </a:xfrm>
          <a:prstGeom prst="rect">
            <a:avLst/>
          </a:prstGeom>
        </p:spPr>
        <p:txBody>
          <a:bodyPr wrap="square" lIns="0" tIns="0" rIns="0" bIns="0">
            <a:spAutoFit/>
          </a:bodyPr>
          <a:lstStyle>
            <a:lvl1pPr>
              <a:defRPr sz="3780" b="0" i="0">
                <a:solidFill>
                  <a:schemeClr val="bg1"/>
                </a:solidFill>
                <a:latin typeface="Lucida Sans"/>
                <a:cs typeface="Lucida Sans"/>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895792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576353" y="1128794"/>
            <a:ext cx="4045131" cy="581698"/>
          </a:xfrm>
        </p:spPr>
        <p:txBody>
          <a:bodyPr lIns="0" tIns="0" rIns="0" bIns="0"/>
          <a:lstStyle>
            <a:lvl1pPr>
              <a:defRPr sz="3780" b="0" i="0">
                <a:solidFill>
                  <a:schemeClr val="bg1"/>
                </a:solidFill>
                <a:latin typeface="Lucida Sans"/>
                <a:cs typeface="Lucida Sans"/>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876640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576353" y="1128794"/>
            <a:ext cx="4045131" cy="581698"/>
          </a:xfrm>
        </p:spPr>
        <p:txBody>
          <a:bodyPr lIns="0" tIns="0" rIns="0" bIns="0"/>
          <a:lstStyle>
            <a:lvl1pPr>
              <a:defRPr sz="3780" b="0" i="0">
                <a:solidFill>
                  <a:schemeClr val="bg1"/>
                </a:solidFill>
                <a:latin typeface="Lucida Sans"/>
                <a:cs typeface="Lucida Sans"/>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429033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576353" y="1128794"/>
            <a:ext cx="4045131" cy="581698"/>
          </a:xfrm>
        </p:spPr>
        <p:txBody>
          <a:bodyPr lIns="0" tIns="0" rIns="0" bIns="0"/>
          <a:lstStyle>
            <a:lvl1pPr>
              <a:defRPr sz="3780" b="0" i="0">
                <a:solidFill>
                  <a:schemeClr val="bg1"/>
                </a:solidFill>
                <a:latin typeface="Lucida Sans"/>
                <a:cs typeface="Lucida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2850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35002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71F45-6B7F-17AF-E3D6-BEE31381DE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090D08-3355-2162-FC78-C4057A0E90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48B814-5E7A-C708-F5B6-AD9488C217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6AA7A2-5B09-AA3C-1C1B-C760EE8526B8}"/>
              </a:ext>
            </a:extLst>
          </p:cNvPr>
          <p:cNvSpPr>
            <a:spLocks noGrp="1"/>
          </p:cNvSpPr>
          <p:nvPr>
            <p:ph type="dt" sz="half" idx="10"/>
          </p:nvPr>
        </p:nvSpPr>
        <p:spPr/>
        <p:txBody>
          <a:bodyPr/>
          <a:lstStyle/>
          <a:p>
            <a:fld id="{40083B83-0260-4E67-8FEC-99E7D49816BF}" type="datetimeFigureOut">
              <a:rPr lang="en-US" smtClean="0"/>
              <a:t>11/1/2022</a:t>
            </a:fld>
            <a:endParaRPr lang="en-US"/>
          </a:p>
        </p:txBody>
      </p:sp>
      <p:sp>
        <p:nvSpPr>
          <p:cNvPr id="6" name="Footer Placeholder 5">
            <a:extLst>
              <a:ext uri="{FF2B5EF4-FFF2-40B4-BE49-F238E27FC236}">
                <a16:creationId xmlns:a16="http://schemas.microsoft.com/office/drawing/2014/main" id="{505D2152-444A-2143-9FE0-5DEE609C12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B2DF6E-82EF-E586-303A-279E27270B41}"/>
              </a:ext>
            </a:extLst>
          </p:cNvPr>
          <p:cNvSpPr>
            <a:spLocks noGrp="1"/>
          </p:cNvSpPr>
          <p:nvPr>
            <p:ph type="sldNum" sz="quarter" idx="12"/>
          </p:nvPr>
        </p:nvSpPr>
        <p:spPr/>
        <p:txBody>
          <a:bodyPr/>
          <a:lstStyle/>
          <a:p>
            <a:fld id="{4C9BB4E6-FF87-4E92-83D7-73ADA232C84B}" type="slidenum">
              <a:rPr lang="en-US" smtClean="0"/>
              <a:t>‹#›</a:t>
            </a:fld>
            <a:endParaRPr lang="en-US"/>
          </a:p>
        </p:txBody>
      </p:sp>
    </p:spTree>
    <p:extLst>
      <p:ext uri="{BB962C8B-B14F-4D97-AF65-F5344CB8AC3E}">
        <p14:creationId xmlns:p14="http://schemas.microsoft.com/office/powerpoint/2010/main" val="2826051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EDE37-5FD9-46CE-0C9F-AF86754225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29F8E1-5F99-DC6E-37B4-5790CF2B32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92A841-EBEB-9C0D-ABBE-31C7134034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A3A634-CF59-89E0-25A5-A04901BFC0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90EC02-27B5-40B8-3020-03E4987A30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B182A4-80FE-695F-57D5-9AFE8CDA820B}"/>
              </a:ext>
            </a:extLst>
          </p:cNvPr>
          <p:cNvSpPr>
            <a:spLocks noGrp="1"/>
          </p:cNvSpPr>
          <p:nvPr>
            <p:ph type="dt" sz="half" idx="10"/>
          </p:nvPr>
        </p:nvSpPr>
        <p:spPr/>
        <p:txBody>
          <a:bodyPr/>
          <a:lstStyle/>
          <a:p>
            <a:fld id="{40083B83-0260-4E67-8FEC-99E7D49816BF}" type="datetimeFigureOut">
              <a:rPr lang="en-US" smtClean="0"/>
              <a:t>11/1/2022</a:t>
            </a:fld>
            <a:endParaRPr lang="en-US"/>
          </a:p>
        </p:txBody>
      </p:sp>
      <p:sp>
        <p:nvSpPr>
          <p:cNvPr id="8" name="Footer Placeholder 7">
            <a:extLst>
              <a:ext uri="{FF2B5EF4-FFF2-40B4-BE49-F238E27FC236}">
                <a16:creationId xmlns:a16="http://schemas.microsoft.com/office/drawing/2014/main" id="{27908062-BC8D-3EAD-761B-13E97687E9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49846B-8370-FF1F-320A-B08A00286E00}"/>
              </a:ext>
            </a:extLst>
          </p:cNvPr>
          <p:cNvSpPr>
            <a:spLocks noGrp="1"/>
          </p:cNvSpPr>
          <p:nvPr>
            <p:ph type="sldNum" sz="quarter" idx="12"/>
          </p:nvPr>
        </p:nvSpPr>
        <p:spPr/>
        <p:txBody>
          <a:bodyPr/>
          <a:lstStyle/>
          <a:p>
            <a:fld id="{4C9BB4E6-FF87-4E92-83D7-73ADA232C84B}" type="slidenum">
              <a:rPr lang="en-US" smtClean="0"/>
              <a:t>‹#›</a:t>
            </a:fld>
            <a:endParaRPr lang="en-US"/>
          </a:p>
        </p:txBody>
      </p:sp>
    </p:spTree>
    <p:extLst>
      <p:ext uri="{BB962C8B-B14F-4D97-AF65-F5344CB8AC3E}">
        <p14:creationId xmlns:p14="http://schemas.microsoft.com/office/powerpoint/2010/main" val="1369442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4156C-6CDC-33A5-EF15-82B0A21B5E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B0965B-DD07-9084-D360-9B0EB1EF3D3D}"/>
              </a:ext>
            </a:extLst>
          </p:cNvPr>
          <p:cNvSpPr>
            <a:spLocks noGrp="1"/>
          </p:cNvSpPr>
          <p:nvPr>
            <p:ph type="dt" sz="half" idx="10"/>
          </p:nvPr>
        </p:nvSpPr>
        <p:spPr/>
        <p:txBody>
          <a:bodyPr/>
          <a:lstStyle/>
          <a:p>
            <a:fld id="{40083B83-0260-4E67-8FEC-99E7D49816BF}" type="datetimeFigureOut">
              <a:rPr lang="en-US" smtClean="0"/>
              <a:t>11/1/2022</a:t>
            </a:fld>
            <a:endParaRPr lang="en-US"/>
          </a:p>
        </p:txBody>
      </p:sp>
      <p:sp>
        <p:nvSpPr>
          <p:cNvPr id="4" name="Footer Placeholder 3">
            <a:extLst>
              <a:ext uri="{FF2B5EF4-FFF2-40B4-BE49-F238E27FC236}">
                <a16:creationId xmlns:a16="http://schemas.microsoft.com/office/drawing/2014/main" id="{7D82CB2D-1624-AA5F-C9C0-063A6B9263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8D9728-DEDB-54DA-027F-86FFB68C09A9}"/>
              </a:ext>
            </a:extLst>
          </p:cNvPr>
          <p:cNvSpPr>
            <a:spLocks noGrp="1"/>
          </p:cNvSpPr>
          <p:nvPr>
            <p:ph type="sldNum" sz="quarter" idx="12"/>
          </p:nvPr>
        </p:nvSpPr>
        <p:spPr/>
        <p:txBody>
          <a:bodyPr/>
          <a:lstStyle/>
          <a:p>
            <a:fld id="{4C9BB4E6-FF87-4E92-83D7-73ADA232C84B}" type="slidenum">
              <a:rPr lang="en-US" smtClean="0"/>
              <a:t>‹#›</a:t>
            </a:fld>
            <a:endParaRPr lang="en-US"/>
          </a:p>
        </p:txBody>
      </p:sp>
    </p:spTree>
    <p:extLst>
      <p:ext uri="{BB962C8B-B14F-4D97-AF65-F5344CB8AC3E}">
        <p14:creationId xmlns:p14="http://schemas.microsoft.com/office/powerpoint/2010/main" val="160537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264FCF-31F0-E5E1-8745-8ED5F1463BF2}"/>
              </a:ext>
            </a:extLst>
          </p:cNvPr>
          <p:cNvSpPr>
            <a:spLocks noGrp="1"/>
          </p:cNvSpPr>
          <p:nvPr>
            <p:ph type="dt" sz="half" idx="10"/>
          </p:nvPr>
        </p:nvSpPr>
        <p:spPr/>
        <p:txBody>
          <a:bodyPr/>
          <a:lstStyle/>
          <a:p>
            <a:fld id="{40083B83-0260-4E67-8FEC-99E7D49816BF}" type="datetimeFigureOut">
              <a:rPr lang="en-US" smtClean="0"/>
              <a:t>11/1/2022</a:t>
            </a:fld>
            <a:endParaRPr lang="en-US"/>
          </a:p>
        </p:txBody>
      </p:sp>
      <p:sp>
        <p:nvSpPr>
          <p:cNvPr id="3" name="Footer Placeholder 2">
            <a:extLst>
              <a:ext uri="{FF2B5EF4-FFF2-40B4-BE49-F238E27FC236}">
                <a16:creationId xmlns:a16="http://schemas.microsoft.com/office/drawing/2014/main" id="{5A14CE3C-273B-46DC-C6B6-CE3C355084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98B125-3434-1ACB-A1D3-F902414D41BB}"/>
              </a:ext>
            </a:extLst>
          </p:cNvPr>
          <p:cNvSpPr>
            <a:spLocks noGrp="1"/>
          </p:cNvSpPr>
          <p:nvPr>
            <p:ph type="sldNum" sz="quarter" idx="12"/>
          </p:nvPr>
        </p:nvSpPr>
        <p:spPr/>
        <p:txBody>
          <a:bodyPr/>
          <a:lstStyle/>
          <a:p>
            <a:fld id="{4C9BB4E6-FF87-4E92-83D7-73ADA232C84B}" type="slidenum">
              <a:rPr lang="en-US" smtClean="0"/>
              <a:t>‹#›</a:t>
            </a:fld>
            <a:endParaRPr lang="en-US"/>
          </a:p>
        </p:txBody>
      </p:sp>
    </p:spTree>
    <p:extLst>
      <p:ext uri="{BB962C8B-B14F-4D97-AF65-F5344CB8AC3E}">
        <p14:creationId xmlns:p14="http://schemas.microsoft.com/office/powerpoint/2010/main" val="2406279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213EC-8DE5-F8FA-8DF3-5479401A5A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C9FE6E-F867-3D30-BBE3-DB5D03F49B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E14C1F-F2A6-7F12-6F6C-3A49AF3A62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16158B-FE43-F4B0-60E5-3DB55D6B2A99}"/>
              </a:ext>
            </a:extLst>
          </p:cNvPr>
          <p:cNvSpPr>
            <a:spLocks noGrp="1"/>
          </p:cNvSpPr>
          <p:nvPr>
            <p:ph type="dt" sz="half" idx="10"/>
          </p:nvPr>
        </p:nvSpPr>
        <p:spPr/>
        <p:txBody>
          <a:bodyPr/>
          <a:lstStyle/>
          <a:p>
            <a:fld id="{40083B83-0260-4E67-8FEC-99E7D49816BF}" type="datetimeFigureOut">
              <a:rPr lang="en-US" smtClean="0"/>
              <a:t>11/1/2022</a:t>
            </a:fld>
            <a:endParaRPr lang="en-US"/>
          </a:p>
        </p:txBody>
      </p:sp>
      <p:sp>
        <p:nvSpPr>
          <p:cNvPr id="6" name="Footer Placeholder 5">
            <a:extLst>
              <a:ext uri="{FF2B5EF4-FFF2-40B4-BE49-F238E27FC236}">
                <a16:creationId xmlns:a16="http://schemas.microsoft.com/office/drawing/2014/main" id="{575E58A1-410C-E7F6-B9C4-3B353BFBAB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9BEE43-FFE1-79E9-9456-AA859E9D1CAA}"/>
              </a:ext>
            </a:extLst>
          </p:cNvPr>
          <p:cNvSpPr>
            <a:spLocks noGrp="1"/>
          </p:cNvSpPr>
          <p:nvPr>
            <p:ph type="sldNum" sz="quarter" idx="12"/>
          </p:nvPr>
        </p:nvSpPr>
        <p:spPr/>
        <p:txBody>
          <a:bodyPr/>
          <a:lstStyle/>
          <a:p>
            <a:fld id="{4C9BB4E6-FF87-4E92-83D7-73ADA232C84B}" type="slidenum">
              <a:rPr lang="en-US" smtClean="0"/>
              <a:t>‹#›</a:t>
            </a:fld>
            <a:endParaRPr lang="en-US"/>
          </a:p>
        </p:txBody>
      </p:sp>
    </p:spTree>
    <p:extLst>
      <p:ext uri="{BB962C8B-B14F-4D97-AF65-F5344CB8AC3E}">
        <p14:creationId xmlns:p14="http://schemas.microsoft.com/office/powerpoint/2010/main" val="880243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03821-82D2-CFC7-7D85-BC5DCD702D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06291C-9587-A1DA-46F2-69BA682478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C25C9C-074C-1BF1-9B30-B5516F5596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41640A-B59C-FA9F-530E-D5C2FA10F077}"/>
              </a:ext>
            </a:extLst>
          </p:cNvPr>
          <p:cNvSpPr>
            <a:spLocks noGrp="1"/>
          </p:cNvSpPr>
          <p:nvPr>
            <p:ph type="dt" sz="half" idx="10"/>
          </p:nvPr>
        </p:nvSpPr>
        <p:spPr/>
        <p:txBody>
          <a:bodyPr/>
          <a:lstStyle/>
          <a:p>
            <a:fld id="{40083B83-0260-4E67-8FEC-99E7D49816BF}" type="datetimeFigureOut">
              <a:rPr lang="en-US" smtClean="0"/>
              <a:t>11/1/2022</a:t>
            </a:fld>
            <a:endParaRPr lang="en-US"/>
          </a:p>
        </p:txBody>
      </p:sp>
      <p:sp>
        <p:nvSpPr>
          <p:cNvPr id="6" name="Footer Placeholder 5">
            <a:extLst>
              <a:ext uri="{FF2B5EF4-FFF2-40B4-BE49-F238E27FC236}">
                <a16:creationId xmlns:a16="http://schemas.microsoft.com/office/drawing/2014/main" id="{076B331C-F29C-44AC-88A5-D557FC77B6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90A862-C989-1CE5-D7B5-F16FF25EDD6C}"/>
              </a:ext>
            </a:extLst>
          </p:cNvPr>
          <p:cNvSpPr>
            <a:spLocks noGrp="1"/>
          </p:cNvSpPr>
          <p:nvPr>
            <p:ph type="sldNum" sz="quarter" idx="12"/>
          </p:nvPr>
        </p:nvSpPr>
        <p:spPr/>
        <p:txBody>
          <a:bodyPr/>
          <a:lstStyle/>
          <a:p>
            <a:fld id="{4C9BB4E6-FF87-4E92-83D7-73ADA232C84B}" type="slidenum">
              <a:rPr lang="en-US" smtClean="0"/>
              <a:t>‹#›</a:t>
            </a:fld>
            <a:endParaRPr lang="en-US"/>
          </a:p>
        </p:txBody>
      </p:sp>
    </p:spTree>
    <p:extLst>
      <p:ext uri="{BB962C8B-B14F-4D97-AF65-F5344CB8AC3E}">
        <p14:creationId xmlns:p14="http://schemas.microsoft.com/office/powerpoint/2010/main" val="2657233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theme" Target="../theme/theme3.xml"/><Relationship Id="rId1" Type="http://schemas.openxmlformats.org/officeDocument/2006/relationships/slideLayout" Target="../slideLayouts/slideLayout19.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4.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5.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1C0371-F12B-2DBC-F80E-6E4A3D3DE9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689CEC-D317-C426-00FC-EFBF676B8C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3F5664-556B-3761-0748-0D456760C0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083B83-0260-4E67-8FEC-99E7D49816BF}" type="datetimeFigureOut">
              <a:rPr lang="en-US" smtClean="0"/>
              <a:t>11/1/2022</a:t>
            </a:fld>
            <a:endParaRPr lang="en-US"/>
          </a:p>
        </p:txBody>
      </p:sp>
      <p:sp>
        <p:nvSpPr>
          <p:cNvPr id="5" name="Footer Placeholder 4">
            <a:extLst>
              <a:ext uri="{FF2B5EF4-FFF2-40B4-BE49-F238E27FC236}">
                <a16:creationId xmlns:a16="http://schemas.microsoft.com/office/drawing/2014/main" id="{7290AC84-2A89-11B9-A0DB-F35426E08B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43E3F7-A288-93F4-F7AE-5309A0EF9F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9BB4E6-FF87-4E92-83D7-73ADA232C84B}" type="slidenum">
              <a:rPr lang="en-US" smtClean="0"/>
              <a:t>‹#›</a:t>
            </a:fld>
            <a:endParaRPr lang="en-US"/>
          </a:p>
        </p:txBody>
      </p:sp>
    </p:spTree>
    <p:extLst>
      <p:ext uri="{BB962C8B-B14F-4D97-AF65-F5344CB8AC3E}">
        <p14:creationId xmlns:p14="http://schemas.microsoft.com/office/powerpoint/2010/main" val="4067240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5805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Georgia" pitchFamily="18" charset="0"/>
          <a:ea typeface="MS PGothic" pitchFamily="34" charset="-128"/>
        </a:defRPr>
      </a:lvl2pPr>
      <a:lvl3pPr algn="ctr" defTabSz="457200" rtl="0" eaLnBrk="0" fontAlgn="base" hangingPunct="0">
        <a:spcBef>
          <a:spcPct val="0"/>
        </a:spcBef>
        <a:spcAft>
          <a:spcPct val="0"/>
        </a:spcAft>
        <a:defRPr sz="4400">
          <a:solidFill>
            <a:schemeClr val="tx1"/>
          </a:solidFill>
          <a:latin typeface="Georgia" pitchFamily="18" charset="0"/>
          <a:ea typeface="MS PGothic" pitchFamily="34" charset="-128"/>
        </a:defRPr>
      </a:lvl3pPr>
      <a:lvl4pPr algn="ctr" defTabSz="457200" rtl="0" eaLnBrk="0" fontAlgn="base" hangingPunct="0">
        <a:spcBef>
          <a:spcPct val="0"/>
        </a:spcBef>
        <a:spcAft>
          <a:spcPct val="0"/>
        </a:spcAft>
        <a:defRPr sz="4400">
          <a:solidFill>
            <a:schemeClr val="tx1"/>
          </a:solidFill>
          <a:latin typeface="Georgia" pitchFamily="18" charset="0"/>
          <a:ea typeface="MS PGothic" pitchFamily="34" charset="-128"/>
        </a:defRPr>
      </a:lvl4pPr>
      <a:lvl5pPr algn="ctr" defTabSz="457200" rtl="0" eaLnBrk="0" fontAlgn="base" hangingPunct="0">
        <a:spcBef>
          <a:spcPct val="0"/>
        </a:spcBef>
        <a:spcAft>
          <a:spcPct val="0"/>
        </a:spcAft>
        <a:defRPr sz="4400">
          <a:solidFill>
            <a:schemeClr val="tx1"/>
          </a:solidFill>
          <a:latin typeface="Georgia" pitchFamily="18" charset="0"/>
          <a:ea typeface="MS PGothic" pitchFamily="34" charset="-128"/>
        </a:defRPr>
      </a:lvl5pPr>
      <a:lvl6pPr marL="457200" algn="ctr" defTabSz="457200" rtl="0" fontAlgn="base">
        <a:spcBef>
          <a:spcPct val="0"/>
        </a:spcBef>
        <a:spcAft>
          <a:spcPct val="0"/>
        </a:spcAft>
        <a:defRPr sz="4400">
          <a:solidFill>
            <a:schemeClr val="tx1"/>
          </a:solidFill>
          <a:latin typeface="Georgia" pitchFamily="18" charset="0"/>
          <a:ea typeface="MS PGothic" pitchFamily="34" charset="-128"/>
        </a:defRPr>
      </a:lvl6pPr>
      <a:lvl7pPr marL="914400" algn="ctr" defTabSz="457200" rtl="0" fontAlgn="base">
        <a:spcBef>
          <a:spcPct val="0"/>
        </a:spcBef>
        <a:spcAft>
          <a:spcPct val="0"/>
        </a:spcAft>
        <a:defRPr sz="4400">
          <a:solidFill>
            <a:schemeClr val="tx1"/>
          </a:solidFill>
          <a:latin typeface="Georgia" pitchFamily="18" charset="0"/>
          <a:ea typeface="MS PGothic" pitchFamily="34" charset="-128"/>
        </a:defRPr>
      </a:lvl7pPr>
      <a:lvl8pPr marL="1371600" algn="ctr" defTabSz="457200" rtl="0" fontAlgn="base">
        <a:spcBef>
          <a:spcPct val="0"/>
        </a:spcBef>
        <a:spcAft>
          <a:spcPct val="0"/>
        </a:spcAft>
        <a:defRPr sz="4400">
          <a:solidFill>
            <a:schemeClr val="tx1"/>
          </a:solidFill>
          <a:latin typeface="Georgia" pitchFamily="18" charset="0"/>
          <a:ea typeface="MS PGothic" pitchFamily="34" charset="-128"/>
        </a:defRPr>
      </a:lvl8pPr>
      <a:lvl9pPr marL="1828800" algn="ctr" defTabSz="457200" rtl="0" fontAlgn="base">
        <a:spcBef>
          <a:spcPct val="0"/>
        </a:spcBef>
        <a:spcAft>
          <a:spcPct val="0"/>
        </a:spcAft>
        <a:defRPr sz="4400">
          <a:solidFill>
            <a:schemeClr val="tx1"/>
          </a:solidFill>
          <a:latin typeface="Georgia" pitchFamily="18"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defRPr sz="3200" kern="1200">
          <a:solidFill>
            <a:srgbClr val="585858"/>
          </a:solidFill>
          <a:latin typeface="+mn-lt"/>
          <a:ea typeface="MS PGothic" pitchFamily="34" charset="-128"/>
          <a:cs typeface="+mn-cs"/>
        </a:defRPr>
      </a:lvl1pPr>
      <a:lvl2pPr marL="457200" algn="l" defTabSz="457200" rtl="0" eaLnBrk="0" fontAlgn="base" hangingPunct="0">
        <a:spcBef>
          <a:spcPct val="20000"/>
        </a:spcBef>
        <a:spcAft>
          <a:spcPct val="0"/>
        </a:spcAft>
        <a:buFont typeface="Arial" pitchFamily="34" charset="0"/>
        <a:defRPr sz="2800" kern="1200">
          <a:solidFill>
            <a:srgbClr val="585858"/>
          </a:solidFill>
          <a:latin typeface="+mn-lt"/>
          <a:ea typeface="MS PGothic" pitchFamily="34" charset="-128"/>
          <a:cs typeface="+mn-cs"/>
        </a:defRPr>
      </a:lvl2pPr>
      <a:lvl3pPr marL="914400" algn="l" defTabSz="457200" rtl="0" eaLnBrk="0" fontAlgn="base" hangingPunct="0">
        <a:spcBef>
          <a:spcPct val="20000"/>
        </a:spcBef>
        <a:spcAft>
          <a:spcPct val="0"/>
        </a:spcAft>
        <a:buFont typeface="Arial" pitchFamily="34" charset="0"/>
        <a:defRPr sz="2400" kern="1200">
          <a:solidFill>
            <a:srgbClr val="585858"/>
          </a:solidFill>
          <a:latin typeface="+mn-lt"/>
          <a:ea typeface="MS PGothic" pitchFamily="34" charset="-128"/>
          <a:cs typeface="+mn-cs"/>
        </a:defRPr>
      </a:lvl3pPr>
      <a:lvl4pPr marL="1371600" algn="l" defTabSz="457200" rtl="0" eaLnBrk="0" fontAlgn="base" hangingPunct="0">
        <a:spcBef>
          <a:spcPct val="20000"/>
        </a:spcBef>
        <a:spcAft>
          <a:spcPct val="0"/>
        </a:spcAft>
        <a:buFont typeface="Arial" pitchFamily="34" charset="0"/>
        <a:defRPr sz="2000" kern="1200">
          <a:solidFill>
            <a:srgbClr val="585858"/>
          </a:solidFill>
          <a:latin typeface="+mn-lt"/>
          <a:ea typeface="MS PGothic" pitchFamily="34" charset="-128"/>
          <a:cs typeface="+mn-cs"/>
        </a:defRPr>
      </a:lvl4pPr>
      <a:lvl5pPr marL="1828800" algn="l" defTabSz="457200" rtl="0" eaLnBrk="0" fontAlgn="base" hangingPunct="0">
        <a:spcBef>
          <a:spcPct val="20000"/>
        </a:spcBef>
        <a:spcAft>
          <a:spcPct val="0"/>
        </a:spcAft>
        <a:buFont typeface="Arial" pitchFamily="34" charset="0"/>
        <a:defRPr sz="2000" kern="1200">
          <a:solidFill>
            <a:srgbClr val="585858"/>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10102852" y="6073775"/>
            <a:ext cx="1756833" cy="338138"/>
          </a:xfrm>
          <a:prstGeom prst="rect">
            <a:avLst/>
          </a:prstGeom>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1600" b="1" dirty="0">
                <a:latin typeface="Arial Narrow Bold"/>
                <a:cs typeface="Arial Narrow Bold"/>
              </a:rPr>
              <a:t>2019</a:t>
            </a:r>
          </a:p>
        </p:txBody>
      </p:sp>
      <p:sp>
        <p:nvSpPr>
          <p:cNvPr id="6" name="Rectangle 5"/>
          <p:cNvSpPr/>
          <p:nvPr/>
        </p:nvSpPr>
        <p:spPr>
          <a:xfrm>
            <a:off x="0" y="1"/>
            <a:ext cx="12192000" cy="1287463"/>
          </a:xfrm>
          <a:prstGeom prst="rect">
            <a:avLst/>
          </a:prstGeom>
          <a:solidFill>
            <a:srgbClr val="005DAA"/>
          </a:soli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sz="1800" dirty="0">
              <a:solidFill>
                <a:srgbClr val="FFFFFF"/>
              </a:solidFill>
              <a:ea typeface="MS PGothic" pitchFamily="34" charset="-128"/>
            </a:endParaRPr>
          </a:p>
        </p:txBody>
      </p:sp>
      <p:pic>
        <p:nvPicPr>
          <p:cNvPr id="3" name="Picture 2" descr="Text&#10;&#10;Description automatically generated">
            <a:extLst>
              <a:ext uri="{FF2B5EF4-FFF2-40B4-BE49-F238E27FC236}">
                <a16:creationId xmlns:a16="http://schemas.microsoft.com/office/drawing/2014/main" id="{7D347D5C-3998-DAAA-4572-3E11BC49023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32315" y="6073775"/>
            <a:ext cx="1524003" cy="573025"/>
          </a:xfrm>
          <a:prstGeom prst="rect">
            <a:avLst/>
          </a:prstGeom>
        </p:spPr>
      </p:pic>
    </p:spTree>
    <p:custDataLst>
      <p:tags r:id="rId3"/>
    </p:custDataLst>
    <p:extLst>
      <p:ext uri="{BB962C8B-B14F-4D97-AF65-F5344CB8AC3E}">
        <p14:creationId xmlns:p14="http://schemas.microsoft.com/office/powerpoint/2010/main" val="1786770491"/>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11/1/2022</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8397199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78937" cy="6858000"/>
          </a:xfrm>
          <a:custGeom>
            <a:avLst/>
            <a:gdLst/>
            <a:ahLst/>
            <a:cxnLst/>
            <a:rect l="l" t="t" r="r" b="b"/>
            <a:pathLst>
              <a:path w="3552190" h="2540000">
                <a:moveTo>
                  <a:pt x="3551653" y="0"/>
                </a:moveTo>
                <a:lnTo>
                  <a:pt x="0" y="0"/>
                </a:lnTo>
                <a:lnTo>
                  <a:pt x="0" y="2540000"/>
                </a:lnTo>
                <a:lnTo>
                  <a:pt x="3551653" y="2540000"/>
                </a:lnTo>
                <a:lnTo>
                  <a:pt x="3551653" y="0"/>
                </a:lnTo>
                <a:close/>
              </a:path>
            </a:pathLst>
          </a:custGeom>
          <a:solidFill>
            <a:srgbClr val="243D94"/>
          </a:solidFill>
        </p:spPr>
        <p:txBody>
          <a:bodyPr wrap="square" lIns="0" tIns="0" rIns="0" bIns="0" rtlCol="0"/>
          <a:lstStyle/>
          <a:p>
            <a:endParaRPr sz="4860"/>
          </a:p>
        </p:txBody>
      </p:sp>
      <p:pic>
        <p:nvPicPr>
          <p:cNvPr id="17" name="bg object 17"/>
          <p:cNvPicPr/>
          <p:nvPr/>
        </p:nvPicPr>
        <p:blipFill>
          <a:blip r:embed="rId7" cstate="print"/>
          <a:stretch>
            <a:fillRect/>
          </a:stretch>
        </p:blipFill>
        <p:spPr>
          <a:xfrm>
            <a:off x="0" y="293378"/>
            <a:ext cx="9546363" cy="6564621"/>
          </a:xfrm>
          <a:prstGeom prst="rect">
            <a:avLst/>
          </a:prstGeom>
        </p:spPr>
      </p:pic>
      <p:sp>
        <p:nvSpPr>
          <p:cNvPr id="2" name="Holder 2"/>
          <p:cNvSpPr>
            <a:spLocks noGrp="1"/>
          </p:cNvSpPr>
          <p:nvPr>
            <p:ph type="title"/>
          </p:nvPr>
        </p:nvSpPr>
        <p:spPr>
          <a:xfrm>
            <a:off x="3576353" y="1128794"/>
            <a:ext cx="4045131" cy="215444"/>
          </a:xfrm>
          <a:prstGeom prst="rect">
            <a:avLst/>
          </a:prstGeom>
        </p:spPr>
        <p:txBody>
          <a:bodyPr wrap="square" lIns="0" tIns="0" rIns="0" bIns="0">
            <a:spAutoFit/>
          </a:bodyPr>
          <a:lstStyle>
            <a:lvl1pPr>
              <a:defRPr sz="1400" b="0" i="0">
                <a:solidFill>
                  <a:schemeClr val="bg1"/>
                </a:solidFill>
                <a:latin typeface="Lucida Sans"/>
                <a:cs typeface="Lucida Sans"/>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11/1/2022</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0399494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Lst>
  <p:txStyles>
    <p:titleStyle>
      <a:lvl1pPr>
        <a:defRPr>
          <a:latin typeface="+mj-lt"/>
          <a:ea typeface="+mj-ea"/>
          <a:cs typeface="+mj-cs"/>
        </a:defRPr>
      </a:lvl1pPr>
    </p:titleStyle>
    <p:bodyStyle>
      <a:lvl1pPr marL="0">
        <a:defRPr>
          <a:latin typeface="+mn-lt"/>
          <a:ea typeface="+mn-ea"/>
          <a:cs typeface="+mn-cs"/>
        </a:defRPr>
      </a:lvl1pPr>
      <a:lvl2pPr marL="1234440">
        <a:defRPr>
          <a:latin typeface="+mn-lt"/>
          <a:ea typeface="+mn-ea"/>
          <a:cs typeface="+mn-cs"/>
        </a:defRPr>
      </a:lvl2pPr>
      <a:lvl3pPr marL="2468880">
        <a:defRPr>
          <a:latin typeface="+mn-lt"/>
          <a:ea typeface="+mn-ea"/>
          <a:cs typeface="+mn-cs"/>
        </a:defRPr>
      </a:lvl3pPr>
      <a:lvl4pPr marL="3703320">
        <a:defRPr>
          <a:latin typeface="+mn-lt"/>
          <a:ea typeface="+mn-ea"/>
          <a:cs typeface="+mn-cs"/>
        </a:defRPr>
      </a:lvl4pPr>
      <a:lvl5pPr marL="4937760">
        <a:defRPr>
          <a:latin typeface="+mn-lt"/>
          <a:ea typeface="+mn-ea"/>
          <a:cs typeface="+mn-cs"/>
        </a:defRPr>
      </a:lvl5pPr>
      <a:lvl6pPr marL="6172200">
        <a:defRPr>
          <a:latin typeface="+mn-lt"/>
          <a:ea typeface="+mn-ea"/>
          <a:cs typeface="+mn-cs"/>
        </a:defRPr>
      </a:lvl6pPr>
      <a:lvl7pPr marL="7406640">
        <a:defRPr>
          <a:latin typeface="+mn-lt"/>
          <a:ea typeface="+mn-ea"/>
          <a:cs typeface="+mn-cs"/>
        </a:defRPr>
      </a:lvl7pPr>
      <a:lvl8pPr marL="8641080">
        <a:defRPr>
          <a:latin typeface="+mn-lt"/>
          <a:ea typeface="+mn-ea"/>
          <a:cs typeface="+mn-cs"/>
        </a:defRPr>
      </a:lvl8pPr>
      <a:lvl9pPr marL="9875520">
        <a:defRPr>
          <a:latin typeface="+mn-lt"/>
          <a:ea typeface="+mn-ea"/>
          <a:cs typeface="+mn-cs"/>
        </a:defRPr>
      </a:lvl9pPr>
    </p:bodyStyle>
    <p:otherStyle>
      <a:lvl1pPr marL="0">
        <a:defRPr>
          <a:latin typeface="+mn-lt"/>
          <a:ea typeface="+mn-ea"/>
          <a:cs typeface="+mn-cs"/>
        </a:defRPr>
      </a:lvl1pPr>
      <a:lvl2pPr marL="1234440">
        <a:defRPr>
          <a:latin typeface="+mn-lt"/>
          <a:ea typeface="+mn-ea"/>
          <a:cs typeface="+mn-cs"/>
        </a:defRPr>
      </a:lvl2pPr>
      <a:lvl3pPr marL="2468880">
        <a:defRPr>
          <a:latin typeface="+mn-lt"/>
          <a:ea typeface="+mn-ea"/>
          <a:cs typeface="+mn-cs"/>
        </a:defRPr>
      </a:lvl3pPr>
      <a:lvl4pPr marL="3703320">
        <a:defRPr>
          <a:latin typeface="+mn-lt"/>
          <a:ea typeface="+mn-ea"/>
          <a:cs typeface="+mn-cs"/>
        </a:defRPr>
      </a:lvl4pPr>
      <a:lvl5pPr marL="4937760">
        <a:defRPr>
          <a:latin typeface="+mn-lt"/>
          <a:ea typeface="+mn-ea"/>
          <a:cs typeface="+mn-cs"/>
        </a:defRPr>
      </a:lvl5pPr>
      <a:lvl6pPr marL="6172200">
        <a:defRPr>
          <a:latin typeface="+mn-lt"/>
          <a:ea typeface="+mn-ea"/>
          <a:cs typeface="+mn-cs"/>
        </a:defRPr>
      </a:lvl6pPr>
      <a:lvl7pPr marL="7406640">
        <a:defRPr>
          <a:latin typeface="+mn-lt"/>
          <a:ea typeface="+mn-ea"/>
          <a:cs typeface="+mn-cs"/>
        </a:defRPr>
      </a:lvl7pPr>
      <a:lvl8pPr marL="8641080">
        <a:defRPr>
          <a:latin typeface="+mn-lt"/>
          <a:ea typeface="+mn-ea"/>
          <a:cs typeface="+mn-cs"/>
        </a:defRPr>
      </a:lvl8pPr>
      <a:lvl9pPr marL="987552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hyperlink" Target="https://www.rotary.org/en/rotary-endowment"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7.jpe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xml"/><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slideLayout" Target="../slideLayouts/slideLayout31.xml"/><Relationship Id="rId1" Type="http://schemas.openxmlformats.org/officeDocument/2006/relationships/tags" Target="../tags/tag3.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42.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notesSlide" Target="../notesSlides/notesSlide5.xml"/><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hyperlink" Target="https://www.rotary.org/en/rotary-endowment"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2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65479" y="1170818"/>
            <a:ext cx="3418163" cy="2007537"/>
          </a:xfrm>
          <a:prstGeom prst="rect">
            <a:avLst/>
          </a:prstGeom>
        </p:spPr>
        <p:txBody>
          <a:bodyPr vert="horz" wrap="square" lIns="0" tIns="53150" rIns="0" bIns="0" rtlCol="0">
            <a:spAutoFit/>
          </a:bodyPr>
          <a:lstStyle/>
          <a:p>
            <a:pPr marL="34290" marR="13716" indent="6858" algn="just">
              <a:lnSpc>
                <a:spcPct val="99200"/>
              </a:lnSpc>
              <a:spcBef>
                <a:spcPts val="418"/>
              </a:spcBef>
            </a:pPr>
            <a:r>
              <a:rPr dirty="0"/>
              <a:t>The</a:t>
            </a:r>
            <a:r>
              <a:rPr spc="-95" dirty="0"/>
              <a:t> </a:t>
            </a:r>
            <a:r>
              <a:rPr sz="5265" b="1" spc="-95" dirty="0">
                <a:solidFill>
                  <a:srgbClr val="F5A81C"/>
                </a:solidFill>
                <a:latin typeface="Verdana"/>
                <a:cs typeface="Verdana"/>
              </a:rPr>
              <a:t>ABC’s </a:t>
            </a:r>
            <a:br>
              <a:rPr lang="en-US" sz="5265" b="1" spc="-95" dirty="0">
                <a:solidFill>
                  <a:srgbClr val="F5A81C"/>
                </a:solidFill>
                <a:latin typeface="Verdana"/>
                <a:cs typeface="Verdana"/>
              </a:rPr>
            </a:br>
            <a:r>
              <a:rPr dirty="0"/>
              <a:t>of</a:t>
            </a:r>
            <a:r>
              <a:rPr spc="-122" dirty="0"/>
              <a:t> </a:t>
            </a:r>
            <a:r>
              <a:rPr spc="-27" dirty="0"/>
              <a:t>The</a:t>
            </a:r>
            <a:r>
              <a:rPr spc="-108" dirty="0"/>
              <a:t> </a:t>
            </a:r>
            <a:r>
              <a:rPr spc="-27" dirty="0"/>
              <a:t>Rotary Foundation</a:t>
            </a:r>
            <a:endParaRPr sz="5265" dirty="0">
              <a:latin typeface="Verdana"/>
              <a:cs typeface="Verdana"/>
            </a:endParaRPr>
          </a:p>
        </p:txBody>
      </p:sp>
    </p:spTree>
    <p:extLst>
      <p:ext uri="{BB962C8B-B14F-4D97-AF65-F5344CB8AC3E}">
        <p14:creationId xmlns:p14="http://schemas.microsoft.com/office/powerpoint/2010/main" val="3047744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A4CC6-3EE0-9412-3D5C-31AACA519E52}"/>
              </a:ext>
            </a:extLst>
          </p:cNvPr>
          <p:cNvSpPr>
            <a:spLocks noGrp="1"/>
          </p:cNvSpPr>
          <p:nvPr>
            <p:ph type="title"/>
          </p:nvPr>
        </p:nvSpPr>
        <p:spPr/>
        <p:txBody>
          <a:bodyPr/>
          <a:lstStyle/>
          <a:p>
            <a:r>
              <a:rPr lang="en-US" dirty="0"/>
              <a:t>Club recognition</a:t>
            </a:r>
          </a:p>
        </p:txBody>
      </p:sp>
      <p:sp>
        <p:nvSpPr>
          <p:cNvPr id="3" name="Content Placeholder 2">
            <a:extLst>
              <a:ext uri="{FF2B5EF4-FFF2-40B4-BE49-F238E27FC236}">
                <a16:creationId xmlns:a16="http://schemas.microsoft.com/office/drawing/2014/main" id="{61DBE819-F9F9-8498-DE84-075CD641D99E}"/>
              </a:ext>
            </a:extLst>
          </p:cNvPr>
          <p:cNvSpPr>
            <a:spLocks noGrp="1"/>
          </p:cNvSpPr>
          <p:nvPr>
            <p:ph idx="1"/>
          </p:nvPr>
        </p:nvSpPr>
        <p:spPr/>
        <p:txBody>
          <a:bodyPr/>
          <a:lstStyle/>
          <a:p>
            <a:pPr algn="l"/>
            <a:r>
              <a:rPr lang="en-US" b="1" i="0" dirty="0">
                <a:solidFill>
                  <a:schemeClr val="tx1"/>
                </a:solidFill>
                <a:effectLst/>
                <a:latin typeface="Arial" panose="020B0604020202020204" pitchFamily="34" charset="0"/>
                <a:cs typeface="Arial" panose="020B0604020202020204" pitchFamily="34" charset="0"/>
              </a:rPr>
              <a:t>100% Paul Harris Fellow Club - </a:t>
            </a:r>
            <a:r>
              <a:rPr lang="en-US" b="0" i="0" dirty="0">
                <a:solidFill>
                  <a:schemeClr val="tx1"/>
                </a:solidFill>
                <a:effectLst/>
                <a:latin typeface="Arial" panose="020B0604020202020204" pitchFamily="34" charset="0"/>
                <a:cs typeface="Arial" panose="020B0604020202020204" pitchFamily="34" charset="0"/>
              </a:rPr>
              <a:t>For clubs in which all dues-paying members are Paul Harris Fellows. This is a one-time recognition.</a:t>
            </a:r>
          </a:p>
          <a:p>
            <a:pPr algn="l"/>
            <a:r>
              <a:rPr lang="en-US" b="1" i="0" dirty="0">
                <a:solidFill>
                  <a:schemeClr val="tx1"/>
                </a:solidFill>
                <a:effectLst/>
                <a:latin typeface="Arial" panose="020B0604020202020204" pitchFamily="34" charset="0"/>
                <a:cs typeface="Arial" panose="020B0604020202020204" pitchFamily="34" charset="0"/>
              </a:rPr>
              <a:t>100% Paul Harris Society Club - </a:t>
            </a:r>
            <a:r>
              <a:rPr lang="en-US" b="0" i="0" dirty="0">
                <a:solidFill>
                  <a:schemeClr val="tx1"/>
                </a:solidFill>
                <a:effectLst/>
                <a:latin typeface="Arial" panose="020B0604020202020204" pitchFamily="34" charset="0"/>
                <a:cs typeface="Arial" panose="020B0604020202020204" pitchFamily="34" charset="0"/>
              </a:rPr>
              <a:t>For clubs in which every dues-paying member contributes a minimum of $1,000 to the Annual Fund, PolioPlus, or global grants within a Rotary year</a:t>
            </a:r>
          </a:p>
          <a:p>
            <a:pPr algn="l"/>
            <a:r>
              <a:rPr lang="en-US" b="1" i="0" dirty="0">
                <a:solidFill>
                  <a:schemeClr val="tx1"/>
                </a:solidFill>
                <a:effectLst/>
                <a:latin typeface="Arial" panose="020B0604020202020204" pitchFamily="34" charset="0"/>
                <a:cs typeface="Arial" panose="020B0604020202020204" pitchFamily="34" charset="0"/>
              </a:rPr>
              <a:t>100% Foundation Giving Club - </a:t>
            </a:r>
            <a:r>
              <a:rPr lang="en-US" b="0" i="0" dirty="0">
                <a:solidFill>
                  <a:schemeClr val="tx1"/>
                </a:solidFill>
                <a:effectLst/>
                <a:latin typeface="Arial" panose="020B0604020202020204" pitchFamily="34" charset="0"/>
                <a:cs typeface="Arial" panose="020B0604020202020204" pitchFamily="34" charset="0"/>
              </a:rPr>
              <a:t>For clubs that achieve an average of $100 in per capita giving and 100 percent participation, with every dues-paying member contributing at least $25 to any or all of the following during the Rotary year: Annual Fund, PolioPlus Fund, approved global grants, or </a:t>
            </a:r>
            <a:r>
              <a:rPr lang="en-US" b="1" i="0" u="none" strike="noStrike" dirty="0">
                <a:solidFill>
                  <a:schemeClr val="tx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Endowment Fund</a:t>
            </a:r>
            <a:r>
              <a:rPr lang="en-US" b="0" i="0" dirty="0">
                <a:solidFill>
                  <a:schemeClr val="tx1"/>
                </a:solidFill>
                <a:effectLst/>
                <a:latin typeface="Arial" panose="020B0604020202020204" pitchFamily="34" charset="0"/>
                <a:cs typeface="Arial" panose="020B0604020202020204" pitchFamily="34" charset="0"/>
              </a:rPr>
              <a:t>.</a:t>
            </a:r>
          </a:p>
          <a:p>
            <a:pPr algn="l"/>
            <a:r>
              <a:rPr lang="en-US" b="1" i="0" dirty="0">
                <a:solidFill>
                  <a:schemeClr val="tx1"/>
                </a:solidFill>
                <a:effectLst/>
                <a:latin typeface="Arial" panose="020B0604020202020204" pitchFamily="34" charset="0"/>
                <a:cs typeface="Arial" panose="020B0604020202020204" pitchFamily="34" charset="0"/>
              </a:rPr>
              <a:t>100% Rotary’s Promise Club - </a:t>
            </a:r>
            <a:r>
              <a:rPr lang="en-US" b="0" i="0" dirty="0">
                <a:solidFill>
                  <a:schemeClr val="tx1"/>
                </a:solidFill>
                <a:effectLst/>
                <a:latin typeface="Arial" panose="020B0604020202020204" pitchFamily="34" charset="0"/>
                <a:cs typeface="Arial" panose="020B0604020202020204" pitchFamily="34" charset="0"/>
              </a:rPr>
              <a:t>A designation provided to clubs in which every dues-paying member supports The Rotary Foundation’s Endowment with a minimum commitment of $1,000 or more in an estate plan or via an outright gift of $1,000 or more. A certificate honoring the achievement will be provided upon request.</a:t>
            </a:r>
          </a:p>
          <a:p>
            <a:pPr algn="l"/>
            <a:r>
              <a:rPr lang="en-US" b="1" i="0" dirty="0">
                <a:solidFill>
                  <a:schemeClr val="tx1"/>
                </a:solidFill>
                <a:effectLst/>
                <a:latin typeface="Arial" panose="020B0604020202020204" pitchFamily="34" charset="0"/>
                <a:cs typeface="Arial" panose="020B0604020202020204" pitchFamily="34" charset="0"/>
              </a:rPr>
              <a:t>Every Rotarian, Every Year Club - </a:t>
            </a:r>
            <a:r>
              <a:rPr lang="en-US" b="0" i="0" dirty="0">
                <a:solidFill>
                  <a:schemeClr val="tx1"/>
                </a:solidFill>
                <a:effectLst/>
                <a:latin typeface="Arial" panose="020B0604020202020204" pitchFamily="34" charset="0"/>
                <a:cs typeface="Arial" panose="020B0604020202020204" pitchFamily="34" charset="0"/>
              </a:rPr>
              <a:t>For clubs that achieve a minimum Annual Fund contribution of $100 per capita during the Rotary year, and every dues-paying member must personally contribute at least $25 to the Annual Fund during the year. </a:t>
            </a:r>
          </a:p>
          <a:p>
            <a:pPr algn="l"/>
            <a:r>
              <a:rPr lang="en-US" b="1" i="0" dirty="0">
                <a:solidFill>
                  <a:schemeClr val="tx1"/>
                </a:solidFill>
                <a:effectLst/>
                <a:latin typeface="Arial" panose="020B0604020202020204" pitchFamily="34" charset="0"/>
                <a:cs typeface="Arial" panose="020B0604020202020204" pitchFamily="34" charset="0"/>
              </a:rPr>
              <a:t>Top Three Per Capita in Annual Fund Giving - </a:t>
            </a:r>
            <a:r>
              <a:rPr lang="en-US" b="0" i="0" dirty="0">
                <a:solidFill>
                  <a:schemeClr val="tx1"/>
                </a:solidFill>
                <a:effectLst/>
                <a:latin typeface="Arial" panose="020B0604020202020204" pitchFamily="34" charset="0"/>
                <a:cs typeface="Arial" panose="020B0604020202020204" pitchFamily="34" charset="0"/>
              </a:rPr>
              <a:t>For the three clubs in each district that give the most, per capita, to the Annual Fund. Clubs that give at least $50 per capita are eligible.</a:t>
            </a:r>
          </a:p>
          <a:p>
            <a:pPr algn="l"/>
            <a:r>
              <a:rPr lang="en-US" b="1" i="0" dirty="0">
                <a:solidFill>
                  <a:schemeClr val="tx1"/>
                </a:solidFill>
                <a:effectLst/>
                <a:latin typeface="Arial" panose="020B0604020202020204" pitchFamily="34" charset="0"/>
                <a:cs typeface="Arial" panose="020B0604020202020204" pitchFamily="34" charset="0"/>
              </a:rPr>
              <a:t>Rotaract Giving Certificate - </a:t>
            </a:r>
            <a:r>
              <a:rPr lang="en-US" b="0" i="0" dirty="0">
                <a:solidFill>
                  <a:schemeClr val="tx1"/>
                </a:solidFill>
                <a:effectLst/>
                <a:latin typeface="Arial" panose="020B0604020202020204" pitchFamily="34" charset="0"/>
                <a:cs typeface="Arial" panose="020B0604020202020204" pitchFamily="34" charset="0"/>
              </a:rPr>
              <a:t>Rotaract clubs that collectively contribute $100 or more annually to The Rotary Foundation will be eligible for a Rotaract Giving Certificate.</a:t>
            </a:r>
          </a:p>
          <a:p>
            <a:endParaRPr lang="en-US" dirty="0"/>
          </a:p>
        </p:txBody>
      </p:sp>
    </p:spTree>
    <p:extLst>
      <p:ext uri="{BB962C8B-B14F-4D97-AF65-F5344CB8AC3E}">
        <p14:creationId xmlns:p14="http://schemas.microsoft.com/office/powerpoint/2010/main" val="3949611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38742-A979-429F-BFAD-328126D5CB41}"/>
              </a:ext>
            </a:extLst>
          </p:cNvPr>
          <p:cNvSpPr>
            <a:spLocks noGrp="1"/>
          </p:cNvSpPr>
          <p:nvPr>
            <p:ph type="title"/>
          </p:nvPr>
        </p:nvSpPr>
        <p:spPr/>
        <p:txBody>
          <a:bodyPr/>
          <a:lstStyle/>
          <a:p>
            <a:r>
              <a:rPr lang="en-US" dirty="0"/>
              <a:t>END POLIO NOW       Just Two Drops</a:t>
            </a:r>
          </a:p>
        </p:txBody>
      </p:sp>
      <p:pic>
        <p:nvPicPr>
          <p:cNvPr id="5" name="Picture 4" descr="A close up of a sign&#10;&#10;Description automatically generated">
            <a:extLst>
              <a:ext uri="{FF2B5EF4-FFF2-40B4-BE49-F238E27FC236}">
                <a16:creationId xmlns:a16="http://schemas.microsoft.com/office/drawing/2014/main" id="{405D4109-DAFB-4D8C-B83C-487430EC8E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4400" y="1050443"/>
            <a:ext cx="2929499" cy="2342463"/>
          </a:xfrm>
          <a:prstGeom prst="rect">
            <a:avLst/>
          </a:prstGeom>
        </p:spPr>
      </p:pic>
      <p:pic>
        <p:nvPicPr>
          <p:cNvPr id="7" name="Picture 6">
            <a:extLst>
              <a:ext uri="{FF2B5EF4-FFF2-40B4-BE49-F238E27FC236}">
                <a16:creationId xmlns:a16="http://schemas.microsoft.com/office/drawing/2014/main" id="{0958D227-0FBC-42E8-8BB8-267092CB435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061304" y="853177"/>
            <a:ext cx="5080000" cy="6048939"/>
          </a:xfrm>
          <a:prstGeom prst="rect">
            <a:avLst/>
          </a:prstGeom>
        </p:spPr>
      </p:pic>
      <p:pic>
        <p:nvPicPr>
          <p:cNvPr id="3" name="Picture 4" descr="WHO welcomes 'historic step' in fight against polio | News | Al ...">
            <a:extLst>
              <a:ext uri="{FF2B5EF4-FFF2-40B4-BE49-F238E27FC236}">
                <a16:creationId xmlns:a16="http://schemas.microsoft.com/office/drawing/2014/main" id="{98A555C7-8693-933B-DC10-BD7C869C2A9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88579" y="3465095"/>
            <a:ext cx="4572725" cy="2572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996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37D42-D828-EEF4-9EF3-FCB2F9F6AF67}"/>
              </a:ext>
            </a:extLst>
          </p:cNvPr>
          <p:cNvSpPr>
            <a:spLocks noGrp="1"/>
          </p:cNvSpPr>
          <p:nvPr>
            <p:ph type="title"/>
          </p:nvPr>
        </p:nvSpPr>
        <p:spPr/>
        <p:txBody>
          <a:bodyPr/>
          <a:lstStyle/>
          <a:p>
            <a:r>
              <a:rPr lang="en-US" dirty="0"/>
              <a:t>2.025 BY 2025</a:t>
            </a:r>
          </a:p>
        </p:txBody>
      </p:sp>
      <p:pic>
        <p:nvPicPr>
          <p:cNvPr id="6" name="Content Placeholder 5">
            <a:extLst>
              <a:ext uri="{FF2B5EF4-FFF2-40B4-BE49-F238E27FC236}">
                <a16:creationId xmlns:a16="http://schemas.microsoft.com/office/drawing/2014/main" id="{7D0B0D11-4502-CE48-9FA8-BE72BCE7881F}"/>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570971" y="1037676"/>
            <a:ext cx="7813999" cy="4858847"/>
          </a:xfrm>
        </p:spPr>
      </p:pic>
    </p:spTree>
    <p:extLst>
      <p:ext uri="{BB962C8B-B14F-4D97-AF65-F5344CB8AC3E}">
        <p14:creationId xmlns:p14="http://schemas.microsoft.com/office/powerpoint/2010/main" val="3265108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2DEEAF23-9063-4447-A138-131CAF268D03}"/>
              </a:ext>
            </a:extLst>
          </p:cNvPr>
          <p:cNvSpPr>
            <a:spLocks noGrp="1"/>
          </p:cNvSpPr>
          <p:nvPr>
            <p:ph type="title"/>
          </p:nvPr>
        </p:nvSpPr>
        <p:spPr bwMode="auto"/>
        <p:txBody>
          <a:bodyPr vert="horz" wrap="square" numCol="1" compatLnSpc="1">
            <a:prstTxWarp prst="textNoShape">
              <a:avLst/>
            </a:prstTxWarp>
          </a:bodyPr>
          <a:lstStyle/>
          <a:p>
            <a:pPr eaLnBrk="1" hangingPunct="1">
              <a:defRPr/>
            </a:pPr>
            <a:r>
              <a:rPr lang="en-US" altLang="en-US" b="1" dirty="0">
                <a:effectLst>
                  <a:outerShdw blurRad="38100" dist="38100" dir="2700000" algn="tl">
                    <a:srgbClr val="000000">
                      <a:alpha val="43137"/>
                    </a:srgbClr>
                  </a:outerShdw>
                </a:effectLst>
                <a:latin typeface="Gill Sans MT" panose="020B0502020104020203" pitchFamily="34" charset="0"/>
              </a:rPr>
              <a:t>District Grants</a:t>
            </a:r>
          </a:p>
        </p:txBody>
      </p:sp>
      <p:sp>
        <p:nvSpPr>
          <p:cNvPr id="37891" name="Content Placeholder 1">
            <a:extLst>
              <a:ext uri="{FF2B5EF4-FFF2-40B4-BE49-F238E27FC236}">
                <a16:creationId xmlns:a16="http://schemas.microsoft.com/office/drawing/2014/main" id="{92C58ED2-6F24-4CEE-AF6C-98AD8047451B}"/>
              </a:ext>
            </a:extLst>
          </p:cNvPr>
          <p:cNvSpPr>
            <a:spLocks noGrp="1" noChangeArrowheads="1"/>
          </p:cNvSpPr>
          <p:nvPr>
            <p:ph idx="1"/>
          </p:nvPr>
        </p:nvSpPr>
        <p:spPr bwMode="auto">
          <a:xfrm>
            <a:off x="609600" y="1219201"/>
            <a:ext cx="7213600" cy="45254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571500" indent="-571500">
              <a:buFont typeface="Arial" panose="020B0604020202020204" pitchFamily="34" charset="0"/>
              <a:buChar char="•"/>
            </a:pPr>
            <a:r>
              <a:rPr lang="en-US" altLang="en-US" sz="3600" dirty="0">
                <a:solidFill>
                  <a:schemeClr val="tx1"/>
                </a:solidFill>
                <a:latin typeface="Arial" panose="020B0604020202020204" pitchFamily="34" charset="0"/>
                <a:cs typeface="Arial" panose="020B0604020202020204" pitchFamily="34" charset="0"/>
              </a:rPr>
              <a:t>Smaller activities and projects</a:t>
            </a:r>
          </a:p>
          <a:p>
            <a:pPr marL="571500" indent="-571500">
              <a:buFont typeface="Arial" panose="020B0604020202020204" pitchFamily="34" charset="0"/>
              <a:buChar char="•"/>
            </a:pPr>
            <a:r>
              <a:rPr lang="en-US" altLang="en-US" sz="3600" dirty="0">
                <a:solidFill>
                  <a:schemeClr val="tx1"/>
                </a:solidFill>
                <a:latin typeface="Arial" panose="020B0604020202020204" pitchFamily="34" charset="0"/>
                <a:cs typeface="Arial" panose="020B0604020202020204" pitchFamily="34" charset="0"/>
              </a:rPr>
              <a:t>Funds both local &amp; international activities</a:t>
            </a:r>
          </a:p>
          <a:p>
            <a:pPr marL="571500" indent="-571500">
              <a:buFont typeface="Arial" panose="020B0604020202020204" pitchFamily="34" charset="0"/>
              <a:buChar char="•"/>
            </a:pPr>
            <a:r>
              <a:rPr lang="en-US" altLang="en-US" sz="3600" dirty="0">
                <a:solidFill>
                  <a:schemeClr val="tx1"/>
                </a:solidFill>
                <a:latin typeface="Arial" panose="020B0604020202020204" pitchFamily="34" charset="0"/>
                <a:cs typeface="Arial" panose="020B0604020202020204" pitchFamily="34" charset="0"/>
              </a:rPr>
              <a:t>Activities must be consistent with the mission of Rotary</a:t>
            </a:r>
          </a:p>
        </p:txBody>
      </p:sp>
      <p:pic>
        <p:nvPicPr>
          <p:cNvPr id="37892" name="Picture 2" descr="A group of people standing in front of a crowd posing for the camera&#10;&#10;Description automatically generated">
            <a:extLst>
              <a:ext uri="{FF2B5EF4-FFF2-40B4-BE49-F238E27FC236}">
                <a16:creationId xmlns:a16="http://schemas.microsoft.com/office/drawing/2014/main" id="{3653E375-6BD2-496B-AAF6-FC7019555B8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94057" y="1039285"/>
            <a:ext cx="3975176" cy="223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4" descr="A picture containing box, indoor, person, table&#10;&#10;Description automatically generated">
            <a:extLst>
              <a:ext uri="{FF2B5EF4-FFF2-40B4-BE49-F238E27FC236}">
                <a16:creationId xmlns:a16="http://schemas.microsoft.com/office/drawing/2014/main" id="{7AB65A39-5542-4A36-9DD3-90EF49B639B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094057" y="3486152"/>
            <a:ext cx="3805919" cy="285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880367DB-8F76-440A-AE6D-55C6FBE228F3}"/>
              </a:ext>
            </a:extLst>
          </p:cNvPr>
          <p:cNvSpPr>
            <a:spLocks noGrp="1"/>
          </p:cNvSpPr>
          <p:nvPr>
            <p:ph type="title"/>
          </p:nvPr>
        </p:nvSpPr>
        <p:spPr bwMode="auto"/>
        <p:txBody>
          <a:bodyPr vert="horz" wrap="square" numCol="1" compatLnSpc="1">
            <a:prstTxWarp prst="textNoShape">
              <a:avLst/>
            </a:prstTxWarp>
          </a:bodyPr>
          <a:lstStyle/>
          <a:p>
            <a:pPr eaLnBrk="1" hangingPunct="1">
              <a:defRPr/>
            </a:pPr>
            <a:r>
              <a:rPr lang="en-US" altLang="en-US" b="1" dirty="0">
                <a:effectLst>
                  <a:outerShdw blurRad="38100" dist="38100" dir="2700000" algn="tl">
                    <a:srgbClr val="000000">
                      <a:alpha val="43137"/>
                    </a:srgbClr>
                  </a:outerShdw>
                </a:effectLst>
                <a:latin typeface="Gill Sans MT" panose="020B0502020104020203" pitchFamily="34" charset="0"/>
              </a:rPr>
              <a:t>Global Grants</a:t>
            </a:r>
          </a:p>
        </p:txBody>
      </p:sp>
      <p:sp>
        <p:nvSpPr>
          <p:cNvPr id="39939" name="Content Placeholder 1">
            <a:extLst>
              <a:ext uri="{FF2B5EF4-FFF2-40B4-BE49-F238E27FC236}">
                <a16:creationId xmlns:a16="http://schemas.microsoft.com/office/drawing/2014/main" id="{0055CFBB-82CC-4DC9-96E7-26BE22771098}"/>
              </a:ext>
            </a:extLst>
          </p:cNvPr>
          <p:cNvSpPr>
            <a:spLocks noGrp="1" noChangeArrowheads="1"/>
          </p:cNvSpPr>
          <p:nvPr>
            <p:ph idx="1"/>
          </p:nvPr>
        </p:nvSpPr>
        <p:spPr bwMode="auto">
          <a:xfrm>
            <a:off x="228599" y="990601"/>
            <a:ext cx="8649075" cy="4446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571500" indent="-571500">
              <a:spcBef>
                <a:spcPts val="0"/>
              </a:spcBef>
              <a:buFont typeface="Arial" panose="020B0604020202020204" pitchFamily="34" charset="0"/>
              <a:buChar char="•"/>
            </a:pPr>
            <a:r>
              <a:rPr lang="en-US" altLang="en-US" sz="3600" dirty="0">
                <a:solidFill>
                  <a:schemeClr val="tx1"/>
                </a:solidFill>
                <a:latin typeface="Arial" panose="020B0604020202020204" pitchFamily="34" charset="0"/>
                <a:cs typeface="Arial" panose="020B0604020202020204" pitchFamily="34" charset="0"/>
              </a:rPr>
              <a:t>Longer-term projects</a:t>
            </a:r>
          </a:p>
          <a:p>
            <a:pPr marL="571500" indent="-571500">
              <a:spcBef>
                <a:spcPts val="0"/>
              </a:spcBef>
              <a:buFont typeface="Arial" panose="020B0604020202020204" pitchFamily="34" charset="0"/>
              <a:buChar char="•"/>
            </a:pPr>
            <a:r>
              <a:rPr lang="en-US" altLang="en-US" sz="3600" dirty="0">
                <a:solidFill>
                  <a:schemeClr val="tx1"/>
                </a:solidFill>
                <a:latin typeface="Arial" panose="020B0604020202020204" pitchFamily="34" charset="0"/>
                <a:cs typeface="Arial" panose="020B0604020202020204" pitchFamily="34" charset="0"/>
              </a:rPr>
              <a:t>Sustainable impact</a:t>
            </a:r>
          </a:p>
          <a:p>
            <a:pPr marL="571500" indent="-571500">
              <a:spcBef>
                <a:spcPts val="0"/>
              </a:spcBef>
              <a:buFont typeface="Arial" panose="020B0604020202020204" pitchFamily="34" charset="0"/>
              <a:buChar char="•"/>
            </a:pPr>
            <a:r>
              <a:rPr lang="en-US" altLang="en-US" sz="3600" dirty="0">
                <a:solidFill>
                  <a:schemeClr val="tx1"/>
                </a:solidFill>
                <a:latin typeface="Arial" panose="020B0604020202020204" pitchFamily="34" charset="0"/>
                <a:cs typeface="Arial" panose="020B0604020202020204" pitchFamily="34" charset="0"/>
              </a:rPr>
              <a:t>Support One of Rotary’s 7 Areas of Focus</a:t>
            </a:r>
          </a:p>
          <a:p>
            <a:pPr marL="571500" indent="-571500">
              <a:spcBef>
                <a:spcPts val="0"/>
              </a:spcBef>
              <a:buFont typeface="Arial" panose="020B0604020202020204" pitchFamily="34" charset="0"/>
              <a:buChar char="•"/>
            </a:pPr>
            <a:r>
              <a:rPr lang="en-US" altLang="en-US" sz="3600" dirty="0">
                <a:solidFill>
                  <a:schemeClr val="tx1"/>
                </a:solidFill>
                <a:latin typeface="Arial" panose="020B0604020202020204" pitchFamily="34" charset="0"/>
                <a:cs typeface="Arial" panose="020B0604020202020204" pitchFamily="34" charset="0"/>
              </a:rPr>
              <a:t>Larger amount ($30,000-$400,000)</a:t>
            </a:r>
          </a:p>
          <a:p>
            <a:pPr marL="571500" indent="-571500">
              <a:spcBef>
                <a:spcPts val="0"/>
              </a:spcBef>
              <a:buFont typeface="Arial" panose="020B0604020202020204" pitchFamily="34" charset="0"/>
              <a:buChar char="•"/>
            </a:pPr>
            <a:r>
              <a:rPr lang="en-US" altLang="en-US" sz="3600" dirty="0">
                <a:solidFill>
                  <a:schemeClr val="tx1"/>
                </a:solidFill>
                <a:latin typeface="Arial" panose="020B0604020202020204" pitchFamily="34" charset="0"/>
                <a:cs typeface="Arial" panose="020B0604020202020204" pitchFamily="34" charset="0"/>
              </a:rPr>
              <a:t>Address an important need identified in the community</a:t>
            </a:r>
          </a:p>
          <a:p>
            <a:pPr marL="571500" indent="-571500">
              <a:spcBef>
                <a:spcPts val="0"/>
              </a:spcBef>
              <a:buFont typeface="Arial" panose="020B0604020202020204" pitchFamily="34" charset="0"/>
              <a:buChar char="•"/>
            </a:pPr>
            <a:r>
              <a:rPr lang="en-US" altLang="en-US" sz="3600" dirty="0">
                <a:solidFill>
                  <a:schemeClr val="tx1"/>
                </a:solidFill>
                <a:latin typeface="Arial" panose="020B0604020202020204" pitchFamily="34" charset="0"/>
                <a:cs typeface="Arial" panose="020B0604020202020204" pitchFamily="34" charset="0"/>
              </a:rPr>
              <a:t>Strengthen the community’s capacity to address its own needs</a:t>
            </a:r>
          </a:p>
        </p:txBody>
      </p:sp>
      <p:pic>
        <p:nvPicPr>
          <p:cNvPr id="39940" name="Picture 2" descr="A girl looking at the camera&#10;&#10;Description automatically generated">
            <a:extLst>
              <a:ext uri="{FF2B5EF4-FFF2-40B4-BE49-F238E27FC236}">
                <a16:creationId xmlns:a16="http://schemas.microsoft.com/office/drawing/2014/main" id="{427F521B-6172-4054-8B38-A449C1B8C42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877675" y="1070872"/>
            <a:ext cx="3234267" cy="4870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A3BFB683-E030-4864-A330-87F23115226D}"/>
              </a:ext>
            </a:extLst>
          </p:cNvPr>
          <p:cNvSpPr>
            <a:spLocks noGrp="1"/>
          </p:cNvSpPr>
          <p:nvPr>
            <p:ph type="title"/>
          </p:nvPr>
        </p:nvSpPr>
        <p:spPr bwMode="auto"/>
        <p:txBody>
          <a:bodyPr vert="horz" wrap="square" numCol="1" compatLnSpc="1">
            <a:prstTxWarp prst="textNoShape">
              <a:avLst/>
            </a:prstTxWarp>
          </a:bodyPr>
          <a:lstStyle/>
          <a:p>
            <a:pPr eaLnBrk="1" hangingPunct="1">
              <a:defRPr/>
            </a:pPr>
            <a:r>
              <a:rPr lang="en-US" altLang="en-US" b="1" dirty="0">
                <a:effectLst>
                  <a:outerShdw blurRad="38100" dist="38100" dir="2700000" algn="tl">
                    <a:srgbClr val="000000">
                      <a:alpha val="43137"/>
                    </a:srgbClr>
                  </a:outerShdw>
                </a:effectLst>
                <a:latin typeface="Gill Sans MT" panose="020B0502020104020203" pitchFamily="34" charset="0"/>
              </a:rPr>
              <a:t>Seven Areas of Focus</a:t>
            </a:r>
          </a:p>
        </p:txBody>
      </p:sp>
      <p:pic>
        <p:nvPicPr>
          <p:cNvPr id="5" name="Picture 4" descr="Diagram&#10;&#10;Description automatically generated with low confidence">
            <a:extLst>
              <a:ext uri="{FF2B5EF4-FFF2-40B4-BE49-F238E27FC236}">
                <a16:creationId xmlns:a16="http://schemas.microsoft.com/office/drawing/2014/main" id="{86D11804-CDE9-44A9-A8D9-645D880CCB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2400" y="1295400"/>
            <a:ext cx="8229600" cy="4979656"/>
          </a:xfrm>
          <a:prstGeom prst="rect">
            <a:avLst/>
          </a:prstGeom>
        </p:spPr>
      </p:pic>
    </p:spTree>
    <p:extLst>
      <p:ext uri="{BB962C8B-B14F-4D97-AF65-F5344CB8AC3E}">
        <p14:creationId xmlns:p14="http://schemas.microsoft.com/office/powerpoint/2010/main" val="3645966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B9FD99-BF7D-4751-AD18-6CAC9BC3D315}"/>
              </a:ext>
            </a:extLst>
          </p:cNvPr>
          <p:cNvPicPr>
            <a:picLocks noChangeAspect="1"/>
          </p:cNvPicPr>
          <p:nvPr/>
        </p:nvPicPr>
        <p:blipFill>
          <a:blip r:embed="rId3"/>
          <a:stretch>
            <a:fillRect/>
          </a:stretch>
        </p:blipFill>
        <p:spPr>
          <a:xfrm>
            <a:off x="3342640" y="0"/>
            <a:ext cx="5506720" cy="6858000"/>
          </a:xfrm>
          <a:prstGeom prst="rect">
            <a:avLst/>
          </a:prstGeom>
        </p:spPr>
      </p:pic>
      <p:pic>
        <p:nvPicPr>
          <p:cNvPr id="2" name="Picture 1">
            <a:extLst>
              <a:ext uri="{FF2B5EF4-FFF2-40B4-BE49-F238E27FC236}">
                <a16:creationId xmlns:a16="http://schemas.microsoft.com/office/drawing/2014/main" id="{F1BB58F4-3776-53E4-9991-F2A5179BDE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5029" y="6049108"/>
            <a:ext cx="1201844" cy="454466"/>
          </a:xfrm>
          <a:prstGeom prst="rect">
            <a:avLst/>
          </a:prstGeom>
        </p:spPr>
      </p:pic>
    </p:spTree>
    <p:extLst>
      <p:ext uri="{BB962C8B-B14F-4D97-AF65-F5344CB8AC3E}">
        <p14:creationId xmlns:p14="http://schemas.microsoft.com/office/powerpoint/2010/main" val="1768187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08916212-F655-4C76-B812-EACBEFC28C8A}"/>
              </a:ext>
            </a:extLst>
          </p:cNvPr>
          <p:cNvSpPr>
            <a:spLocks noGrp="1"/>
          </p:cNvSpPr>
          <p:nvPr>
            <p:ph type="title"/>
          </p:nvPr>
        </p:nvSpPr>
        <p:spPr bwMode="auto">
          <a:xfrm>
            <a:off x="609600" y="274639"/>
            <a:ext cx="10972800" cy="802864"/>
          </a:xfrm>
          <a:solidFill>
            <a:srgbClr val="00B0F0"/>
          </a:solidFill>
          <a:ln>
            <a:solidFill>
              <a:srgbClr val="00B0F0"/>
            </a:solidFill>
          </a:ln>
        </p:spPr>
        <p:txBody>
          <a:bodyPr vert="horz" numCol="1" compatLnSpc="1">
            <a:prstTxWarp prst="textNoShape">
              <a:avLst/>
            </a:prstTxWarp>
            <a:normAutofit/>
          </a:bodyPr>
          <a:lstStyle/>
          <a:p>
            <a:pPr eaLnBrk="1" hangingPunct="1">
              <a:defRPr/>
            </a:pPr>
            <a:r>
              <a:rPr lang="en-US" altLang="en-US" b="1" dirty="0">
                <a:solidFill>
                  <a:schemeClr val="bg1"/>
                </a:solidFill>
                <a:effectLst>
                  <a:outerShdw blurRad="38100" dist="38100" dir="2700000" algn="tl">
                    <a:srgbClr val="000000">
                      <a:alpha val="43137"/>
                    </a:srgbClr>
                  </a:outerShdw>
                </a:effectLst>
              </a:rPr>
              <a:t>Community Needs Assessment </a:t>
            </a:r>
          </a:p>
        </p:txBody>
      </p:sp>
      <p:sp>
        <p:nvSpPr>
          <p:cNvPr id="137" name="Content Placeholder 2">
            <a:extLst>
              <a:ext uri="{FF2B5EF4-FFF2-40B4-BE49-F238E27FC236}">
                <a16:creationId xmlns:a16="http://schemas.microsoft.com/office/drawing/2014/main" id="{E6CE4BE2-BFD6-4DD1-9480-6B813EC26B06}"/>
              </a:ext>
            </a:extLst>
          </p:cNvPr>
          <p:cNvSpPr>
            <a:spLocks noGrp="1"/>
          </p:cNvSpPr>
          <p:nvPr>
            <p:ph sz="half" idx="1"/>
          </p:nvPr>
        </p:nvSpPr>
        <p:spPr>
          <a:xfrm>
            <a:off x="609600" y="1397000"/>
            <a:ext cx="8130849" cy="4404406"/>
          </a:xfrm>
        </p:spPr>
        <p:txBody>
          <a:bodyPr/>
          <a:lstStyle/>
          <a:p>
            <a:pPr marL="457200" indent="-457200">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Remain open minded</a:t>
            </a:r>
          </a:p>
          <a:p>
            <a:pPr marL="457200" indent="-457200">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Choose participants carefully</a:t>
            </a:r>
          </a:p>
          <a:p>
            <a:pPr marL="457200" indent="-457200">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Include overlooked or marginalized groups</a:t>
            </a:r>
          </a:p>
          <a:p>
            <a:pPr marL="457200" indent="-457200">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Consider yourself an outsider</a:t>
            </a:r>
          </a:p>
          <a:p>
            <a:pPr marL="457200" indent="-457200">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Avoid promising a project before your club makes a formal decision</a:t>
            </a:r>
          </a:p>
          <a:p>
            <a:pPr marL="457200" indent="-457200">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Empower stakeholders</a:t>
            </a:r>
          </a:p>
        </p:txBody>
      </p:sp>
      <p:pic>
        <p:nvPicPr>
          <p:cNvPr id="41988" name="Picture 8">
            <a:extLst>
              <a:ext uri="{FF2B5EF4-FFF2-40B4-BE49-F238E27FC236}">
                <a16:creationId xmlns:a16="http://schemas.microsoft.com/office/drawing/2014/main" id="{BE374014-E84C-4D39-8385-09A9F40BCFC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8885216" y="1397000"/>
            <a:ext cx="3292637" cy="4525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B4EED4A3-9BAC-145C-B22F-A2D035B058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1662" y="6120903"/>
            <a:ext cx="1222978" cy="46245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6DFD-5A42-FD15-69D5-2B3EC5A6FE46}"/>
              </a:ext>
            </a:extLst>
          </p:cNvPr>
          <p:cNvSpPr>
            <a:spLocks noGrp="1"/>
          </p:cNvSpPr>
          <p:nvPr>
            <p:ph type="title"/>
          </p:nvPr>
        </p:nvSpPr>
        <p:spPr/>
        <p:txBody>
          <a:bodyPr/>
          <a:lstStyle/>
          <a:p>
            <a:r>
              <a:rPr lang="en-US" dirty="0"/>
              <a:t>The Rotary Foundation – District Qualification Memorandum of Understanding</a:t>
            </a:r>
          </a:p>
        </p:txBody>
      </p:sp>
      <p:sp>
        <p:nvSpPr>
          <p:cNvPr id="3" name="Content Placeholder 2">
            <a:extLst>
              <a:ext uri="{FF2B5EF4-FFF2-40B4-BE49-F238E27FC236}">
                <a16:creationId xmlns:a16="http://schemas.microsoft.com/office/drawing/2014/main" id="{530B5927-5D2B-FA7A-B3D7-AD079A727E4A}"/>
              </a:ext>
            </a:extLst>
          </p:cNvPr>
          <p:cNvSpPr>
            <a:spLocks noGrp="1"/>
          </p:cNvSpPr>
          <p:nvPr>
            <p:ph idx="1"/>
          </p:nvPr>
        </p:nvSpPr>
        <p:spPr/>
        <p:txBody>
          <a:bodyPr/>
          <a:lstStyle/>
          <a:p>
            <a:pPr marL="342900" indent="-342900">
              <a:buAutoNum type="arabicPeriod"/>
            </a:pPr>
            <a:r>
              <a:rPr lang="en-US" sz="2000" dirty="0">
                <a:solidFill>
                  <a:schemeClr val="tx1"/>
                </a:solidFill>
                <a:latin typeface="Arial" panose="020B0604020202020204" pitchFamily="34" charset="0"/>
                <a:cs typeface="Arial" panose="020B0604020202020204" pitchFamily="34" charset="0"/>
              </a:rPr>
              <a:t>District Qualification </a:t>
            </a:r>
          </a:p>
          <a:p>
            <a:pPr marL="342900" indent="-342900">
              <a:buAutoNum type="arabicPeriod"/>
            </a:pPr>
            <a:r>
              <a:rPr lang="en-US" sz="2000" dirty="0">
                <a:solidFill>
                  <a:schemeClr val="tx1"/>
                </a:solidFill>
                <a:latin typeface="Arial" panose="020B0604020202020204" pitchFamily="34" charset="0"/>
                <a:cs typeface="Arial" panose="020B0604020202020204" pitchFamily="34" charset="0"/>
              </a:rPr>
              <a:t>District Officer Responsibilities </a:t>
            </a:r>
          </a:p>
          <a:p>
            <a:pPr marL="342900" indent="-342900">
              <a:buAutoNum type="arabicPeriod"/>
            </a:pPr>
            <a:r>
              <a:rPr lang="en-US" sz="2000" dirty="0">
                <a:solidFill>
                  <a:schemeClr val="tx1"/>
                </a:solidFill>
                <a:latin typeface="Arial" panose="020B0604020202020204" pitchFamily="34" charset="0"/>
                <a:cs typeface="Arial" panose="020B0604020202020204" pitchFamily="34" charset="0"/>
              </a:rPr>
              <a:t>Club Qualification </a:t>
            </a:r>
          </a:p>
          <a:p>
            <a:pPr marL="342900" indent="-342900">
              <a:buAutoNum type="arabicPeriod"/>
            </a:pPr>
            <a:r>
              <a:rPr lang="en-US" sz="2000" dirty="0">
                <a:solidFill>
                  <a:schemeClr val="tx1"/>
                </a:solidFill>
                <a:latin typeface="Arial" panose="020B0604020202020204" pitchFamily="34" charset="0"/>
                <a:cs typeface="Arial" panose="020B0604020202020204" pitchFamily="34" charset="0"/>
              </a:rPr>
              <a:t>Financial Management Plan </a:t>
            </a:r>
          </a:p>
          <a:p>
            <a:pPr marL="342900" indent="-342900">
              <a:buAutoNum type="arabicPeriod"/>
            </a:pPr>
            <a:r>
              <a:rPr lang="en-US" sz="2000" dirty="0">
                <a:solidFill>
                  <a:schemeClr val="tx1"/>
                </a:solidFill>
                <a:latin typeface="Arial" panose="020B0604020202020204" pitchFamily="34" charset="0"/>
                <a:cs typeface="Arial" panose="020B0604020202020204" pitchFamily="34" charset="0"/>
              </a:rPr>
              <a:t>Annual Financial Assessment </a:t>
            </a:r>
          </a:p>
          <a:p>
            <a:pPr marL="342900" indent="-342900">
              <a:buAutoNum type="arabicPeriod"/>
            </a:pPr>
            <a:r>
              <a:rPr lang="en-US" sz="2000" dirty="0">
                <a:solidFill>
                  <a:schemeClr val="tx1"/>
                </a:solidFill>
                <a:latin typeface="Arial" panose="020B0604020202020204" pitchFamily="34" charset="0"/>
                <a:cs typeface="Arial" panose="020B0604020202020204" pitchFamily="34" charset="0"/>
              </a:rPr>
              <a:t>Bank Account Requirements </a:t>
            </a:r>
          </a:p>
          <a:p>
            <a:pPr marL="342900" indent="-342900">
              <a:buAutoNum type="arabicPeriod"/>
            </a:pPr>
            <a:r>
              <a:rPr lang="en-US" sz="2000" dirty="0">
                <a:solidFill>
                  <a:schemeClr val="tx1"/>
                </a:solidFill>
                <a:latin typeface="Arial" panose="020B0604020202020204" pitchFamily="34" charset="0"/>
                <a:cs typeface="Arial" panose="020B0604020202020204" pitchFamily="34" charset="0"/>
              </a:rPr>
              <a:t>Report on Use of Grant Funds </a:t>
            </a:r>
          </a:p>
          <a:p>
            <a:pPr marL="342900" indent="-342900">
              <a:buAutoNum type="arabicPeriod"/>
            </a:pPr>
            <a:r>
              <a:rPr lang="en-US" sz="2000" dirty="0">
                <a:solidFill>
                  <a:schemeClr val="tx1"/>
                </a:solidFill>
                <a:latin typeface="Arial" panose="020B0604020202020204" pitchFamily="34" charset="0"/>
                <a:cs typeface="Arial" panose="020B0604020202020204" pitchFamily="34" charset="0"/>
              </a:rPr>
              <a:t>Document Retention </a:t>
            </a:r>
          </a:p>
          <a:p>
            <a:pPr marL="342900" indent="-342900">
              <a:buAutoNum type="arabicPeriod"/>
            </a:pPr>
            <a:r>
              <a:rPr lang="en-US" sz="2000" dirty="0">
                <a:solidFill>
                  <a:schemeClr val="tx1"/>
                </a:solidFill>
                <a:latin typeface="Arial" panose="020B0604020202020204" pitchFamily="34" charset="0"/>
                <a:cs typeface="Arial" panose="020B0604020202020204" pitchFamily="34" charset="0"/>
              </a:rPr>
              <a:t>Method for Reporting and Resolving Misuse of Grant Funds</a:t>
            </a:r>
          </a:p>
        </p:txBody>
      </p:sp>
    </p:spTree>
    <p:extLst>
      <p:ext uri="{BB962C8B-B14F-4D97-AF65-F5344CB8AC3E}">
        <p14:creationId xmlns:p14="http://schemas.microsoft.com/office/powerpoint/2010/main" val="2362406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880367DB-8F76-440A-AE6D-55C6FBE228F3}"/>
              </a:ext>
            </a:extLst>
          </p:cNvPr>
          <p:cNvSpPr>
            <a:spLocks noGrp="1"/>
          </p:cNvSpPr>
          <p:nvPr>
            <p:ph type="title"/>
          </p:nvPr>
        </p:nvSpPr>
        <p:spPr bwMode="auto"/>
        <p:txBody>
          <a:bodyPr vert="horz" wrap="square" numCol="1" compatLnSpc="1">
            <a:prstTxWarp prst="textNoShape">
              <a:avLst/>
            </a:prstTxWarp>
          </a:bodyPr>
          <a:lstStyle/>
          <a:p>
            <a:pPr eaLnBrk="1" hangingPunct="1">
              <a:defRPr/>
            </a:pPr>
            <a:r>
              <a:rPr lang="en-US" altLang="en-US" b="1" dirty="0">
                <a:effectLst>
                  <a:outerShdw blurRad="38100" dist="38100" dir="2700000" algn="tl">
                    <a:srgbClr val="000000">
                      <a:alpha val="43137"/>
                    </a:srgbClr>
                  </a:outerShdw>
                </a:effectLst>
                <a:latin typeface="Gill Sans MT" panose="020B0502020104020203" pitchFamily="34" charset="0"/>
              </a:rPr>
              <a:t>Program of Scale Programs</a:t>
            </a:r>
          </a:p>
        </p:txBody>
      </p:sp>
      <p:sp>
        <p:nvSpPr>
          <p:cNvPr id="39939" name="Content Placeholder 1">
            <a:extLst>
              <a:ext uri="{FF2B5EF4-FFF2-40B4-BE49-F238E27FC236}">
                <a16:creationId xmlns:a16="http://schemas.microsoft.com/office/drawing/2014/main" id="{0055CFBB-82CC-4DC9-96E7-26BE22771098}"/>
              </a:ext>
            </a:extLst>
          </p:cNvPr>
          <p:cNvSpPr>
            <a:spLocks noGrp="1" noChangeArrowheads="1"/>
          </p:cNvSpPr>
          <p:nvPr>
            <p:ph idx="1"/>
          </p:nvPr>
        </p:nvSpPr>
        <p:spPr bwMode="auto">
          <a:xfrm>
            <a:off x="508000" y="990601"/>
            <a:ext cx="7724321" cy="48550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a:spcBef>
                <a:spcPts val="0"/>
              </a:spcBef>
            </a:pPr>
            <a:r>
              <a:rPr lang="en-US" sz="2400" dirty="0">
                <a:solidFill>
                  <a:schemeClr val="tx1"/>
                </a:solidFill>
                <a:latin typeface="Arial" panose="020B0604020202020204" pitchFamily="34" charset="0"/>
                <a:cs typeface="Arial" panose="020B0604020202020204" pitchFamily="34" charset="0"/>
              </a:rPr>
              <a:t>Key Characteristics </a:t>
            </a:r>
          </a:p>
          <a:p>
            <a:pPr>
              <a:spcBef>
                <a:spcPts val="0"/>
              </a:spcBef>
            </a:pPr>
            <a:r>
              <a:rPr lang="en-US" sz="2400" dirty="0">
                <a:solidFill>
                  <a:schemeClr val="tx1"/>
                </a:solidFill>
                <a:latin typeface="Arial" panose="020B0604020202020204" pitchFamily="34" charset="0"/>
                <a:cs typeface="Arial" panose="020B0604020202020204" pitchFamily="34" charset="0"/>
              </a:rPr>
              <a:t>• Request $2 million in funding from Rotary — no less and no more </a:t>
            </a:r>
          </a:p>
          <a:p>
            <a:pPr>
              <a:spcBef>
                <a:spcPts val="0"/>
              </a:spcBef>
            </a:pPr>
            <a:r>
              <a:rPr lang="en-US" sz="2400" dirty="0">
                <a:solidFill>
                  <a:schemeClr val="tx1"/>
                </a:solidFill>
                <a:latin typeface="Arial" panose="020B0604020202020204" pitchFamily="34" charset="0"/>
                <a:cs typeface="Arial" panose="020B0604020202020204" pitchFamily="34" charset="0"/>
              </a:rPr>
              <a:t>• Include an implementation timeline that spans three to five years </a:t>
            </a:r>
          </a:p>
          <a:p>
            <a:pPr>
              <a:spcBef>
                <a:spcPts val="0"/>
              </a:spcBef>
            </a:pPr>
            <a:r>
              <a:rPr lang="en-US" sz="2400" dirty="0">
                <a:solidFill>
                  <a:schemeClr val="tx1"/>
                </a:solidFill>
                <a:latin typeface="Arial" panose="020B0604020202020204" pitchFamily="34" charset="0"/>
                <a:cs typeface="Arial" panose="020B0604020202020204" pitchFamily="34" charset="0"/>
              </a:rPr>
              <a:t>• Include other cash or in-kind contributions to be used along with the $2 million from the Foundation (note that funding cannot come in the form of District Designated Funds) </a:t>
            </a:r>
          </a:p>
          <a:p>
            <a:pPr>
              <a:spcBef>
                <a:spcPts val="0"/>
              </a:spcBef>
            </a:pPr>
            <a:r>
              <a:rPr lang="en-US" sz="2400" dirty="0">
                <a:solidFill>
                  <a:schemeClr val="tx1"/>
                </a:solidFill>
                <a:latin typeface="Arial" panose="020B0604020202020204" pitchFamily="34" charset="0"/>
                <a:cs typeface="Arial" panose="020B0604020202020204" pitchFamily="34" charset="0"/>
              </a:rPr>
              <a:t>Programs should also be ready to scale, sustainable, promote learning, and represent Rotary.</a:t>
            </a:r>
            <a:endParaRPr lang="en-US" altLang="en-US" sz="2400" dirty="0">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12A63BE-A158-41C4-0667-9166B2A4D478}"/>
              </a:ext>
            </a:extLst>
          </p:cNvPr>
          <p:cNvPicPr>
            <a:picLocks noChangeAspect="1"/>
          </p:cNvPicPr>
          <p:nvPr/>
        </p:nvPicPr>
        <p:blipFill>
          <a:blip r:embed="rId3"/>
          <a:stretch>
            <a:fillRect/>
          </a:stretch>
        </p:blipFill>
        <p:spPr>
          <a:xfrm>
            <a:off x="8364310" y="1369181"/>
            <a:ext cx="3695700" cy="3838575"/>
          </a:xfrm>
          <a:prstGeom prst="rect">
            <a:avLst/>
          </a:prstGeom>
        </p:spPr>
      </p:pic>
    </p:spTree>
    <p:extLst>
      <p:ext uri="{BB962C8B-B14F-4D97-AF65-F5344CB8AC3E}">
        <p14:creationId xmlns:p14="http://schemas.microsoft.com/office/powerpoint/2010/main" val="3594230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A6C75375-C8EB-4734-93C9-E33AFCA93406}"/>
              </a:ext>
            </a:extLst>
          </p:cNvPr>
          <p:cNvSpPr>
            <a:spLocks noGrp="1"/>
          </p:cNvSpPr>
          <p:nvPr>
            <p:ph type="body" sz="quarter" idx="12"/>
          </p:nvPr>
        </p:nvSpPr>
        <p:spPr>
          <a:xfrm>
            <a:off x="6428538" y="218670"/>
            <a:ext cx="5537200" cy="5992222"/>
          </a:xfrm>
        </p:spPr>
        <p:txBody>
          <a:bodyPr>
            <a:normAutofit lnSpcReduction="10000"/>
          </a:bodyPr>
          <a:lstStyle/>
          <a:p>
            <a:pPr algn="ctr"/>
            <a:r>
              <a:rPr lang="en-US" dirty="0">
                <a:solidFill>
                  <a:schemeClr val="tx1"/>
                </a:solidFill>
              </a:rPr>
              <a:t>Participants</a:t>
            </a:r>
          </a:p>
          <a:p>
            <a:pPr lvl="1"/>
            <a:r>
              <a:rPr lang="en-US" dirty="0">
                <a:solidFill>
                  <a:schemeClr val="tx1"/>
                </a:solidFill>
              </a:rPr>
              <a:t>Please activate your video webcam</a:t>
            </a:r>
          </a:p>
          <a:p>
            <a:pPr lvl="1"/>
            <a:r>
              <a:rPr lang="en-US" dirty="0">
                <a:solidFill>
                  <a:schemeClr val="tx1"/>
                </a:solidFill>
              </a:rPr>
              <a:t>Please remain </a:t>
            </a:r>
            <a:r>
              <a:rPr lang="en-US" dirty="0">
                <a:solidFill>
                  <a:srgbClr val="FF0000"/>
                </a:solidFill>
              </a:rPr>
              <a:t>muted</a:t>
            </a:r>
            <a:r>
              <a:rPr lang="en-US" dirty="0"/>
              <a:t> </a:t>
            </a:r>
            <a:r>
              <a:rPr lang="en-US" dirty="0">
                <a:solidFill>
                  <a:schemeClr val="tx1"/>
                </a:solidFill>
              </a:rPr>
              <a:t>until called upon</a:t>
            </a:r>
          </a:p>
          <a:p>
            <a:pPr lvl="1"/>
            <a:r>
              <a:rPr lang="en-US" dirty="0">
                <a:solidFill>
                  <a:schemeClr val="tx1"/>
                </a:solidFill>
              </a:rPr>
              <a:t>If using a phone for audio, </a:t>
            </a:r>
            <a:r>
              <a:rPr lang="en-US" dirty="0">
                <a:solidFill>
                  <a:srgbClr val="FF0000"/>
                </a:solidFill>
              </a:rPr>
              <a:t>please self mute </a:t>
            </a:r>
            <a:r>
              <a:rPr lang="en-US" dirty="0">
                <a:solidFill>
                  <a:schemeClr val="tx1"/>
                </a:solidFill>
              </a:rPr>
              <a:t>and unmute when called upon.</a:t>
            </a:r>
          </a:p>
          <a:p>
            <a:pPr lvl="1"/>
            <a:r>
              <a:rPr lang="en-US" dirty="0">
                <a:solidFill>
                  <a:schemeClr val="tx1"/>
                </a:solidFill>
              </a:rPr>
              <a:t>Utilize “chat” function </a:t>
            </a:r>
          </a:p>
          <a:p>
            <a:pPr marL="0" lvl="1">
              <a:spcBef>
                <a:spcPts val="0"/>
              </a:spcBef>
              <a:spcAft>
                <a:spcPts val="0"/>
              </a:spcAft>
            </a:pPr>
            <a:r>
              <a:rPr lang="en-US" dirty="0">
                <a:solidFill>
                  <a:schemeClr val="tx1"/>
                </a:solidFill>
              </a:rPr>
              <a:t>Utilize “raise hand” function </a:t>
            </a:r>
          </a:p>
          <a:p>
            <a:pPr marL="58740" lvl="1" indent="0">
              <a:buNone/>
            </a:pPr>
            <a:r>
              <a:rPr lang="en-US" dirty="0">
                <a:solidFill>
                  <a:schemeClr val="tx1"/>
                </a:solidFill>
              </a:rPr>
              <a:t>                                in reactions</a:t>
            </a:r>
          </a:p>
          <a:p>
            <a:pPr lvl="1"/>
            <a:r>
              <a:rPr lang="en-US" dirty="0">
                <a:solidFill>
                  <a:srgbClr val="FF0000"/>
                </a:solidFill>
              </a:rPr>
              <a:t>If the meeting is interrupted and ends, please wait 5 min and log in again</a:t>
            </a:r>
          </a:p>
          <a:p>
            <a:pPr lvl="1"/>
            <a:r>
              <a:rPr lang="en-US" dirty="0">
                <a:solidFill>
                  <a:schemeClr val="tx1"/>
                </a:solidFill>
              </a:rPr>
              <a:t>Gallery view will show all attendees</a:t>
            </a:r>
          </a:p>
          <a:p>
            <a:pPr lvl="1"/>
            <a:r>
              <a:rPr lang="en-US" dirty="0">
                <a:solidFill>
                  <a:schemeClr val="tx1"/>
                </a:solidFill>
              </a:rPr>
              <a:t>Speaker view will show current speaker and is view available on an Ipad or tablet</a:t>
            </a:r>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a:xfrm>
            <a:off x="103217" y="112698"/>
            <a:ext cx="5886879" cy="795614"/>
          </a:xfrm>
          <a:solidFill>
            <a:schemeClr val="accent1"/>
          </a:solidFill>
        </p:spPr>
        <p:txBody>
          <a:bodyPr/>
          <a:lstStyle/>
          <a:p>
            <a:pPr lvl="0" algn="ctr"/>
            <a:r>
              <a:rPr lang="en-US" sz="4000" dirty="0"/>
              <a:t>Rules of the zoom</a:t>
            </a:r>
          </a:p>
        </p:txBody>
      </p:sp>
      <p:sp>
        <p:nvSpPr>
          <p:cNvPr id="5" name="TextBox 4">
            <a:extLst>
              <a:ext uri="{FF2B5EF4-FFF2-40B4-BE49-F238E27FC236}">
                <a16:creationId xmlns:a16="http://schemas.microsoft.com/office/drawing/2014/main" id="{EF55E54F-A36A-4F21-95D4-CE83B653B774}"/>
              </a:ext>
            </a:extLst>
          </p:cNvPr>
          <p:cNvSpPr txBox="1"/>
          <p:nvPr/>
        </p:nvSpPr>
        <p:spPr>
          <a:xfrm>
            <a:off x="486572" y="3512312"/>
            <a:ext cx="4964688" cy="369332"/>
          </a:xfrm>
          <a:prstGeom prst="rect">
            <a:avLst/>
          </a:prstGeom>
          <a:solidFill>
            <a:schemeClr val="accent1"/>
          </a:solidFill>
        </p:spPr>
        <p:txBody>
          <a:bodyPr wrap="square" rtlCol="0">
            <a:spAutoFit/>
          </a:bodyPr>
          <a:lstStyle/>
          <a:p>
            <a:pPr algn="ctr" defTabSz="609630"/>
            <a:r>
              <a:rPr lang="en-US" dirty="0">
                <a:solidFill>
                  <a:prstClr val="white"/>
                </a:solidFill>
                <a:latin typeface="Calibri"/>
              </a:rPr>
              <a:t>Desktop Control View</a:t>
            </a:r>
          </a:p>
        </p:txBody>
      </p:sp>
      <p:pic>
        <p:nvPicPr>
          <p:cNvPr id="2050" name="Picture 2" descr="Displaying participants in Gallery View – Zoom Help Center">
            <a:extLst>
              <a:ext uri="{FF2B5EF4-FFF2-40B4-BE49-F238E27FC236}">
                <a16:creationId xmlns:a16="http://schemas.microsoft.com/office/drawing/2014/main" id="{27569E4F-E65C-424F-9F60-6EFA5AB48D51}"/>
              </a:ext>
            </a:extLst>
          </p:cNvPr>
          <p:cNvPicPr preferRelativeResize="0">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486978" y="4516341"/>
            <a:ext cx="1271973" cy="8716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ctive Speaker (Video Layout) – Zoom Help Center">
            <a:extLst>
              <a:ext uri="{FF2B5EF4-FFF2-40B4-BE49-F238E27FC236}">
                <a16:creationId xmlns:a16="http://schemas.microsoft.com/office/drawing/2014/main" id="{42E76004-00B4-4D8C-B1E4-675A45DFDAC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620794" y="5816356"/>
            <a:ext cx="1004340" cy="71093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F7075C33-E49B-4847-BB7F-C461099E3CCE}"/>
              </a:ext>
            </a:extLst>
          </p:cNvPr>
          <p:cNvSpPr txBox="1"/>
          <p:nvPr/>
        </p:nvSpPr>
        <p:spPr>
          <a:xfrm>
            <a:off x="797656" y="5084898"/>
            <a:ext cx="4095166" cy="369332"/>
          </a:xfrm>
          <a:prstGeom prst="rect">
            <a:avLst/>
          </a:prstGeom>
          <a:solidFill>
            <a:schemeClr val="accent1"/>
          </a:solidFill>
        </p:spPr>
        <p:txBody>
          <a:bodyPr wrap="square" rtlCol="0">
            <a:spAutoFit/>
          </a:bodyPr>
          <a:lstStyle/>
          <a:p>
            <a:pPr defTabSz="609630"/>
            <a:r>
              <a:rPr lang="en-US" dirty="0">
                <a:solidFill>
                  <a:prstClr val="white"/>
                </a:solidFill>
                <a:latin typeface="Calibri"/>
              </a:rPr>
              <a:t>Tablet/Smartphone View</a:t>
            </a:r>
          </a:p>
        </p:txBody>
      </p:sp>
      <p:pic>
        <p:nvPicPr>
          <p:cNvPr id="2054" name="Picture 6">
            <a:extLst>
              <a:ext uri="{FF2B5EF4-FFF2-40B4-BE49-F238E27FC236}">
                <a16:creationId xmlns:a16="http://schemas.microsoft.com/office/drawing/2014/main" id="{A9E3BAAE-418E-4069-A251-A6734830BD1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p:blipFill>
        <p:spPr bwMode="auto">
          <a:xfrm>
            <a:off x="4565614" y="3874393"/>
            <a:ext cx="1248389" cy="2155551"/>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Straight Arrow Connector 35">
            <a:extLst>
              <a:ext uri="{FF2B5EF4-FFF2-40B4-BE49-F238E27FC236}">
                <a16:creationId xmlns:a16="http://schemas.microsoft.com/office/drawing/2014/main" id="{541F89F6-E39B-4FC1-AD81-664A28C7FF6B}"/>
              </a:ext>
            </a:extLst>
          </p:cNvPr>
          <p:cNvCxnSpPr>
            <a:cxnSpLocks/>
          </p:cNvCxnSpPr>
          <p:nvPr/>
        </p:nvCxnSpPr>
        <p:spPr>
          <a:xfrm flipV="1">
            <a:off x="3730938" y="5187593"/>
            <a:ext cx="590356" cy="150664"/>
          </a:xfrm>
          <a:prstGeom prst="straightConnector1">
            <a:avLst/>
          </a:prstGeom>
          <a:ln w="47625">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056" name="Picture 8">
            <a:extLst>
              <a:ext uri="{FF2B5EF4-FFF2-40B4-BE49-F238E27FC236}">
                <a16:creationId xmlns:a16="http://schemas.microsoft.com/office/drawing/2014/main" id="{55FEA4FD-3833-4051-93E6-B2BC5DB0840E}"/>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p:blipFill>
        <p:spPr bwMode="auto">
          <a:xfrm>
            <a:off x="9637820" y="2466415"/>
            <a:ext cx="2067610" cy="1372055"/>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0" descr="How to Use Zoom | Faculty Center at Sonoma State University">
            <a:extLst>
              <a:ext uri="{FF2B5EF4-FFF2-40B4-BE49-F238E27FC236}">
                <a16:creationId xmlns:a16="http://schemas.microsoft.com/office/drawing/2014/main" id="{EC97F27C-895A-419A-BE12-CC17E62DEACA}"/>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t="23476" r="13959"/>
          <a:stretch/>
        </p:blipFill>
        <p:spPr bwMode="auto">
          <a:xfrm>
            <a:off x="31463" y="2266701"/>
            <a:ext cx="6077172" cy="122937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7C07FEA4-F2EB-47B1-9856-EB75AF2F645F}"/>
              </a:ext>
            </a:extLst>
          </p:cNvPr>
          <p:cNvSpPr>
            <a:spLocks noGrp="1"/>
          </p:cNvSpPr>
          <p:nvPr>
            <p:ph type="sldNum" sz="quarter" idx="15"/>
          </p:nvPr>
        </p:nvSpPr>
        <p:spPr/>
        <p:txBody>
          <a:bodyPr/>
          <a:lstStyle/>
          <a:p>
            <a:pPr defTabSz="609630"/>
            <a:fld id="{97A94E25-127B-4C48-AF96-44BA7B823777}" type="slidenum">
              <a:rPr lang="en-US">
                <a:solidFill>
                  <a:prstClr val="black"/>
                </a:solidFill>
                <a:latin typeface="Calibri"/>
              </a:rPr>
              <a:pPr defTabSz="609630"/>
              <a:t>2</a:t>
            </a:fld>
            <a:endParaRPr lang="en-US" dirty="0">
              <a:solidFill>
                <a:prstClr val="black"/>
              </a:solidFill>
              <a:latin typeface="Calibri"/>
            </a:endParaRPr>
          </a:p>
        </p:txBody>
      </p:sp>
      <p:pic>
        <p:nvPicPr>
          <p:cNvPr id="4" name="Picture 3">
            <a:extLst>
              <a:ext uri="{FF2B5EF4-FFF2-40B4-BE49-F238E27FC236}">
                <a16:creationId xmlns:a16="http://schemas.microsoft.com/office/drawing/2014/main" id="{BB058473-02F4-4E26-93B7-F1D9D0E8C036}"/>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4098" y="1796268"/>
            <a:ext cx="6051902" cy="431622"/>
          </a:xfrm>
          <a:prstGeom prst="rect">
            <a:avLst/>
          </a:prstGeom>
        </p:spPr>
      </p:pic>
      <p:pic>
        <p:nvPicPr>
          <p:cNvPr id="19" name="Picture 8">
            <a:extLst>
              <a:ext uri="{FF2B5EF4-FFF2-40B4-BE49-F238E27FC236}">
                <a16:creationId xmlns:a16="http://schemas.microsoft.com/office/drawing/2014/main" id="{D69C1C05-D21C-4AEE-8837-9C80510D26DD}"/>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p:blipFill>
        <p:spPr bwMode="auto">
          <a:xfrm>
            <a:off x="5223929" y="1096091"/>
            <a:ext cx="793944" cy="526857"/>
          </a:xfrm>
          <a:prstGeom prst="rect">
            <a:avLst/>
          </a:prstGeom>
          <a:noFill/>
          <a:extLst>
            <a:ext uri="{909E8E84-426E-40DD-AFC4-6F175D3DCCD1}">
              <a14:hiddenFill xmlns:a14="http://schemas.microsoft.com/office/drawing/2010/main">
                <a:solidFill>
                  <a:srgbClr val="FFFFFF"/>
                </a:solidFill>
              </a14:hiddenFill>
            </a:ext>
          </a:extLst>
        </p:spPr>
      </p:pic>
      <p:sp>
        <p:nvSpPr>
          <p:cNvPr id="9" name="Arrow: Up 8">
            <a:extLst>
              <a:ext uri="{FF2B5EF4-FFF2-40B4-BE49-F238E27FC236}">
                <a16:creationId xmlns:a16="http://schemas.microsoft.com/office/drawing/2014/main" id="{99559E5F-B780-4394-9F82-1EB88EA80FD5}"/>
              </a:ext>
            </a:extLst>
          </p:cNvPr>
          <p:cNvSpPr/>
          <p:nvPr/>
        </p:nvSpPr>
        <p:spPr>
          <a:xfrm>
            <a:off x="5619943" y="1623468"/>
            <a:ext cx="319957" cy="171761"/>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dirty="0">
              <a:solidFill>
                <a:prstClr val="white"/>
              </a:solidFill>
              <a:latin typeface="Calibri"/>
            </a:endParaRPr>
          </a:p>
        </p:txBody>
      </p:sp>
      <p:pic>
        <p:nvPicPr>
          <p:cNvPr id="11" name="Picture 10" descr="Graphical user interface, application&#10;&#10;Description automatically generated">
            <a:extLst>
              <a:ext uri="{FF2B5EF4-FFF2-40B4-BE49-F238E27FC236}">
                <a16:creationId xmlns:a16="http://schemas.microsoft.com/office/drawing/2014/main" id="{3DEDDDB6-EBB0-4A66-875C-54239FF0554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357008" y="6164250"/>
            <a:ext cx="2222944" cy="675774"/>
          </a:xfrm>
          <a:prstGeom prst="rect">
            <a:avLst/>
          </a:prstGeom>
        </p:spPr>
      </p:pic>
      <p:cxnSp>
        <p:nvCxnSpPr>
          <p:cNvPr id="21" name="Straight Arrow Connector 20">
            <a:extLst>
              <a:ext uri="{FF2B5EF4-FFF2-40B4-BE49-F238E27FC236}">
                <a16:creationId xmlns:a16="http://schemas.microsoft.com/office/drawing/2014/main" id="{4EE64F82-7D36-4865-BA7D-712ABFDBD579}"/>
              </a:ext>
            </a:extLst>
          </p:cNvPr>
          <p:cNvCxnSpPr>
            <a:cxnSpLocks/>
          </p:cNvCxnSpPr>
          <p:nvPr/>
        </p:nvCxnSpPr>
        <p:spPr>
          <a:xfrm flipV="1">
            <a:off x="5451260" y="6016007"/>
            <a:ext cx="0" cy="296487"/>
          </a:xfrm>
          <a:prstGeom prst="straightConnector1">
            <a:avLst/>
          </a:prstGeom>
          <a:ln w="47625">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46C9AC1B-AB22-4B8D-9E10-7CE6029F1075}"/>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372449" y="5689163"/>
            <a:ext cx="2687135" cy="1043457"/>
          </a:xfrm>
          <a:prstGeom prst="rect">
            <a:avLst/>
          </a:prstGeom>
        </p:spPr>
      </p:pic>
    </p:spTree>
    <p:custDataLst>
      <p:tags r:id="rId1"/>
    </p:custDataLst>
    <p:extLst>
      <p:ext uri="{BB962C8B-B14F-4D97-AF65-F5344CB8AC3E}">
        <p14:creationId xmlns:p14="http://schemas.microsoft.com/office/powerpoint/2010/main" val="2968659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880367DB-8F76-440A-AE6D-55C6FBE228F3}"/>
              </a:ext>
            </a:extLst>
          </p:cNvPr>
          <p:cNvSpPr>
            <a:spLocks noGrp="1"/>
          </p:cNvSpPr>
          <p:nvPr>
            <p:ph type="title"/>
          </p:nvPr>
        </p:nvSpPr>
        <p:spPr bwMode="auto"/>
        <p:txBody>
          <a:bodyPr vert="horz" wrap="square" numCol="1" compatLnSpc="1">
            <a:prstTxWarp prst="textNoShape">
              <a:avLst/>
            </a:prstTxWarp>
          </a:bodyPr>
          <a:lstStyle/>
          <a:p>
            <a:pPr eaLnBrk="1" hangingPunct="1">
              <a:defRPr/>
            </a:pPr>
            <a:r>
              <a:rPr lang="en-US" altLang="en-US" b="1" dirty="0">
                <a:effectLst>
                  <a:outerShdw blurRad="38100" dist="38100" dir="2700000" algn="tl">
                    <a:srgbClr val="000000">
                      <a:alpha val="43137"/>
                    </a:srgbClr>
                  </a:outerShdw>
                </a:effectLst>
                <a:latin typeface="Gill Sans MT" panose="020B0502020104020203" pitchFamily="34" charset="0"/>
              </a:rPr>
              <a:t>Ways to Give and How to Support Fundraising</a:t>
            </a:r>
          </a:p>
        </p:txBody>
      </p:sp>
      <p:pic>
        <p:nvPicPr>
          <p:cNvPr id="4" name="Content Placeholder 3">
            <a:extLst>
              <a:ext uri="{FF2B5EF4-FFF2-40B4-BE49-F238E27FC236}">
                <a16:creationId xmlns:a16="http://schemas.microsoft.com/office/drawing/2014/main" id="{662028F5-6A14-64A8-4DEA-97FA9B5C352D}"/>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210599" y="1089860"/>
            <a:ext cx="3366168" cy="2496259"/>
          </a:xfrm>
          <a:prstGeom prst="rect">
            <a:avLst/>
          </a:prstGeom>
          <a:ln>
            <a:solidFill>
              <a:schemeClr val="accent1"/>
            </a:solidFill>
          </a:ln>
        </p:spPr>
      </p:pic>
      <p:grpSp>
        <p:nvGrpSpPr>
          <p:cNvPr id="5" name="Group 4">
            <a:extLst>
              <a:ext uri="{FF2B5EF4-FFF2-40B4-BE49-F238E27FC236}">
                <a16:creationId xmlns:a16="http://schemas.microsoft.com/office/drawing/2014/main" id="{FF8B56FB-B9B6-CABE-7BA9-790A3F08A3B7}"/>
              </a:ext>
            </a:extLst>
          </p:cNvPr>
          <p:cNvGrpSpPr/>
          <p:nvPr/>
        </p:nvGrpSpPr>
        <p:grpSpPr>
          <a:xfrm>
            <a:off x="6597652" y="1399608"/>
            <a:ext cx="4965468" cy="4566160"/>
            <a:chOff x="5425440" y="1640562"/>
            <a:chExt cx="4965468" cy="3905139"/>
          </a:xfrm>
        </p:grpSpPr>
        <p:sp>
          <p:nvSpPr>
            <p:cNvPr id="6" name="Freeform 11">
              <a:extLst>
                <a:ext uri="{FF2B5EF4-FFF2-40B4-BE49-F238E27FC236}">
                  <a16:creationId xmlns:a16="http://schemas.microsoft.com/office/drawing/2014/main" id="{2ED9D167-F448-73C4-588F-D1360FAF7ED5}"/>
                </a:ext>
              </a:extLst>
            </p:cNvPr>
            <p:cNvSpPr/>
            <p:nvPr/>
          </p:nvSpPr>
          <p:spPr>
            <a:xfrm>
              <a:off x="6971966" y="1640562"/>
              <a:ext cx="1800000" cy="775421"/>
            </a:xfrm>
            <a:custGeom>
              <a:avLst/>
              <a:gdLst>
                <a:gd name="connsiteX0" fmla="*/ 0 w 1800000"/>
                <a:gd name="connsiteY0" fmla="*/ 0 h 978296"/>
                <a:gd name="connsiteX1" fmla="*/ 1800000 w 1800000"/>
                <a:gd name="connsiteY1" fmla="*/ 0 h 978296"/>
                <a:gd name="connsiteX2" fmla="*/ 1800000 w 1800000"/>
                <a:gd name="connsiteY2" fmla="*/ 978296 h 978296"/>
                <a:gd name="connsiteX3" fmla="*/ 0 w 1800000"/>
                <a:gd name="connsiteY3" fmla="*/ 978296 h 978296"/>
                <a:gd name="connsiteX4" fmla="*/ 0 w 1800000"/>
                <a:gd name="connsiteY4" fmla="*/ 0 h 978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978296">
                  <a:moveTo>
                    <a:pt x="0" y="0"/>
                  </a:moveTo>
                  <a:lnTo>
                    <a:pt x="1800000" y="0"/>
                  </a:lnTo>
                  <a:lnTo>
                    <a:pt x="1800000" y="978296"/>
                  </a:lnTo>
                  <a:lnTo>
                    <a:pt x="0" y="978296"/>
                  </a:lnTo>
                  <a:lnTo>
                    <a:pt x="0" y="0"/>
                  </a:lnTo>
                  <a:close/>
                </a:path>
              </a:pathLst>
            </a:custGeom>
            <a:solidFill>
              <a:srgbClr val="F7A81B"/>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6040" tIns="66040" rIns="66040" bIns="66040" numCol="1" spcCol="1270" anchor="ctr" anchorCtr="0">
              <a:noAutofit/>
            </a:bodyPr>
            <a:lstStyle/>
            <a:p>
              <a:pPr marL="0" marR="0" lvl="0" indent="0" algn="ctr" defTabSz="1155700" rtl="0" eaLnBrk="1" fontAlgn="base" latinLnBrk="0" hangingPunct="1">
                <a:lnSpc>
                  <a:spcPct val="90000"/>
                </a:lnSpc>
                <a:spcBef>
                  <a:spcPct val="0"/>
                </a:spcBef>
                <a:spcAft>
                  <a:spcPct val="3500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Educate members</a:t>
              </a:r>
            </a:p>
          </p:txBody>
        </p:sp>
        <p:sp>
          <p:nvSpPr>
            <p:cNvPr id="7" name="Freeform 12">
              <a:extLst>
                <a:ext uri="{FF2B5EF4-FFF2-40B4-BE49-F238E27FC236}">
                  <a16:creationId xmlns:a16="http://schemas.microsoft.com/office/drawing/2014/main" id="{7AD8F0BB-E5FD-DD1C-0F03-4D9FF45E8850}"/>
                </a:ext>
              </a:extLst>
            </p:cNvPr>
            <p:cNvSpPr/>
            <p:nvPr/>
          </p:nvSpPr>
          <p:spPr>
            <a:xfrm>
              <a:off x="6443022" y="2492280"/>
              <a:ext cx="2921563" cy="811313"/>
            </a:xfrm>
            <a:custGeom>
              <a:avLst/>
              <a:gdLst>
                <a:gd name="connsiteX0" fmla="*/ 0 w 3413125"/>
                <a:gd name="connsiteY0" fmla="*/ 0 h 978296"/>
                <a:gd name="connsiteX1" fmla="*/ 3413125 w 3413125"/>
                <a:gd name="connsiteY1" fmla="*/ 0 h 978296"/>
                <a:gd name="connsiteX2" fmla="*/ 3413125 w 3413125"/>
                <a:gd name="connsiteY2" fmla="*/ 978296 h 978296"/>
                <a:gd name="connsiteX3" fmla="*/ 0 w 3413125"/>
                <a:gd name="connsiteY3" fmla="*/ 978296 h 978296"/>
                <a:gd name="connsiteX4" fmla="*/ 0 w 3413125"/>
                <a:gd name="connsiteY4" fmla="*/ 0 h 978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125" h="978296">
                  <a:moveTo>
                    <a:pt x="0" y="0"/>
                  </a:moveTo>
                  <a:lnTo>
                    <a:pt x="3413125" y="0"/>
                  </a:lnTo>
                  <a:lnTo>
                    <a:pt x="3413125" y="978296"/>
                  </a:lnTo>
                  <a:lnTo>
                    <a:pt x="0" y="978296"/>
                  </a:lnTo>
                  <a:lnTo>
                    <a:pt x="0" y="0"/>
                  </a:lnTo>
                  <a:close/>
                </a:path>
              </a:pathLst>
            </a:custGeom>
            <a:solidFill>
              <a:srgbClr val="17458F"/>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6040" tIns="66040" rIns="66040" bIns="66040" numCol="1" spcCol="1270" anchor="ctr" anchorCtr="0">
              <a:noAutofit/>
            </a:bodyPr>
            <a:lstStyle/>
            <a:p>
              <a:pPr marL="0" marR="0" lvl="0" indent="0" algn="ctr" defTabSz="1155700" rtl="0" eaLnBrk="1" fontAlgn="base" latinLnBrk="0" hangingPunct="1">
                <a:lnSpc>
                  <a:spcPct val="90000"/>
                </a:lnSpc>
                <a:spcBef>
                  <a:spcPct val="0"/>
                </a:spcBef>
                <a:spcAft>
                  <a:spcPct val="3500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Thank donors in innovative ways</a:t>
              </a:r>
            </a:p>
          </p:txBody>
        </p:sp>
        <p:sp>
          <p:nvSpPr>
            <p:cNvPr id="8" name="Freeform 13">
              <a:extLst>
                <a:ext uri="{FF2B5EF4-FFF2-40B4-BE49-F238E27FC236}">
                  <a16:creationId xmlns:a16="http://schemas.microsoft.com/office/drawing/2014/main" id="{2712C371-7476-B33D-96E7-C2913666E1AA}"/>
                </a:ext>
              </a:extLst>
            </p:cNvPr>
            <p:cNvSpPr/>
            <p:nvPr/>
          </p:nvSpPr>
          <p:spPr>
            <a:xfrm>
              <a:off x="5735354" y="3328051"/>
              <a:ext cx="4336900" cy="802624"/>
            </a:xfrm>
            <a:custGeom>
              <a:avLst/>
              <a:gdLst>
                <a:gd name="connsiteX0" fmla="*/ 0 w 3619484"/>
                <a:gd name="connsiteY0" fmla="*/ 0 h 978296"/>
                <a:gd name="connsiteX1" fmla="*/ 3619484 w 3619484"/>
                <a:gd name="connsiteY1" fmla="*/ 0 h 978296"/>
                <a:gd name="connsiteX2" fmla="*/ 3619484 w 3619484"/>
                <a:gd name="connsiteY2" fmla="*/ 978296 h 978296"/>
                <a:gd name="connsiteX3" fmla="*/ 0 w 3619484"/>
                <a:gd name="connsiteY3" fmla="*/ 978296 h 978296"/>
                <a:gd name="connsiteX4" fmla="*/ 0 w 3619484"/>
                <a:gd name="connsiteY4" fmla="*/ 0 h 978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484" h="978296">
                  <a:moveTo>
                    <a:pt x="0" y="0"/>
                  </a:moveTo>
                  <a:lnTo>
                    <a:pt x="3619484" y="0"/>
                  </a:lnTo>
                  <a:lnTo>
                    <a:pt x="3619484" y="978296"/>
                  </a:lnTo>
                  <a:lnTo>
                    <a:pt x="0" y="978296"/>
                  </a:lnTo>
                  <a:lnTo>
                    <a:pt x="0" y="0"/>
                  </a:lnTo>
                  <a:close/>
                </a:path>
              </a:pathLst>
            </a:custGeom>
            <a:solidFill>
              <a:srgbClr val="F7A81B"/>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6040" tIns="66040" rIns="66040" bIns="66040" numCol="1" spcCol="1270" anchor="ctr" anchorCtr="0">
              <a:noAutofit/>
            </a:bodyPr>
            <a:lstStyle/>
            <a:p>
              <a:pPr marL="0" marR="0" lvl="0" indent="0" algn="ctr" defTabSz="1155700" rtl="0" eaLnBrk="1" fontAlgn="base" latinLnBrk="0" hangingPunct="1">
                <a:lnSpc>
                  <a:spcPct val="90000"/>
                </a:lnSpc>
                <a:spcBef>
                  <a:spcPct val="0"/>
                </a:spcBef>
                <a:spcAft>
                  <a:spcPct val="3500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Get donors and potential donors involved in projects</a:t>
              </a:r>
            </a:p>
          </p:txBody>
        </p:sp>
        <p:sp>
          <p:nvSpPr>
            <p:cNvPr id="9" name="Freeform 14">
              <a:extLst>
                <a:ext uri="{FF2B5EF4-FFF2-40B4-BE49-F238E27FC236}">
                  <a16:creationId xmlns:a16="http://schemas.microsoft.com/office/drawing/2014/main" id="{B6BEDC5C-F111-35FD-42BB-2C93BE620B5D}"/>
                </a:ext>
              </a:extLst>
            </p:cNvPr>
            <p:cNvSpPr/>
            <p:nvPr/>
          </p:nvSpPr>
          <p:spPr>
            <a:xfrm>
              <a:off x="5425440" y="4179592"/>
              <a:ext cx="4965468" cy="1366109"/>
            </a:xfrm>
            <a:custGeom>
              <a:avLst/>
              <a:gdLst>
                <a:gd name="connsiteX0" fmla="*/ 0 w 2430000"/>
                <a:gd name="connsiteY0" fmla="*/ 0 h 978296"/>
                <a:gd name="connsiteX1" fmla="*/ 2430000 w 2430000"/>
                <a:gd name="connsiteY1" fmla="*/ 0 h 978296"/>
                <a:gd name="connsiteX2" fmla="*/ 2430000 w 2430000"/>
                <a:gd name="connsiteY2" fmla="*/ 978296 h 978296"/>
                <a:gd name="connsiteX3" fmla="*/ 0 w 2430000"/>
                <a:gd name="connsiteY3" fmla="*/ 978296 h 978296"/>
                <a:gd name="connsiteX4" fmla="*/ 0 w 2430000"/>
                <a:gd name="connsiteY4" fmla="*/ 0 h 978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000" h="978296">
                  <a:moveTo>
                    <a:pt x="0" y="0"/>
                  </a:moveTo>
                  <a:lnTo>
                    <a:pt x="2430000" y="0"/>
                  </a:lnTo>
                  <a:lnTo>
                    <a:pt x="2430000" y="978296"/>
                  </a:lnTo>
                  <a:lnTo>
                    <a:pt x="0" y="978296"/>
                  </a:lnTo>
                  <a:lnTo>
                    <a:pt x="0" y="0"/>
                  </a:lnTo>
                  <a:close/>
                </a:path>
              </a:pathLst>
            </a:custGeom>
            <a:solidFill>
              <a:srgbClr val="17458F"/>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6040" tIns="66040" rIns="66040" bIns="66040" numCol="1" spcCol="1270" anchor="ctr" anchorCtr="0">
              <a:noAutofit/>
            </a:bodyPr>
            <a:lstStyle/>
            <a:p>
              <a:pPr marL="0" marR="0" lvl="0" indent="0" algn="ctr" defTabSz="1155700" rtl="0" eaLnBrk="1" fontAlgn="base" latinLnBrk="0" hangingPunct="1">
                <a:lnSpc>
                  <a:spcPct val="90000"/>
                </a:lnSpc>
                <a:spcBef>
                  <a:spcPct val="0"/>
                </a:spcBef>
                <a:spcAft>
                  <a:spcPct val="3500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Encourage members and donors to support the Foundation in different ways</a:t>
              </a:r>
            </a:p>
          </p:txBody>
        </p:sp>
      </p:grpSp>
      <p:sp>
        <p:nvSpPr>
          <p:cNvPr id="10" name="TextBox 9">
            <a:extLst>
              <a:ext uri="{FF2B5EF4-FFF2-40B4-BE49-F238E27FC236}">
                <a16:creationId xmlns:a16="http://schemas.microsoft.com/office/drawing/2014/main" id="{FACA8B32-6D27-625F-6229-1D79DA2E22EF}"/>
              </a:ext>
            </a:extLst>
          </p:cNvPr>
          <p:cNvSpPr txBox="1"/>
          <p:nvPr/>
        </p:nvSpPr>
        <p:spPr>
          <a:xfrm>
            <a:off x="1384327" y="3685379"/>
            <a:ext cx="4357839" cy="2585323"/>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Rotary.org/donate</a:t>
            </a:r>
          </a:p>
          <a:p>
            <a:r>
              <a:rPr lang="en-US" sz="2400" dirty="0">
                <a:latin typeface="Arial" panose="020B0604020202020204" pitchFamily="34" charset="0"/>
                <a:cs typeface="Arial" panose="020B0604020202020204" pitchFamily="34" charset="0"/>
              </a:rPr>
              <a:t>Rotary Direct</a:t>
            </a:r>
          </a:p>
          <a:p>
            <a:r>
              <a:rPr lang="en-US" sz="2400" dirty="0">
                <a:latin typeface="Arial" panose="020B0604020202020204" pitchFamily="34" charset="0"/>
                <a:cs typeface="Arial" panose="020B0604020202020204" pitchFamily="34" charset="0"/>
              </a:rPr>
              <a:t>Memorial/tribute gifts</a:t>
            </a:r>
          </a:p>
          <a:p>
            <a:r>
              <a:rPr lang="en-US" sz="2400" dirty="0">
                <a:latin typeface="Arial" panose="020B0604020202020204" pitchFamily="34" charset="0"/>
                <a:cs typeface="Arial" panose="020B0604020202020204" pitchFamily="34" charset="0"/>
              </a:rPr>
              <a:t>Employee matching</a:t>
            </a:r>
          </a:p>
          <a:p>
            <a:r>
              <a:rPr lang="en-US" sz="2400" dirty="0">
                <a:latin typeface="Arial" panose="020B0604020202020204" pitchFamily="34" charset="0"/>
                <a:cs typeface="Arial" panose="020B0604020202020204" pitchFamily="34" charset="0"/>
              </a:rPr>
              <a:t>Raise for Rotary</a:t>
            </a:r>
          </a:p>
          <a:p>
            <a:r>
              <a:rPr lang="en-US" sz="2400" dirty="0">
                <a:latin typeface="Arial" panose="020B0604020202020204" pitchFamily="34" charset="0"/>
                <a:cs typeface="Arial" panose="020B0604020202020204" pitchFamily="34" charset="0"/>
              </a:rPr>
              <a:t>Facebook</a:t>
            </a:r>
          </a:p>
          <a:p>
            <a:endParaRPr lang="en-US" dirty="0"/>
          </a:p>
        </p:txBody>
      </p:sp>
    </p:spTree>
    <p:extLst>
      <p:ext uri="{BB962C8B-B14F-4D97-AF65-F5344CB8AC3E}">
        <p14:creationId xmlns:p14="http://schemas.microsoft.com/office/powerpoint/2010/main" val="2073065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880367DB-8F76-440A-AE6D-55C6FBE228F3}"/>
              </a:ext>
            </a:extLst>
          </p:cNvPr>
          <p:cNvSpPr>
            <a:spLocks noGrp="1"/>
          </p:cNvSpPr>
          <p:nvPr>
            <p:ph type="title"/>
          </p:nvPr>
        </p:nvSpPr>
        <p:spPr bwMode="auto"/>
        <p:txBody>
          <a:bodyPr vert="horz" wrap="square" numCol="1" compatLnSpc="1">
            <a:prstTxWarp prst="textNoShape">
              <a:avLst/>
            </a:prstTxWarp>
          </a:bodyPr>
          <a:lstStyle/>
          <a:p>
            <a:pPr eaLnBrk="1" hangingPunct="1">
              <a:defRPr/>
            </a:pPr>
            <a:r>
              <a:rPr lang="en-US" altLang="en-US" b="1" dirty="0">
                <a:effectLst>
                  <a:outerShdw blurRad="38100" dist="38100" dir="2700000" algn="tl">
                    <a:srgbClr val="000000">
                      <a:alpha val="43137"/>
                    </a:srgbClr>
                  </a:outerShdw>
                </a:effectLst>
                <a:latin typeface="Gill Sans MT" panose="020B0502020104020203" pitchFamily="34" charset="0"/>
              </a:rPr>
              <a:t>Ways to Give and How to Support Fundraising</a:t>
            </a:r>
          </a:p>
        </p:txBody>
      </p:sp>
      <p:pic>
        <p:nvPicPr>
          <p:cNvPr id="12" name="Picture 11">
            <a:extLst>
              <a:ext uri="{FF2B5EF4-FFF2-40B4-BE49-F238E27FC236}">
                <a16:creationId xmlns:a16="http://schemas.microsoft.com/office/drawing/2014/main" id="{77B39CA1-3ABF-E97E-A5F1-E0612D853ED2}"/>
              </a:ext>
            </a:extLst>
          </p:cNvPr>
          <p:cNvPicPr>
            <a:picLocks noChangeAspect="1"/>
          </p:cNvPicPr>
          <p:nvPr/>
        </p:nvPicPr>
        <p:blipFill>
          <a:blip r:embed="rId3"/>
          <a:stretch>
            <a:fillRect/>
          </a:stretch>
        </p:blipFill>
        <p:spPr>
          <a:xfrm>
            <a:off x="0" y="1123148"/>
            <a:ext cx="11757461" cy="3730205"/>
          </a:xfrm>
          <a:prstGeom prst="rect">
            <a:avLst/>
          </a:prstGeom>
        </p:spPr>
      </p:pic>
    </p:spTree>
    <p:extLst>
      <p:ext uri="{BB962C8B-B14F-4D97-AF65-F5344CB8AC3E}">
        <p14:creationId xmlns:p14="http://schemas.microsoft.com/office/powerpoint/2010/main" val="4125457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880367DB-8F76-440A-AE6D-55C6FBE228F3}"/>
              </a:ext>
            </a:extLst>
          </p:cNvPr>
          <p:cNvSpPr>
            <a:spLocks noGrp="1"/>
          </p:cNvSpPr>
          <p:nvPr>
            <p:ph type="title"/>
          </p:nvPr>
        </p:nvSpPr>
        <p:spPr bwMode="auto"/>
        <p:txBody>
          <a:bodyPr vert="horz" wrap="square" numCol="1" compatLnSpc="1">
            <a:prstTxWarp prst="textNoShape">
              <a:avLst/>
            </a:prstTxWarp>
          </a:bodyPr>
          <a:lstStyle/>
          <a:p>
            <a:pPr eaLnBrk="1" hangingPunct="1">
              <a:defRPr/>
            </a:pPr>
            <a:r>
              <a:rPr lang="en-US" altLang="en-US" b="1" dirty="0">
                <a:effectLst>
                  <a:outerShdw blurRad="38100" dist="38100" dir="2700000" algn="tl">
                    <a:srgbClr val="000000">
                      <a:alpha val="43137"/>
                    </a:srgbClr>
                  </a:outerShdw>
                </a:effectLst>
                <a:latin typeface="Gill Sans MT" panose="020B0502020104020203" pitchFamily="34" charset="0"/>
              </a:rPr>
              <a:t>Ways to Give and How to Support Fundraising</a:t>
            </a:r>
          </a:p>
        </p:txBody>
      </p:sp>
      <p:pic>
        <p:nvPicPr>
          <p:cNvPr id="4" name="Content Placeholder 3">
            <a:extLst>
              <a:ext uri="{FF2B5EF4-FFF2-40B4-BE49-F238E27FC236}">
                <a16:creationId xmlns:a16="http://schemas.microsoft.com/office/drawing/2014/main" id="{662028F5-6A14-64A8-4DEA-97FA9B5C352D}"/>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210599" y="1089860"/>
            <a:ext cx="3366168" cy="2496259"/>
          </a:xfrm>
          <a:prstGeom prst="rect">
            <a:avLst/>
          </a:prstGeom>
          <a:ln>
            <a:solidFill>
              <a:schemeClr val="accent1"/>
            </a:solidFill>
          </a:ln>
        </p:spPr>
      </p:pic>
      <p:grpSp>
        <p:nvGrpSpPr>
          <p:cNvPr id="5" name="Group 4">
            <a:extLst>
              <a:ext uri="{FF2B5EF4-FFF2-40B4-BE49-F238E27FC236}">
                <a16:creationId xmlns:a16="http://schemas.microsoft.com/office/drawing/2014/main" id="{FF8B56FB-B9B6-CABE-7BA9-790A3F08A3B7}"/>
              </a:ext>
            </a:extLst>
          </p:cNvPr>
          <p:cNvGrpSpPr/>
          <p:nvPr/>
        </p:nvGrpSpPr>
        <p:grpSpPr>
          <a:xfrm>
            <a:off x="6597652" y="1399608"/>
            <a:ext cx="4965468" cy="4566160"/>
            <a:chOff x="5425440" y="1640562"/>
            <a:chExt cx="4965468" cy="3905139"/>
          </a:xfrm>
        </p:grpSpPr>
        <p:sp>
          <p:nvSpPr>
            <p:cNvPr id="6" name="Freeform 11">
              <a:extLst>
                <a:ext uri="{FF2B5EF4-FFF2-40B4-BE49-F238E27FC236}">
                  <a16:creationId xmlns:a16="http://schemas.microsoft.com/office/drawing/2014/main" id="{2ED9D167-F448-73C4-588F-D1360FAF7ED5}"/>
                </a:ext>
              </a:extLst>
            </p:cNvPr>
            <p:cNvSpPr/>
            <p:nvPr/>
          </p:nvSpPr>
          <p:spPr>
            <a:xfrm>
              <a:off x="6971966" y="1640562"/>
              <a:ext cx="1800000" cy="775421"/>
            </a:xfrm>
            <a:custGeom>
              <a:avLst/>
              <a:gdLst>
                <a:gd name="connsiteX0" fmla="*/ 0 w 1800000"/>
                <a:gd name="connsiteY0" fmla="*/ 0 h 978296"/>
                <a:gd name="connsiteX1" fmla="*/ 1800000 w 1800000"/>
                <a:gd name="connsiteY1" fmla="*/ 0 h 978296"/>
                <a:gd name="connsiteX2" fmla="*/ 1800000 w 1800000"/>
                <a:gd name="connsiteY2" fmla="*/ 978296 h 978296"/>
                <a:gd name="connsiteX3" fmla="*/ 0 w 1800000"/>
                <a:gd name="connsiteY3" fmla="*/ 978296 h 978296"/>
                <a:gd name="connsiteX4" fmla="*/ 0 w 1800000"/>
                <a:gd name="connsiteY4" fmla="*/ 0 h 978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978296">
                  <a:moveTo>
                    <a:pt x="0" y="0"/>
                  </a:moveTo>
                  <a:lnTo>
                    <a:pt x="1800000" y="0"/>
                  </a:lnTo>
                  <a:lnTo>
                    <a:pt x="1800000" y="978296"/>
                  </a:lnTo>
                  <a:lnTo>
                    <a:pt x="0" y="978296"/>
                  </a:lnTo>
                  <a:lnTo>
                    <a:pt x="0" y="0"/>
                  </a:lnTo>
                  <a:close/>
                </a:path>
              </a:pathLst>
            </a:custGeom>
            <a:solidFill>
              <a:srgbClr val="F7A81B"/>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6040" tIns="66040" rIns="66040" bIns="66040" numCol="1" spcCol="1270" anchor="ctr" anchorCtr="0">
              <a:noAutofit/>
            </a:bodyPr>
            <a:lstStyle/>
            <a:p>
              <a:pPr marL="0" marR="0" lvl="0" indent="0" algn="ctr" defTabSz="1155700" rtl="0" eaLnBrk="1" fontAlgn="base" latinLnBrk="0" hangingPunct="1">
                <a:lnSpc>
                  <a:spcPct val="90000"/>
                </a:lnSpc>
                <a:spcBef>
                  <a:spcPct val="0"/>
                </a:spcBef>
                <a:spcAft>
                  <a:spcPct val="3500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Educate members</a:t>
              </a:r>
            </a:p>
          </p:txBody>
        </p:sp>
        <p:sp>
          <p:nvSpPr>
            <p:cNvPr id="7" name="Freeform 12">
              <a:extLst>
                <a:ext uri="{FF2B5EF4-FFF2-40B4-BE49-F238E27FC236}">
                  <a16:creationId xmlns:a16="http://schemas.microsoft.com/office/drawing/2014/main" id="{7AD8F0BB-E5FD-DD1C-0F03-4D9FF45E8850}"/>
                </a:ext>
              </a:extLst>
            </p:cNvPr>
            <p:cNvSpPr/>
            <p:nvPr/>
          </p:nvSpPr>
          <p:spPr>
            <a:xfrm>
              <a:off x="6443022" y="2492280"/>
              <a:ext cx="2921563" cy="811313"/>
            </a:xfrm>
            <a:custGeom>
              <a:avLst/>
              <a:gdLst>
                <a:gd name="connsiteX0" fmla="*/ 0 w 3413125"/>
                <a:gd name="connsiteY0" fmla="*/ 0 h 978296"/>
                <a:gd name="connsiteX1" fmla="*/ 3413125 w 3413125"/>
                <a:gd name="connsiteY1" fmla="*/ 0 h 978296"/>
                <a:gd name="connsiteX2" fmla="*/ 3413125 w 3413125"/>
                <a:gd name="connsiteY2" fmla="*/ 978296 h 978296"/>
                <a:gd name="connsiteX3" fmla="*/ 0 w 3413125"/>
                <a:gd name="connsiteY3" fmla="*/ 978296 h 978296"/>
                <a:gd name="connsiteX4" fmla="*/ 0 w 3413125"/>
                <a:gd name="connsiteY4" fmla="*/ 0 h 978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125" h="978296">
                  <a:moveTo>
                    <a:pt x="0" y="0"/>
                  </a:moveTo>
                  <a:lnTo>
                    <a:pt x="3413125" y="0"/>
                  </a:lnTo>
                  <a:lnTo>
                    <a:pt x="3413125" y="978296"/>
                  </a:lnTo>
                  <a:lnTo>
                    <a:pt x="0" y="978296"/>
                  </a:lnTo>
                  <a:lnTo>
                    <a:pt x="0" y="0"/>
                  </a:lnTo>
                  <a:close/>
                </a:path>
              </a:pathLst>
            </a:custGeom>
            <a:solidFill>
              <a:srgbClr val="17458F"/>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6040" tIns="66040" rIns="66040" bIns="66040" numCol="1" spcCol="1270" anchor="ctr" anchorCtr="0">
              <a:noAutofit/>
            </a:bodyPr>
            <a:lstStyle/>
            <a:p>
              <a:pPr marL="0" marR="0" lvl="0" indent="0" algn="ctr" defTabSz="1155700" rtl="0" eaLnBrk="1" fontAlgn="base" latinLnBrk="0" hangingPunct="1">
                <a:lnSpc>
                  <a:spcPct val="90000"/>
                </a:lnSpc>
                <a:spcBef>
                  <a:spcPct val="0"/>
                </a:spcBef>
                <a:spcAft>
                  <a:spcPct val="3500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Thank donors in innovative ways</a:t>
              </a:r>
            </a:p>
          </p:txBody>
        </p:sp>
        <p:sp>
          <p:nvSpPr>
            <p:cNvPr id="8" name="Freeform 13">
              <a:extLst>
                <a:ext uri="{FF2B5EF4-FFF2-40B4-BE49-F238E27FC236}">
                  <a16:creationId xmlns:a16="http://schemas.microsoft.com/office/drawing/2014/main" id="{2712C371-7476-B33D-96E7-C2913666E1AA}"/>
                </a:ext>
              </a:extLst>
            </p:cNvPr>
            <p:cNvSpPr/>
            <p:nvPr/>
          </p:nvSpPr>
          <p:spPr>
            <a:xfrm>
              <a:off x="5735354" y="3328051"/>
              <a:ext cx="4336900" cy="802624"/>
            </a:xfrm>
            <a:custGeom>
              <a:avLst/>
              <a:gdLst>
                <a:gd name="connsiteX0" fmla="*/ 0 w 3619484"/>
                <a:gd name="connsiteY0" fmla="*/ 0 h 978296"/>
                <a:gd name="connsiteX1" fmla="*/ 3619484 w 3619484"/>
                <a:gd name="connsiteY1" fmla="*/ 0 h 978296"/>
                <a:gd name="connsiteX2" fmla="*/ 3619484 w 3619484"/>
                <a:gd name="connsiteY2" fmla="*/ 978296 h 978296"/>
                <a:gd name="connsiteX3" fmla="*/ 0 w 3619484"/>
                <a:gd name="connsiteY3" fmla="*/ 978296 h 978296"/>
                <a:gd name="connsiteX4" fmla="*/ 0 w 3619484"/>
                <a:gd name="connsiteY4" fmla="*/ 0 h 978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484" h="978296">
                  <a:moveTo>
                    <a:pt x="0" y="0"/>
                  </a:moveTo>
                  <a:lnTo>
                    <a:pt x="3619484" y="0"/>
                  </a:lnTo>
                  <a:lnTo>
                    <a:pt x="3619484" y="978296"/>
                  </a:lnTo>
                  <a:lnTo>
                    <a:pt x="0" y="978296"/>
                  </a:lnTo>
                  <a:lnTo>
                    <a:pt x="0" y="0"/>
                  </a:lnTo>
                  <a:close/>
                </a:path>
              </a:pathLst>
            </a:custGeom>
            <a:solidFill>
              <a:srgbClr val="F7A81B"/>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6040" tIns="66040" rIns="66040" bIns="66040" numCol="1" spcCol="1270" anchor="ctr" anchorCtr="0">
              <a:noAutofit/>
            </a:bodyPr>
            <a:lstStyle/>
            <a:p>
              <a:pPr marL="0" marR="0" lvl="0" indent="0" algn="ctr" defTabSz="1155700" rtl="0" eaLnBrk="1" fontAlgn="base" latinLnBrk="0" hangingPunct="1">
                <a:lnSpc>
                  <a:spcPct val="90000"/>
                </a:lnSpc>
                <a:spcBef>
                  <a:spcPct val="0"/>
                </a:spcBef>
                <a:spcAft>
                  <a:spcPct val="3500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Get donors and potential donors involved in projects</a:t>
              </a:r>
            </a:p>
          </p:txBody>
        </p:sp>
        <p:sp>
          <p:nvSpPr>
            <p:cNvPr id="9" name="Freeform 14">
              <a:extLst>
                <a:ext uri="{FF2B5EF4-FFF2-40B4-BE49-F238E27FC236}">
                  <a16:creationId xmlns:a16="http://schemas.microsoft.com/office/drawing/2014/main" id="{B6BEDC5C-F111-35FD-42BB-2C93BE620B5D}"/>
                </a:ext>
              </a:extLst>
            </p:cNvPr>
            <p:cNvSpPr/>
            <p:nvPr/>
          </p:nvSpPr>
          <p:spPr>
            <a:xfrm>
              <a:off x="5425440" y="4179592"/>
              <a:ext cx="4965468" cy="1366109"/>
            </a:xfrm>
            <a:custGeom>
              <a:avLst/>
              <a:gdLst>
                <a:gd name="connsiteX0" fmla="*/ 0 w 2430000"/>
                <a:gd name="connsiteY0" fmla="*/ 0 h 978296"/>
                <a:gd name="connsiteX1" fmla="*/ 2430000 w 2430000"/>
                <a:gd name="connsiteY1" fmla="*/ 0 h 978296"/>
                <a:gd name="connsiteX2" fmla="*/ 2430000 w 2430000"/>
                <a:gd name="connsiteY2" fmla="*/ 978296 h 978296"/>
                <a:gd name="connsiteX3" fmla="*/ 0 w 2430000"/>
                <a:gd name="connsiteY3" fmla="*/ 978296 h 978296"/>
                <a:gd name="connsiteX4" fmla="*/ 0 w 2430000"/>
                <a:gd name="connsiteY4" fmla="*/ 0 h 978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000" h="978296">
                  <a:moveTo>
                    <a:pt x="0" y="0"/>
                  </a:moveTo>
                  <a:lnTo>
                    <a:pt x="2430000" y="0"/>
                  </a:lnTo>
                  <a:lnTo>
                    <a:pt x="2430000" y="978296"/>
                  </a:lnTo>
                  <a:lnTo>
                    <a:pt x="0" y="978296"/>
                  </a:lnTo>
                  <a:lnTo>
                    <a:pt x="0" y="0"/>
                  </a:lnTo>
                  <a:close/>
                </a:path>
              </a:pathLst>
            </a:custGeom>
            <a:solidFill>
              <a:srgbClr val="17458F"/>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6040" tIns="66040" rIns="66040" bIns="66040" numCol="1" spcCol="1270" anchor="ctr" anchorCtr="0">
              <a:noAutofit/>
            </a:bodyPr>
            <a:lstStyle/>
            <a:p>
              <a:pPr marL="0" marR="0" lvl="0" indent="0" algn="ctr" defTabSz="1155700" rtl="0" eaLnBrk="1" fontAlgn="base" latinLnBrk="0" hangingPunct="1">
                <a:lnSpc>
                  <a:spcPct val="90000"/>
                </a:lnSpc>
                <a:spcBef>
                  <a:spcPct val="0"/>
                </a:spcBef>
                <a:spcAft>
                  <a:spcPct val="3500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Encourage members and donors to support the Foundation in different ways</a:t>
              </a:r>
            </a:p>
          </p:txBody>
        </p:sp>
      </p:grpSp>
      <p:sp>
        <p:nvSpPr>
          <p:cNvPr id="10" name="TextBox 9">
            <a:extLst>
              <a:ext uri="{FF2B5EF4-FFF2-40B4-BE49-F238E27FC236}">
                <a16:creationId xmlns:a16="http://schemas.microsoft.com/office/drawing/2014/main" id="{FACA8B32-6D27-625F-6229-1D79DA2E22EF}"/>
              </a:ext>
            </a:extLst>
          </p:cNvPr>
          <p:cNvSpPr txBox="1"/>
          <p:nvPr/>
        </p:nvSpPr>
        <p:spPr>
          <a:xfrm>
            <a:off x="1384327" y="3685379"/>
            <a:ext cx="4357839" cy="2585323"/>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Rotary.org/donate</a:t>
            </a:r>
          </a:p>
          <a:p>
            <a:r>
              <a:rPr lang="en-US" sz="2400" dirty="0">
                <a:latin typeface="Arial" panose="020B0604020202020204" pitchFamily="34" charset="0"/>
                <a:cs typeface="Arial" panose="020B0604020202020204" pitchFamily="34" charset="0"/>
              </a:rPr>
              <a:t>Rotary Direct</a:t>
            </a:r>
          </a:p>
          <a:p>
            <a:r>
              <a:rPr lang="en-US" sz="2400" dirty="0">
                <a:latin typeface="Arial" panose="020B0604020202020204" pitchFamily="34" charset="0"/>
                <a:cs typeface="Arial" panose="020B0604020202020204" pitchFamily="34" charset="0"/>
              </a:rPr>
              <a:t>Memorial/tribute gifts</a:t>
            </a:r>
          </a:p>
          <a:p>
            <a:r>
              <a:rPr lang="en-US" sz="2400" dirty="0">
                <a:latin typeface="Arial" panose="020B0604020202020204" pitchFamily="34" charset="0"/>
                <a:cs typeface="Arial" panose="020B0604020202020204" pitchFamily="34" charset="0"/>
              </a:rPr>
              <a:t>Employee matching</a:t>
            </a:r>
          </a:p>
          <a:p>
            <a:r>
              <a:rPr lang="en-US" sz="2400" dirty="0">
                <a:latin typeface="Arial" panose="020B0604020202020204" pitchFamily="34" charset="0"/>
                <a:cs typeface="Arial" panose="020B0604020202020204" pitchFamily="34" charset="0"/>
              </a:rPr>
              <a:t>Raise for Rotary</a:t>
            </a:r>
          </a:p>
          <a:p>
            <a:r>
              <a:rPr lang="en-US" sz="2400" dirty="0">
                <a:latin typeface="Arial" panose="020B0604020202020204" pitchFamily="34" charset="0"/>
                <a:cs typeface="Arial" panose="020B0604020202020204" pitchFamily="34" charset="0"/>
              </a:rPr>
              <a:t>Facebook</a:t>
            </a:r>
          </a:p>
          <a:p>
            <a:endParaRPr lang="en-US" dirty="0"/>
          </a:p>
        </p:txBody>
      </p:sp>
    </p:spTree>
    <p:extLst>
      <p:ext uri="{BB962C8B-B14F-4D97-AF65-F5344CB8AC3E}">
        <p14:creationId xmlns:p14="http://schemas.microsoft.com/office/powerpoint/2010/main" val="3957841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43702-F65E-4EAF-B3B6-EE711EA4CCE7}"/>
              </a:ext>
            </a:extLst>
          </p:cNvPr>
          <p:cNvSpPr>
            <a:spLocks noGrp="1"/>
          </p:cNvSpPr>
          <p:nvPr>
            <p:ph type="title"/>
          </p:nvPr>
        </p:nvSpPr>
        <p:spPr/>
        <p:txBody>
          <a:bodyPr/>
          <a:lstStyle/>
          <a:p>
            <a:r>
              <a:rPr lang="en-US" dirty="0"/>
              <a:t>Follow-up on The Rotary  Foundation</a:t>
            </a:r>
          </a:p>
        </p:txBody>
      </p:sp>
      <p:sp>
        <p:nvSpPr>
          <p:cNvPr id="3" name="Content Placeholder 2">
            <a:extLst>
              <a:ext uri="{FF2B5EF4-FFF2-40B4-BE49-F238E27FC236}">
                <a16:creationId xmlns:a16="http://schemas.microsoft.com/office/drawing/2014/main" id="{103E6A70-08EF-4CF8-90FA-79499CF5D788}"/>
              </a:ext>
            </a:extLst>
          </p:cNvPr>
          <p:cNvSpPr>
            <a:spLocks noGrp="1"/>
          </p:cNvSpPr>
          <p:nvPr>
            <p:ph idx="1"/>
          </p:nvPr>
        </p:nvSpPr>
        <p:spPr>
          <a:xfrm>
            <a:off x="264695" y="1219201"/>
            <a:ext cx="11684000" cy="4525963"/>
          </a:xfrm>
        </p:spPr>
        <p:txBody>
          <a:bodyPr/>
          <a:lstStyle/>
          <a:p>
            <a:pPr marL="0" marR="0">
              <a:lnSpc>
                <a:spcPct val="107000"/>
              </a:lnSpc>
              <a:spcBef>
                <a:spcPts val="0"/>
              </a:spcBef>
              <a:spcAft>
                <a:spcPts val="800"/>
              </a:spcAft>
            </a:pPr>
            <a:r>
              <a:rPr lang="en-US" sz="2400" dirty="0">
                <a:solidFill>
                  <a:schemeClr val="tx1"/>
                </a:solidFill>
                <a:latin typeface="Arial" panose="020B0604020202020204" pitchFamily="34" charset="0"/>
                <a:cs typeface="Arial" panose="020B0604020202020204" pitchFamily="34" charset="0"/>
              </a:rPr>
              <a:t>Poll 2 </a:t>
            </a:r>
            <a:r>
              <a:rPr lang="en-US" sz="24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As a result of this webinar, I would like to see a more advanced follow up</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Yes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No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76790384"/>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43702-F65E-4EAF-B3B6-EE711EA4CCE7}"/>
              </a:ext>
            </a:extLst>
          </p:cNvPr>
          <p:cNvSpPr>
            <a:spLocks noGrp="1"/>
          </p:cNvSpPr>
          <p:nvPr>
            <p:ph type="title"/>
          </p:nvPr>
        </p:nvSpPr>
        <p:spPr/>
        <p:txBody>
          <a:bodyPr/>
          <a:lstStyle/>
          <a:p>
            <a:r>
              <a:rPr lang="en-US" dirty="0"/>
              <a:t>Follow-up on The Rotary  Foundation</a:t>
            </a:r>
          </a:p>
        </p:txBody>
      </p:sp>
      <p:sp>
        <p:nvSpPr>
          <p:cNvPr id="3" name="Content Placeholder 2">
            <a:extLst>
              <a:ext uri="{FF2B5EF4-FFF2-40B4-BE49-F238E27FC236}">
                <a16:creationId xmlns:a16="http://schemas.microsoft.com/office/drawing/2014/main" id="{103E6A70-08EF-4CF8-90FA-79499CF5D788}"/>
              </a:ext>
            </a:extLst>
          </p:cNvPr>
          <p:cNvSpPr>
            <a:spLocks noGrp="1"/>
          </p:cNvSpPr>
          <p:nvPr>
            <p:ph idx="1"/>
          </p:nvPr>
        </p:nvSpPr>
        <p:spPr>
          <a:xfrm>
            <a:off x="264695" y="1219201"/>
            <a:ext cx="11684000" cy="4525963"/>
          </a:xfrm>
        </p:spPr>
        <p:txBody>
          <a:bodyPr/>
          <a:lstStyle/>
          <a:p>
            <a:pPr marL="0" marR="0">
              <a:lnSpc>
                <a:spcPct val="107000"/>
              </a:lnSpc>
              <a:spcBef>
                <a:spcPts val="0"/>
              </a:spcBef>
              <a:spcAft>
                <a:spcPts val="800"/>
              </a:spcAft>
            </a:pPr>
            <a:r>
              <a:rPr lang="en-US" sz="24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Poll 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As a result of this webinar, I would like to know more about: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Fundraising ideas for the Annual Fund and Polio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How the funds are spent and invested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Endowment Fund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The ABCs of doing a Global Grant</a:t>
            </a:r>
          </a:p>
          <a:p>
            <a:pPr marL="0" marR="0">
              <a:lnSpc>
                <a:spcPct val="107000"/>
              </a:lnSpc>
              <a:spcBef>
                <a:spcPts val="0"/>
              </a:spcBef>
              <a:spcAft>
                <a:spcPts val="800"/>
              </a:spcAft>
            </a:pPr>
            <a:r>
              <a:rPr lang="en-US" sz="24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Other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03514042"/>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C18B7-C627-8385-F680-C857BD0F2773}"/>
              </a:ext>
            </a:extLst>
          </p:cNvPr>
          <p:cNvSpPr>
            <a:spLocks noGrp="1"/>
          </p:cNvSpPr>
          <p:nvPr>
            <p:ph type="title"/>
          </p:nvPr>
        </p:nvSpPr>
        <p:spPr>
          <a:xfrm>
            <a:off x="508000" y="457200"/>
            <a:ext cx="11684000" cy="533400"/>
          </a:xfrm>
        </p:spPr>
        <p:txBody>
          <a:bodyPr anchor="ctr">
            <a:normAutofit/>
          </a:bodyPr>
          <a:lstStyle/>
          <a:p>
            <a:r>
              <a:rPr kumimoji="0" lang="en-US" b="0" i="0" u="none" strike="noStrike" kern="1200" cap="none" spc="0" normalizeH="0" baseline="0" noProof="0">
                <a:ln>
                  <a:noFill/>
                </a:ln>
                <a:effectLst/>
                <a:uLnTx/>
                <a:uFillTx/>
              </a:rPr>
              <a:t>Zone 30 Rotary Foundation Coordinator Team Members</a:t>
            </a:r>
            <a:endParaRPr lang="en-US" dirty="0"/>
          </a:p>
        </p:txBody>
      </p:sp>
      <p:pic>
        <p:nvPicPr>
          <p:cNvPr id="15" name="Content Placeholder 14" descr="A picture containing text, newspaper, screenshot&#10;&#10;Description automatically generated">
            <a:extLst>
              <a:ext uri="{FF2B5EF4-FFF2-40B4-BE49-F238E27FC236}">
                <a16:creationId xmlns:a16="http://schemas.microsoft.com/office/drawing/2014/main" id="{852B6B3B-F45E-68F9-62AF-2DDF014A927F}"/>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609600" y="1192052"/>
            <a:ext cx="10972800" cy="3337612"/>
          </a:xfrm>
        </p:spPr>
      </p:pic>
      <p:sp>
        <p:nvSpPr>
          <p:cNvPr id="17" name="TextBox 16">
            <a:extLst>
              <a:ext uri="{FF2B5EF4-FFF2-40B4-BE49-F238E27FC236}">
                <a16:creationId xmlns:a16="http://schemas.microsoft.com/office/drawing/2014/main" id="{2C57483F-681C-1C75-50AF-B40E5F4F48F2}"/>
              </a:ext>
            </a:extLst>
          </p:cNvPr>
          <p:cNvSpPr txBox="1"/>
          <p:nvPr/>
        </p:nvSpPr>
        <p:spPr>
          <a:xfrm>
            <a:off x="703384" y="4451304"/>
            <a:ext cx="990600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Assignments: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Maryjane Shackelford</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Debbie Alexander-Davis </a:t>
            </a:r>
            <a:r>
              <a:rPr kumimoji="0" lang="en-US" sz="1400" b="1"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Santhana Naidu</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Deb Cheney</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6670     6710                                       6760        6860                                      6540                                            6600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6690     6740                                       6780        6880                                      6560                                            6630</a:t>
            </a:r>
          </a:p>
          <a:p>
            <a:pPr marR="0" lvl="0" algn="l" defTabSz="914400" rtl="0" eaLnBrk="1" fontAlgn="auto" latinLnBrk="0" hangingPunct="1">
              <a:lnSpc>
                <a:spcPct val="100000"/>
              </a:lnSpc>
              <a:spcBef>
                <a:spcPts val="0"/>
              </a:spcBef>
              <a:spcAft>
                <a:spcPts val="0"/>
              </a:spcAft>
              <a:buClrTx/>
              <a:buSzTx/>
              <a:tabLst>
                <a:tab pos="2801938" algn="l"/>
                <a:tab pos="4748213" algn="l"/>
                <a:tab pos="8464550" algn="l"/>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6580                                             6650</a:t>
            </a:r>
          </a:p>
        </p:txBody>
      </p:sp>
    </p:spTree>
    <p:extLst>
      <p:ext uri="{BB962C8B-B14F-4D97-AF65-F5344CB8AC3E}">
        <p14:creationId xmlns:p14="http://schemas.microsoft.com/office/powerpoint/2010/main" val="661006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D1B57-134E-9383-7B37-F3638B8358C3}"/>
              </a:ext>
            </a:extLst>
          </p:cNvPr>
          <p:cNvSpPr>
            <a:spLocks noGrp="1"/>
          </p:cNvSpPr>
          <p:nvPr>
            <p:ph type="title"/>
          </p:nvPr>
        </p:nvSpPr>
        <p:spPr>
          <a:xfrm>
            <a:off x="508000" y="457200"/>
            <a:ext cx="11684000" cy="533400"/>
          </a:xfrm>
        </p:spPr>
        <p:txBody>
          <a:bodyPr anchor="ctr">
            <a:normAutofit/>
          </a:bodyPr>
          <a:lstStyle/>
          <a:p>
            <a:r>
              <a:rPr lang="en-US" dirty="0"/>
              <a:t>Zone 31 Rotary Foundation Coordinator Team Members</a:t>
            </a:r>
          </a:p>
        </p:txBody>
      </p:sp>
      <p:pic>
        <p:nvPicPr>
          <p:cNvPr id="7" name="Content Placeholder 6" descr="Graphical user interface, application&#10;&#10;Description automatically generated">
            <a:extLst>
              <a:ext uri="{FF2B5EF4-FFF2-40B4-BE49-F238E27FC236}">
                <a16:creationId xmlns:a16="http://schemas.microsoft.com/office/drawing/2014/main" id="{4E949DD9-4F99-F609-0D19-62BDBE2DA75E}"/>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609600" y="1087499"/>
            <a:ext cx="10972800" cy="3359150"/>
          </a:xfrm>
        </p:spPr>
      </p:pic>
      <p:sp>
        <p:nvSpPr>
          <p:cNvPr id="9" name="TextBox 8">
            <a:extLst>
              <a:ext uri="{FF2B5EF4-FFF2-40B4-BE49-F238E27FC236}">
                <a16:creationId xmlns:a16="http://schemas.microsoft.com/office/drawing/2014/main" id="{8A725698-E5BE-8F5A-1F2E-FAFADF396F24}"/>
              </a:ext>
            </a:extLst>
          </p:cNvPr>
          <p:cNvSpPr txBox="1"/>
          <p:nvPr/>
        </p:nvSpPr>
        <p:spPr>
          <a:xfrm>
            <a:off x="609600" y="4446649"/>
            <a:ext cx="10750062" cy="2062103"/>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Assignments:</a:t>
            </a:r>
          </a:p>
          <a:p>
            <a:r>
              <a:rPr lang="en-US" sz="1400" b="1" u="sng" dirty="0">
                <a:latin typeface="Arial" panose="020B0604020202020204" pitchFamily="34" charset="0"/>
                <a:cs typeface="Arial" panose="020B0604020202020204" pitchFamily="34" charset="0"/>
              </a:rPr>
              <a:t>Alan Barth</a:t>
            </a:r>
            <a:r>
              <a:rPr lang="en-US" sz="1400" dirty="0">
                <a:latin typeface="Arial" panose="020B0604020202020204" pitchFamily="34" charset="0"/>
                <a:cs typeface="Arial" panose="020B0604020202020204" pitchFamily="34" charset="0"/>
              </a:rPr>
              <a:t>                                  </a:t>
            </a:r>
            <a:r>
              <a:rPr lang="en-US" sz="1400" b="1" u="sng" dirty="0">
                <a:latin typeface="Arial" panose="020B0604020202020204" pitchFamily="34" charset="0"/>
                <a:cs typeface="Arial" panose="020B0604020202020204" pitchFamily="34" charset="0"/>
              </a:rPr>
              <a:t>Suzanne </a:t>
            </a:r>
            <a:r>
              <a:rPr lang="en-US" sz="1400" b="1" u="sng" dirty="0" err="1">
                <a:latin typeface="Arial" panose="020B0604020202020204" pitchFamily="34" charset="0"/>
                <a:cs typeface="Arial" panose="020B0604020202020204" pitchFamily="34" charset="0"/>
              </a:rPr>
              <a:t>Ellerbrock</a:t>
            </a:r>
            <a:r>
              <a:rPr lang="en-US" sz="1400" dirty="0">
                <a:latin typeface="Arial" panose="020B0604020202020204" pitchFamily="34" charset="0"/>
                <a:cs typeface="Arial" panose="020B0604020202020204" pitchFamily="34" charset="0"/>
              </a:rPr>
              <a:t>                               </a:t>
            </a:r>
            <a:r>
              <a:rPr lang="en-US" sz="1400" b="1" u="sng" dirty="0">
                <a:latin typeface="Arial" panose="020B0604020202020204" pitchFamily="34" charset="0"/>
                <a:cs typeface="Arial" panose="020B0604020202020204" pitchFamily="34" charset="0"/>
              </a:rPr>
              <a:t>Jennifer Van </a:t>
            </a:r>
            <a:r>
              <a:rPr lang="en-US" sz="1400" b="1" u="sng" dirty="0" err="1">
                <a:latin typeface="Arial" panose="020B0604020202020204" pitchFamily="34" charset="0"/>
                <a:cs typeface="Arial" panose="020B0604020202020204" pitchFamily="34" charset="0"/>
              </a:rPr>
              <a:t>Houtte</a:t>
            </a:r>
            <a:r>
              <a:rPr lang="en-US" sz="1400" dirty="0">
                <a:latin typeface="Arial" panose="020B0604020202020204" pitchFamily="34" charset="0"/>
                <a:cs typeface="Arial" panose="020B0604020202020204" pitchFamily="34" charset="0"/>
              </a:rPr>
              <a:t>                    </a:t>
            </a:r>
            <a:r>
              <a:rPr lang="en-US" sz="1400" b="1" u="sng" dirty="0">
                <a:latin typeface="Arial" panose="020B0604020202020204" pitchFamily="34" charset="0"/>
                <a:cs typeface="Arial" panose="020B0604020202020204" pitchFamily="34" charset="0"/>
              </a:rPr>
              <a:t>Lance Singleton</a:t>
            </a:r>
            <a:r>
              <a:rPr lang="en-US" sz="1400" dirty="0">
                <a:latin typeface="Arial" panose="020B0604020202020204" pitchFamily="34" charset="0"/>
                <a:cs typeface="Arial" panose="020B0604020202020204" pitchFamily="34" charset="0"/>
              </a:rPr>
              <a:t>                       </a:t>
            </a:r>
          </a:p>
          <a:p>
            <a:pPr marL="342900" indent="-342900">
              <a:buAutoNum type="arabicPlain" startAt="6190"/>
            </a:pPr>
            <a:r>
              <a:rPr lang="en-US" sz="1400" dirty="0">
                <a:latin typeface="Arial" panose="020B0604020202020204" pitchFamily="34" charset="0"/>
                <a:cs typeface="Arial" panose="020B0604020202020204" pitchFamily="34" charset="0"/>
              </a:rPr>
              <a:t>  6820                                           6460                                                       6110                                              5750              </a:t>
            </a:r>
          </a:p>
          <a:p>
            <a:r>
              <a:rPr lang="en-US" sz="1400" dirty="0">
                <a:latin typeface="Arial" panose="020B0604020202020204" pitchFamily="34" charset="0"/>
                <a:cs typeface="Arial" panose="020B0604020202020204" pitchFamily="34" charset="0"/>
              </a:rPr>
              <a:t>6200 6840                                            6490                                                       6150                                              5770</a:t>
            </a:r>
          </a:p>
          <a:p>
            <a:pPr marL="342900" indent="-342900">
              <a:buAutoNum type="arabicPlain" startAt="6800"/>
              <a:tabLst>
                <a:tab pos="2801938" algn="l"/>
                <a:tab pos="4748213" algn="l"/>
                <a:tab pos="8464550" algn="l"/>
              </a:tabLst>
            </a:pPr>
            <a:r>
              <a:rPr lang="en-US" sz="1400" dirty="0">
                <a:latin typeface="Arial" panose="020B0604020202020204" pitchFamily="34" charset="0"/>
                <a:cs typeface="Arial" panose="020B0604020202020204" pitchFamily="34" charset="0"/>
              </a:rPr>
              <a:t>                                                     6510                                                       6170                                              5830</a:t>
            </a:r>
          </a:p>
          <a:p>
            <a:pPr>
              <a:tabLst>
                <a:tab pos="2286000" algn="l"/>
              </a:tabLst>
            </a:pPr>
            <a:endParaRPr lang="en-US" dirty="0">
              <a:latin typeface="Arial" panose="020B0604020202020204" pitchFamily="34" charset="0"/>
              <a:cs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2795984930"/>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84CC3-B92D-684F-3BE3-E6B85964B39E}"/>
              </a:ext>
            </a:extLst>
          </p:cNvPr>
          <p:cNvSpPr>
            <a:spLocks noGrp="1"/>
          </p:cNvSpPr>
          <p:nvPr>
            <p:ph type="title"/>
          </p:nvPr>
        </p:nvSpPr>
        <p:spPr/>
        <p:txBody>
          <a:bodyPr/>
          <a:lstStyle/>
          <a:p>
            <a:r>
              <a:rPr lang="en-US" dirty="0"/>
              <a:t>Upcoming Events</a:t>
            </a:r>
          </a:p>
        </p:txBody>
      </p:sp>
      <p:graphicFrame>
        <p:nvGraphicFramePr>
          <p:cNvPr id="4" name="Content Placeholder 3">
            <a:extLst>
              <a:ext uri="{FF2B5EF4-FFF2-40B4-BE49-F238E27FC236}">
                <a16:creationId xmlns:a16="http://schemas.microsoft.com/office/drawing/2014/main" id="{E4C53F4D-4EA2-1A94-0EED-E3BB9E4C779F}"/>
              </a:ext>
            </a:extLst>
          </p:cNvPr>
          <p:cNvGraphicFramePr>
            <a:graphicFrameLocks noGrp="1" noChangeAspect="1"/>
          </p:cNvGraphicFramePr>
          <p:nvPr>
            <p:ph idx="1"/>
            <p:extLst>
              <p:ext uri="{D42A27DB-BD31-4B8C-83A1-F6EECF244321}">
                <p14:modId xmlns:p14="http://schemas.microsoft.com/office/powerpoint/2010/main" val="4211216362"/>
              </p:ext>
            </p:extLst>
          </p:nvPr>
        </p:nvGraphicFramePr>
        <p:xfrm>
          <a:off x="2942493" y="1089497"/>
          <a:ext cx="5986316" cy="5018227"/>
        </p:xfrm>
        <a:graphic>
          <a:graphicData uri="http://schemas.openxmlformats.org/presentationml/2006/ole">
            <mc:AlternateContent xmlns:mc="http://schemas.openxmlformats.org/markup-compatibility/2006">
              <mc:Choice xmlns:v="urn:schemas-microsoft-com:vml" Requires="v">
                <p:oleObj name="Acrobat Document" r:id="rId3" imgW="4476713" imgH="3752587" progId="Acrobat.Document.DC">
                  <p:embed/>
                </p:oleObj>
              </mc:Choice>
              <mc:Fallback>
                <p:oleObj name="Acrobat Document" r:id="rId3" imgW="4476713" imgH="3752587" progId="Acrobat.Document.DC">
                  <p:embed/>
                  <p:pic>
                    <p:nvPicPr>
                      <p:cNvPr id="4" name="Content Placeholder 3">
                        <a:extLst>
                          <a:ext uri="{FF2B5EF4-FFF2-40B4-BE49-F238E27FC236}">
                            <a16:creationId xmlns:a16="http://schemas.microsoft.com/office/drawing/2014/main" id="{E4C53F4D-4EA2-1A94-0EED-E3BB9E4C779F}"/>
                          </a:ext>
                        </a:extLst>
                      </p:cNvPr>
                      <p:cNvPicPr/>
                      <p:nvPr/>
                    </p:nvPicPr>
                    <p:blipFill>
                      <a:blip r:embed="rId4"/>
                      <a:stretch>
                        <a:fillRect/>
                      </a:stretch>
                    </p:blipFill>
                    <p:spPr>
                      <a:xfrm>
                        <a:off x="2942493" y="1089497"/>
                        <a:ext cx="5986316" cy="5018227"/>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4ED28E87-AAC6-6C19-E480-1EAE7A17583B}"/>
              </a:ext>
            </a:extLst>
          </p:cNvPr>
          <p:cNvSpPr txBox="1"/>
          <p:nvPr/>
        </p:nvSpPr>
        <p:spPr>
          <a:xfrm>
            <a:off x="2708031" y="6206621"/>
            <a:ext cx="8698522" cy="523220"/>
          </a:xfrm>
          <a:prstGeom prst="rect">
            <a:avLst/>
          </a:prstGeom>
          <a:noFill/>
        </p:spPr>
        <p:txBody>
          <a:bodyPr wrap="square">
            <a:spAutoFit/>
          </a:bodyPr>
          <a:lstStyle/>
          <a:p>
            <a:r>
              <a:rPr lang="en-US" sz="2800" dirty="0">
                <a:latin typeface="Arial" panose="020B0604020202020204" pitchFamily="34" charset="0"/>
                <a:cs typeface="Arial" panose="020B0604020202020204" pitchFamily="34" charset="0"/>
              </a:rPr>
              <a:t>https://rizones30-31.org/events/zone-webinars</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85703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43702-F65E-4EAF-B3B6-EE711EA4CCE7}"/>
              </a:ext>
            </a:extLst>
          </p:cNvPr>
          <p:cNvSpPr>
            <a:spLocks noGrp="1"/>
          </p:cNvSpPr>
          <p:nvPr>
            <p:ph type="title"/>
          </p:nvPr>
        </p:nvSpPr>
        <p:spPr/>
        <p:txBody>
          <a:bodyPr/>
          <a:lstStyle/>
          <a:p>
            <a:r>
              <a:rPr lang="en-US" dirty="0"/>
              <a:t>Knowledge of The Rotary  Foundation</a:t>
            </a:r>
          </a:p>
        </p:txBody>
      </p:sp>
      <p:sp>
        <p:nvSpPr>
          <p:cNvPr id="3" name="Content Placeholder 2">
            <a:extLst>
              <a:ext uri="{FF2B5EF4-FFF2-40B4-BE49-F238E27FC236}">
                <a16:creationId xmlns:a16="http://schemas.microsoft.com/office/drawing/2014/main" id="{103E6A70-08EF-4CF8-90FA-79499CF5D788}"/>
              </a:ext>
            </a:extLst>
          </p:cNvPr>
          <p:cNvSpPr>
            <a:spLocks noGrp="1"/>
          </p:cNvSpPr>
          <p:nvPr>
            <p:ph idx="1"/>
          </p:nvPr>
        </p:nvSpPr>
        <p:spPr/>
        <p:txBody>
          <a:bodyPr/>
          <a:lstStyle/>
          <a:p>
            <a:r>
              <a:rPr lang="en-US" sz="2400" dirty="0">
                <a:solidFill>
                  <a:schemeClr val="tx1"/>
                </a:solidFill>
                <a:latin typeface="Arial" panose="020B0604020202020204" pitchFamily="34" charset="0"/>
                <a:cs typeface="Arial" panose="020B0604020202020204" pitchFamily="34" charset="0"/>
              </a:rPr>
              <a:t>Poll 1 </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How </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would you rate your knowledge of TRF:</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Excellent - I am well versed in most areas</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Good -        I am considered knowledgeable at my Club</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Fair -           I know a few things about it</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Count me as a beginner</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31778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altLang="en-US" sz="3200" dirty="0">
                <a:latin typeface="Arial Narrow" pitchFamily="34" charset="0"/>
                <a:ea typeface="ＭＳ Ｐゴシック" pitchFamily="34" charset="-128"/>
              </a:rPr>
              <a:t>The Rotary Foundation’s Mission</a:t>
            </a:r>
            <a:endParaRPr lang="en-US" sz="3200" dirty="0"/>
          </a:p>
        </p:txBody>
      </p:sp>
      <p:pic>
        <p:nvPicPr>
          <p:cNvPr id="2" name="Content Placeholder 1"/>
          <p:cNvPicPr>
            <a:picLocks noGrp="1" noChangeAspect="1"/>
          </p:cNvPicPr>
          <p:nvPr>
            <p:ph idx="1"/>
          </p:nvPr>
        </p:nvPicPr>
        <p:blipFill rotWithShape="1">
          <a:blip r:embed="rId3" cstate="screen">
            <a:extLst>
              <a:ext uri="{28A0092B-C50C-407E-A947-70E740481C1C}">
                <a14:useLocalDpi xmlns:a14="http://schemas.microsoft.com/office/drawing/2010/main"/>
              </a:ext>
            </a:extLst>
          </a:blip>
          <a:stretch/>
        </p:blipFill>
        <p:spPr>
          <a:xfrm>
            <a:off x="5690749" y="3052119"/>
            <a:ext cx="2576950" cy="2734722"/>
          </a:xfrm>
        </p:spPr>
      </p:pic>
      <p:sp>
        <p:nvSpPr>
          <p:cNvPr id="16" name="Content Placeholder 15"/>
          <p:cNvSpPr>
            <a:spLocks noGrp="1"/>
          </p:cNvSpPr>
          <p:nvPr>
            <p:ph sz="half" idx="4294967295"/>
          </p:nvPr>
        </p:nvSpPr>
        <p:spPr>
          <a:xfrm>
            <a:off x="1094014" y="1159329"/>
            <a:ext cx="4513036" cy="4628697"/>
          </a:xfrm>
          <a:prstGeom prst="rect">
            <a:avLst/>
          </a:prstGeom>
        </p:spPr>
        <p:txBody>
          <a:bodyPr>
            <a:noAutofit/>
          </a:bodyPr>
          <a:lstStyle/>
          <a:p>
            <a:pPr marL="0" indent="0">
              <a:spcBef>
                <a:spcPts val="0"/>
              </a:spcBef>
            </a:pPr>
            <a:r>
              <a:rPr lang="en-US" altLang="en-US" sz="2800" dirty="0">
                <a:solidFill>
                  <a:schemeClr val="tx1"/>
                </a:solidFill>
                <a:latin typeface="Arial" panose="020B0604020202020204" pitchFamily="34" charset="0"/>
                <a:ea typeface="ＭＳ Ｐゴシック" pitchFamily="34" charset="-128"/>
                <a:cs typeface="Arial" panose="020B0604020202020204" pitchFamily="34" charset="0"/>
              </a:rPr>
              <a:t>The mission of The Rotary Foundation is to enable Rotarians to advance world understanding, goodwill, and peace by improving health, providing quality education, improving the environment, and alleviating poverty.</a:t>
            </a:r>
          </a:p>
          <a:p>
            <a:pPr marL="0" indent="0">
              <a:spcBef>
                <a:spcPts val="0"/>
              </a:spcBef>
            </a:pPr>
            <a:endParaRPr lang="en-US" sz="2600" dirty="0"/>
          </a:p>
        </p:txBody>
      </p:sp>
      <p:pic>
        <p:nvPicPr>
          <p:cNvPr id="3" name="Content Placeholder 2"/>
          <p:cNvPicPr>
            <a:picLocks noGrp="1" noChangeAspect="1"/>
          </p:cNvPicPr>
          <p:nvPr>
            <p:ph sz="half" idx="4294967295"/>
          </p:nvPr>
        </p:nvPicPr>
        <p:blipFill rotWithShape="1">
          <a:blip r:embed="rId4" cstate="print">
            <a:extLst>
              <a:ext uri="{28A0092B-C50C-407E-A947-70E740481C1C}">
                <a14:useLocalDpi xmlns:a14="http://schemas.microsoft.com/office/drawing/2010/main"/>
              </a:ext>
            </a:extLst>
          </a:blip>
          <a:srcRect/>
          <a:stretch/>
        </p:blipFill>
        <p:spPr>
          <a:xfrm>
            <a:off x="8831264" y="3700463"/>
            <a:ext cx="1836737" cy="2087562"/>
          </a:xfrm>
          <a:prstGeom prst="rect">
            <a:avLst/>
          </a:prstGeom>
        </p:spPr>
      </p:pic>
      <p:pic>
        <p:nvPicPr>
          <p:cNvPr id="4" name="Content Placeholder 3"/>
          <p:cNvPicPr>
            <a:picLocks noGrp="1" noChangeAspect="1"/>
          </p:cNvPicPr>
          <p:nvPr>
            <p:ph sz="half" idx="4294967295"/>
          </p:nvPr>
        </p:nvPicPr>
        <p:blipFill rotWithShape="1">
          <a:blip r:embed="rId5" cstate="print">
            <a:extLst>
              <a:ext uri="{28A0092B-C50C-407E-A947-70E740481C1C}">
                <a14:useLocalDpi xmlns:a14="http://schemas.microsoft.com/office/drawing/2010/main"/>
              </a:ext>
            </a:extLst>
          </a:blip>
          <a:srcRect/>
          <a:stretch/>
        </p:blipFill>
        <p:spPr>
          <a:xfrm>
            <a:off x="8267700" y="1666875"/>
            <a:ext cx="2400300" cy="4121150"/>
          </a:xfrm>
          <a:prstGeom prst="rect">
            <a:avLst/>
          </a:prstGeom>
        </p:spPr>
      </p:pic>
      <p:sp>
        <p:nvSpPr>
          <p:cNvPr id="13" name="Subtitle 2"/>
          <p:cNvSpPr txBox="1">
            <a:spLocks/>
          </p:cNvSpPr>
          <p:nvPr/>
        </p:nvSpPr>
        <p:spPr>
          <a:xfrm>
            <a:off x="4041775" y="6238875"/>
            <a:ext cx="6400800" cy="514350"/>
          </a:xfrm>
          <a:prstGeom prst="rect">
            <a:avLst/>
          </a:prstGeom>
        </p:spPr>
        <p:txBody>
          <a:bodyPr>
            <a:normAutofit/>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20000"/>
              </a:spcBef>
              <a:spcAft>
                <a:spcPts val="0"/>
              </a:spcAft>
              <a:buClrTx/>
              <a:buSzTx/>
              <a:buFontTx/>
              <a:buNone/>
              <a:tabLst/>
              <a:defRPr/>
            </a:pPr>
            <a:r>
              <a:rPr kumimoji="0" lang="en-US" sz="1400" b="1" i="0" u="none" strike="noStrike" kern="1200" cap="none" spc="0" normalizeH="0" baseline="0" noProof="0">
                <a:ln>
                  <a:noFill/>
                </a:ln>
                <a:solidFill>
                  <a:srgbClr val="01B4E7"/>
                </a:solidFill>
                <a:effectLst/>
                <a:uLnTx/>
                <a:uFillTx/>
                <a:latin typeface="Arial Narrow"/>
                <a:ea typeface="+mn-ea"/>
              </a:rPr>
              <a:t>100 YEARS OF DOING GOOD IN THE WORLD</a:t>
            </a:r>
            <a:endParaRPr kumimoji="0" lang="en-US" sz="1400" b="1" i="0" u="none" strike="noStrike" kern="1200" cap="none" spc="0" normalizeH="0" baseline="0" noProof="0" dirty="0">
              <a:ln>
                <a:noFill/>
              </a:ln>
              <a:solidFill>
                <a:srgbClr val="01B4E7"/>
              </a:solidFill>
              <a:effectLst/>
              <a:uLnTx/>
              <a:uFillTx/>
              <a:latin typeface="Arial Narrow"/>
              <a:ea typeface="+mn-ea"/>
            </a:endParaRPr>
          </a:p>
        </p:txBody>
      </p:sp>
    </p:spTree>
    <p:extLst>
      <p:ext uri="{BB962C8B-B14F-4D97-AF65-F5344CB8AC3E}">
        <p14:creationId xmlns:p14="http://schemas.microsoft.com/office/powerpoint/2010/main" val="2576975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644C2-16E4-4121-9353-6B83BDA04A22}"/>
              </a:ext>
            </a:extLst>
          </p:cNvPr>
          <p:cNvSpPr>
            <a:spLocks noGrp="1"/>
          </p:cNvSpPr>
          <p:nvPr>
            <p:ph type="title"/>
          </p:nvPr>
        </p:nvSpPr>
        <p:spPr>
          <a:xfrm>
            <a:off x="0" y="1"/>
            <a:ext cx="12192000" cy="1542928"/>
          </a:xfrm>
          <a:solidFill>
            <a:srgbClr val="14407C"/>
          </a:solidFill>
        </p:spPr>
        <p:txBody>
          <a:bodyPr>
            <a:normAutofit/>
          </a:bodyPr>
          <a:lstStyle/>
          <a:p>
            <a:pPr>
              <a:spcBef>
                <a:spcPts val="0"/>
              </a:spcBef>
            </a:pPr>
            <a:r>
              <a:rPr lang="en-US" b="1" dirty="0">
                <a:solidFill>
                  <a:prstClr val="white"/>
                </a:solidFill>
                <a:latin typeface="Arial Narrow Bold"/>
              </a:rPr>
              <a:t>3 FUNDS - SUPPORTING THE ROTARY FOUNDATION</a:t>
            </a:r>
            <a:br>
              <a:rPr lang="en-US" dirty="0"/>
            </a:br>
            <a:endParaRPr lang="en-US" dirty="0"/>
          </a:p>
        </p:txBody>
      </p:sp>
      <p:pic>
        <p:nvPicPr>
          <p:cNvPr id="4" name="Content Placeholder 3">
            <a:extLst>
              <a:ext uri="{FF2B5EF4-FFF2-40B4-BE49-F238E27FC236}">
                <a16:creationId xmlns:a16="http://schemas.microsoft.com/office/drawing/2014/main" id="{991C2021-77EC-428D-9F25-5701CD63C984}"/>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674561" y="1798063"/>
            <a:ext cx="3052952" cy="2524349"/>
          </a:xfrm>
          <a:prstGeom prst="rect">
            <a:avLst/>
          </a:prstGeom>
          <a:noFill/>
          <a:ln w="31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277D3856-3CC6-490F-990B-E0FA8E46017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15989" y="1810617"/>
            <a:ext cx="2960021" cy="2524348"/>
          </a:xfrm>
          <a:prstGeom prst="rect">
            <a:avLst/>
          </a:prstGeom>
          <a:noFill/>
          <a:ln w="31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a:extLst>
              <a:ext uri="{FF2B5EF4-FFF2-40B4-BE49-F238E27FC236}">
                <a16:creationId xmlns:a16="http://schemas.microsoft.com/office/drawing/2014/main" id="{6BCB6BCC-195E-4E67-80D7-8B07EABEE4A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464486" y="1798063"/>
            <a:ext cx="2960021" cy="2536902"/>
          </a:xfrm>
          <a:prstGeom prst="rect">
            <a:avLst/>
          </a:prstGeom>
          <a:noFill/>
          <a:ln w="31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8">
            <a:extLst>
              <a:ext uri="{FF2B5EF4-FFF2-40B4-BE49-F238E27FC236}">
                <a16:creationId xmlns:a16="http://schemas.microsoft.com/office/drawing/2014/main" id="{41624EAD-7337-416C-8239-E2116B3AFD5E}"/>
              </a:ext>
            </a:extLst>
          </p:cNvPr>
          <p:cNvSpPr txBox="1">
            <a:spLocks noChangeArrowheads="1"/>
          </p:cNvSpPr>
          <p:nvPr/>
        </p:nvSpPr>
        <p:spPr bwMode="auto">
          <a:xfrm>
            <a:off x="867537" y="4573812"/>
            <a:ext cx="266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1" i="0" u="none" strike="noStrike" kern="0" cap="none" spc="0" normalizeH="0" baseline="0" noProof="0" dirty="0">
                <a:ln>
                  <a:noFill/>
                </a:ln>
                <a:solidFill>
                  <a:srgbClr val="585858"/>
                </a:solidFill>
                <a:effectLst/>
                <a:uLnTx/>
                <a:uFillTx/>
                <a:latin typeface="Georgia" pitchFamily="18" charset="0"/>
                <a:ea typeface="+mn-ea"/>
                <a:cs typeface="Arial" charset="0"/>
              </a:rPr>
              <a:t>PolioPlus Fund</a:t>
            </a: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0" cap="none" spc="0" normalizeH="0" baseline="0" noProof="0" dirty="0">
                <a:ln>
                  <a:noFill/>
                </a:ln>
                <a:solidFill>
                  <a:srgbClr val="585858"/>
                </a:solidFill>
                <a:effectLst/>
                <a:uLnTx/>
                <a:uFillTx/>
                <a:latin typeface="Georgia" pitchFamily="18" charset="0"/>
                <a:ea typeface="+mn-ea"/>
                <a:cs typeface="Arial" charset="0"/>
              </a:rPr>
              <a:t>End Polio Now</a:t>
            </a:r>
          </a:p>
        </p:txBody>
      </p:sp>
      <p:sp>
        <p:nvSpPr>
          <p:cNvPr id="8" name="Rectangle 3">
            <a:extLst>
              <a:ext uri="{FF2B5EF4-FFF2-40B4-BE49-F238E27FC236}">
                <a16:creationId xmlns:a16="http://schemas.microsoft.com/office/drawing/2014/main" id="{D2B66F30-291B-4297-8465-88BEA3F6A8DA}"/>
              </a:ext>
            </a:extLst>
          </p:cNvPr>
          <p:cNvSpPr txBox="1">
            <a:spLocks noChangeArrowheads="1"/>
          </p:cNvSpPr>
          <p:nvPr/>
        </p:nvSpPr>
        <p:spPr bwMode="auto">
          <a:xfrm>
            <a:off x="4528010" y="4573812"/>
            <a:ext cx="3048000" cy="11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Arial" pitchFamily="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585858"/>
                </a:solidFill>
                <a:effectLst/>
                <a:uLnTx/>
                <a:uFillTx/>
                <a:latin typeface="Georgia" pitchFamily="18" charset="0"/>
                <a:cs typeface="Arial"/>
              </a:rPr>
              <a:t>Annual Fund</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a:ln>
                  <a:noFill/>
                </a:ln>
                <a:solidFill>
                  <a:srgbClr val="585858"/>
                </a:solidFill>
                <a:effectLst/>
                <a:uLnTx/>
                <a:uFillTx/>
                <a:latin typeface="Georgia" pitchFamily="18" charset="0"/>
                <a:cs typeface="Arial"/>
              </a:rPr>
              <a:t>For support today</a:t>
            </a:r>
          </a:p>
        </p:txBody>
      </p:sp>
      <p:sp>
        <p:nvSpPr>
          <p:cNvPr id="9" name="Rectangle 4">
            <a:extLst>
              <a:ext uri="{FF2B5EF4-FFF2-40B4-BE49-F238E27FC236}">
                <a16:creationId xmlns:a16="http://schemas.microsoft.com/office/drawing/2014/main" id="{B0F2FB94-D978-4C7A-93E9-7EDFA76E9654}"/>
              </a:ext>
            </a:extLst>
          </p:cNvPr>
          <p:cNvSpPr txBox="1">
            <a:spLocks noChangeArrowheads="1"/>
          </p:cNvSpPr>
          <p:nvPr/>
        </p:nvSpPr>
        <p:spPr bwMode="auto">
          <a:xfrm>
            <a:off x="8369012" y="4573812"/>
            <a:ext cx="295545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Arial" pitchFamily="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585858"/>
                </a:solidFill>
                <a:effectLst/>
                <a:uLnTx/>
                <a:uFillTx/>
                <a:latin typeface="Georgia" pitchFamily="18" charset="0"/>
                <a:cs typeface="Arial"/>
              </a:rPr>
              <a:t>Endowment Fund</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a:ln>
                  <a:noFill/>
                </a:ln>
                <a:solidFill>
                  <a:srgbClr val="585858"/>
                </a:solidFill>
                <a:effectLst/>
                <a:uLnTx/>
                <a:uFillTx/>
                <a:latin typeface="Georgia" pitchFamily="18" charset="0"/>
                <a:cs typeface="Arial"/>
              </a:rPr>
              <a:t>To secure tomorrow</a:t>
            </a:r>
          </a:p>
        </p:txBody>
      </p:sp>
    </p:spTree>
    <p:extLst>
      <p:ext uri="{BB962C8B-B14F-4D97-AF65-F5344CB8AC3E}">
        <p14:creationId xmlns:p14="http://schemas.microsoft.com/office/powerpoint/2010/main" val="2122244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93412" y="1540862"/>
            <a:ext cx="11643957" cy="430996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solidFill>
                <a:srgbClr val="585858"/>
              </a:solidFill>
              <a:latin typeface="Georgia"/>
              <a:cs typeface="Georgia"/>
            </a:endParaRPr>
          </a:p>
        </p:txBody>
      </p:sp>
      <p:sp>
        <p:nvSpPr>
          <p:cNvPr id="4" name="Title 1"/>
          <p:cNvSpPr txBox="1">
            <a:spLocks/>
          </p:cNvSpPr>
          <p:nvPr/>
        </p:nvSpPr>
        <p:spPr>
          <a:xfrm>
            <a:off x="240573" y="482601"/>
            <a:ext cx="11685223" cy="529559"/>
          </a:xfrm>
          <a:prstGeom prst="rect">
            <a:avLst/>
          </a:prstGeom>
        </p:spPr>
        <p:txBody>
          <a:bodyPr vert="horz" lIns="91440" tIns="45720" rIns="91440" bIns="45720" rtlCol="0" anchor="t">
            <a:normAutofit lnSpcReduction="10000"/>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pPr fontAlgn="base">
              <a:spcAft>
                <a:spcPct val="0"/>
              </a:spcAft>
            </a:pPr>
            <a:r>
              <a:rPr lang="en-US" sz="3600" spc="0" dirty="0">
                <a:solidFill>
                  <a:prstClr val="white"/>
                </a:solidFill>
              </a:rPr>
              <a:t>ANNUAL FUND-SHARE</a:t>
            </a:r>
          </a:p>
        </p:txBody>
      </p:sp>
      <p:graphicFrame>
        <p:nvGraphicFramePr>
          <p:cNvPr id="2" name="Diagram 1"/>
          <p:cNvGraphicFramePr/>
          <p:nvPr/>
        </p:nvGraphicFramePr>
        <p:xfrm>
          <a:off x="2353519" y="983265"/>
          <a:ext cx="8791787" cy="16545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p:cNvGraphicFramePr/>
          <p:nvPr/>
        </p:nvGraphicFramePr>
        <p:xfrm>
          <a:off x="2336800" y="2765537"/>
          <a:ext cx="8791787" cy="390848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1" name="Down Arrow 30"/>
          <p:cNvSpPr/>
          <p:nvPr/>
        </p:nvSpPr>
        <p:spPr>
          <a:xfrm>
            <a:off x="9515393" y="2520749"/>
            <a:ext cx="646176" cy="361875"/>
          </a:xfrm>
          <a:prstGeom prst="downArrow">
            <a:avLst/>
          </a:prstGeom>
          <a:solidFill>
            <a:srgbClr val="17458F"/>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dirty="0">
              <a:solidFill>
                <a:prstClr val="white"/>
              </a:solidFill>
            </a:endParaRPr>
          </a:p>
        </p:txBody>
      </p:sp>
      <p:sp>
        <p:nvSpPr>
          <p:cNvPr id="6" name="TextBox 5">
            <a:extLst>
              <a:ext uri="{FF2B5EF4-FFF2-40B4-BE49-F238E27FC236}">
                <a16:creationId xmlns:a16="http://schemas.microsoft.com/office/drawing/2014/main" id="{7553E1DD-31C3-42CC-A4E8-2E5ADD8D86C4}"/>
              </a:ext>
            </a:extLst>
          </p:cNvPr>
          <p:cNvSpPr txBox="1"/>
          <p:nvPr/>
        </p:nvSpPr>
        <p:spPr>
          <a:xfrm rot="10800000" flipV="1">
            <a:off x="8969973" y="6249052"/>
            <a:ext cx="2158615" cy="461665"/>
          </a:xfrm>
          <a:prstGeom prst="rect">
            <a:avLst/>
          </a:prstGeom>
          <a:noFill/>
          <a:ln>
            <a:solidFill>
              <a:srgbClr val="FFC000"/>
            </a:solidFill>
          </a:ln>
        </p:spPr>
        <p:txBody>
          <a:bodyPr wrap="square" rtlCol="0">
            <a:spAutoFit/>
          </a:bodyPr>
          <a:lstStyle/>
          <a:p>
            <a:r>
              <a:rPr lang="en-US" sz="2400" dirty="0">
                <a:latin typeface="Georgia" panose="02040502050405020303" pitchFamily="18" charset="0"/>
              </a:rPr>
              <a:t>5% expenses</a:t>
            </a:r>
          </a:p>
        </p:txBody>
      </p:sp>
    </p:spTree>
    <p:custDataLst>
      <p:tags r:id="rId1"/>
    </p:custDataLst>
    <p:extLst>
      <p:ext uri="{BB962C8B-B14F-4D97-AF65-F5344CB8AC3E}">
        <p14:creationId xmlns:p14="http://schemas.microsoft.com/office/powerpoint/2010/main" val="2535133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CHARITY NAVIGATOR</a:t>
            </a:r>
          </a:p>
        </p:txBody>
      </p:sp>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38400" y="2006600"/>
            <a:ext cx="7010400" cy="2974744"/>
          </a:xfrm>
          <a:prstGeom prst="round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82927052"/>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A4CC6-3EE0-9412-3D5C-31AACA519E52}"/>
              </a:ext>
            </a:extLst>
          </p:cNvPr>
          <p:cNvSpPr>
            <a:spLocks noGrp="1"/>
          </p:cNvSpPr>
          <p:nvPr>
            <p:ph type="title"/>
          </p:nvPr>
        </p:nvSpPr>
        <p:spPr/>
        <p:txBody>
          <a:bodyPr/>
          <a:lstStyle/>
          <a:p>
            <a:r>
              <a:rPr lang="en-US" dirty="0"/>
              <a:t>Individual recognition</a:t>
            </a:r>
          </a:p>
        </p:txBody>
      </p:sp>
      <p:sp>
        <p:nvSpPr>
          <p:cNvPr id="3" name="Content Placeholder 2">
            <a:extLst>
              <a:ext uri="{FF2B5EF4-FFF2-40B4-BE49-F238E27FC236}">
                <a16:creationId xmlns:a16="http://schemas.microsoft.com/office/drawing/2014/main" id="{61DBE819-F9F9-8498-DE84-075CD641D99E}"/>
              </a:ext>
            </a:extLst>
          </p:cNvPr>
          <p:cNvSpPr>
            <a:spLocks noGrp="1"/>
          </p:cNvSpPr>
          <p:nvPr>
            <p:ph idx="1"/>
          </p:nvPr>
        </p:nvSpPr>
        <p:spPr>
          <a:xfrm>
            <a:off x="609600" y="990600"/>
            <a:ext cx="10972800" cy="4740728"/>
          </a:xfrm>
        </p:spPr>
        <p:txBody>
          <a:bodyPr/>
          <a:lstStyle/>
          <a:p>
            <a:pPr algn="l"/>
            <a:r>
              <a:rPr lang="en-US" b="1" i="0" dirty="0">
                <a:solidFill>
                  <a:schemeClr val="tx1"/>
                </a:solidFill>
                <a:effectLst/>
                <a:latin typeface="Arial" panose="020B0604020202020204" pitchFamily="34" charset="0"/>
                <a:cs typeface="Arial" panose="020B0604020202020204" pitchFamily="34" charset="0"/>
              </a:rPr>
              <a:t>Rotary Foundation Sustaining Member - </a:t>
            </a:r>
            <a:r>
              <a:rPr lang="en-US" b="0" i="0" dirty="0">
                <a:solidFill>
                  <a:schemeClr val="tx1"/>
                </a:solidFill>
                <a:effectLst/>
                <a:latin typeface="Arial" panose="020B0604020202020204" pitchFamily="34" charset="0"/>
                <a:cs typeface="Arial" panose="020B0604020202020204" pitchFamily="34" charset="0"/>
              </a:rPr>
              <a:t>When you give $100 or more per year to the Annual Fund.</a:t>
            </a:r>
          </a:p>
          <a:p>
            <a:pPr algn="l"/>
            <a:r>
              <a:rPr lang="en-US" b="1" i="0" dirty="0">
                <a:solidFill>
                  <a:schemeClr val="tx1"/>
                </a:solidFill>
                <a:effectLst/>
                <a:latin typeface="Arial" panose="020B0604020202020204" pitchFamily="34" charset="0"/>
                <a:cs typeface="Arial" panose="020B0604020202020204" pitchFamily="34" charset="0"/>
              </a:rPr>
              <a:t>Benefactor - </a:t>
            </a:r>
            <a:r>
              <a:rPr lang="en-US" b="0" i="0" dirty="0">
                <a:solidFill>
                  <a:schemeClr val="tx1"/>
                </a:solidFill>
                <a:effectLst/>
                <a:latin typeface="Arial" panose="020B0604020202020204" pitchFamily="34" charset="0"/>
                <a:cs typeface="Arial" panose="020B0604020202020204" pitchFamily="34" charset="0"/>
              </a:rPr>
              <a:t>When you include the </a:t>
            </a:r>
            <a:r>
              <a:rPr lang="en-US" b="1" i="0" u="none" strike="noStrike" dirty="0">
                <a:solidFill>
                  <a:schemeClr val="tx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Endowment Fund</a:t>
            </a:r>
            <a:r>
              <a:rPr lang="en-US" b="0" i="0" dirty="0">
                <a:solidFill>
                  <a:schemeClr val="tx1"/>
                </a:solidFill>
                <a:effectLst/>
                <a:latin typeface="Arial" panose="020B0604020202020204" pitchFamily="34" charset="0"/>
                <a:cs typeface="Arial" panose="020B0604020202020204" pitchFamily="34" charset="0"/>
              </a:rPr>
              <a:t> as a beneficiary of $1,000 or more in your estate plans or when you donate $1,000 or more to the fund outright. </a:t>
            </a:r>
          </a:p>
          <a:p>
            <a:pPr algn="l"/>
            <a:r>
              <a:rPr lang="en-US" b="1" i="0" dirty="0">
                <a:solidFill>
                  <a:schemeClr val="tx1"/>
                </a:solidFill>
                <a:effectLst/>
                <a:latin typeface="Arial" panose="020B0604020202020204" pitchFamily="34" charset="0"/>
                <a:cs typeface="Arial" panose="020B0604020202020204" pitchFamily="34" charset="0"/>
              </a:rPr>
              <a:t>Paul Harris Fellow - </a:t>
            </a:r>
            <a:r>
              <a:rPr lang="en-US" b="0" i="0" dirty="0">
                <a:solidFill>
                  <a:schemeClr val="tx1"/>
                </a:solidFill>
                <a:effectLst/>
                <a:latin typeface="Arial" panose="020B0604020202020204" pitchFamily="34" charset="0"/>
                <a:cs typeface="Arial" panose="020B0604020202020204" pitchFamily="34" charset="0"/>
              </a:rPr>
              <a:t>When you give $1,000 or more to the Annual Fund, PolioPlus, or an approved Foundation grant. To recognize someone else as a Paul Harris Fellow, you can give that amount in their name. </a:t>
            </a:r>
          </a:p>
          <a:p>
            <a:pPr algn="l"/>
            <a:r>
              <a:rPr lang="en-US" b="1" i="0" dirty="0">
                <a:solidFill>
                  <a:schemeClr val="tx1"/>
                </a:solidFill>
                <a:effectLst/>
                <a:latin typeface="Arial" panose="020B0604020202020204" pitchFamily="34" charset="0"/>
                <a:cs typeface="Arial" panose="020B0604020202020204" pitchFamily="34" charset="0"/>
              </a:rPr>
              <a:t>Multiple Paul Harris Fellow - </a:t>
            </a:r>
            <a:r>
              <a:rPr lang="en-US" b="0" i="0" dirty="0">
                <a:solidFill>
                  <a:schemeClr val="tx1"/>
                </a:solidFill>
                <a:effectLst/>
                <a:latin typeface="Arial" panose="020B0604020202020204" pitchFamily="34" charset="0"/>
                <a:cs typeface="Arial" panose="020B0604020202020204" pitchFamily="34" charset="0"/>
              </a:rPr>
              <a:t>When you give additional gifts of $1,000 or more to the Annual Fund, PolioPlus, or an approved Foundation grant.</a:t>
            </a:r>
          </a:p>
          <a:p>
            <a:pPr algn="l"/>
            <a:r>
              <a:rPr lang="en-US" b="1" i="0" dirty="0">
                <a:solidFill>
                  <a:schemeClr val="tx1"/>
                </a:solidFill>
                <a:effectLst/>
                <a:latin typeface="Arial" panose="020B0604020202020204" pitchFamily="34" charset="0"/>
                <a:cs typeface="Arial" panose="020B0604020202020204" pitchFamily="34" charset="0"/>
              </a:rPr>
              <a:t>Paul Harris Society member - </a:t>
            </a:r>
            <a:r>
              <a:rPr lang="en-US" b="0" i="0" dirty="0">
                <a:solidFill>
                  <a:schemeClr val="tx1"/>
                </a:solidFill>
                <a:effectLst/>
                <a:latin typeface="Arial" panose="020B0604020202020204" pitchFamily="34" charset="0"/>
                <a:cs typeface="Arial" panose="020B0604020202020204" pitchFamily="34" charset="0"/>
              </a:rPr>
              <a:t>When you elect to contribute $1,000 or more annually to the Annual Fund, PolioPlus, or an approved Foundation grant. </a:t>
            </a:r>
          </a:p>
          <a:p>
            <a:pPr algn="l">
              <a:spcBef>
                <a:spcPts val="0"/>
              </a:spcBef>
            </a:pPr>
            <a:endParaRPr lang="en-US" b="1" i="0" dirty="0">
              <a:solidFill>
                <a:schemeClr val="tx1"/>
              </a:solidFill>
              <a:effectLst/>
              <a:latin typeface="Arial" panose="020B0604020202020204" pitchFamily="34" charset="0"/>
              <a:cs typeface="Arial" panose="020B0604020202020204" pitchFamily="34" charset="0"/>
            </a:endParaRPr>
          </a:p>
          <a:p>
            <a:pPr algn="l"/>
            <a:r>
              <a:rPr lang="en-US" b="1" i="0" dirty="0">
                <a:solidFill>
                  <a:schemeClr val="tx1"/>
                </a:solidFill>
                <a:effectLst/>
                <a:latin typeface="Arial" panose="020B0604020202020204" pitchFamily="34" charset="0"/>
                <a:cs typeface="Arial" panose="020B0604020202020204" pitchFamily="34" charset="0"/>
              </a:rPr>
              <a:t>Naming opportunities:</a:t>
            </a:r>
          </a:p>
          <a:p>
            <a:pPr algn="l"/>
            <a:r>
              <a:rPr lang="en-US" b="1" i="0" dirty="0">
                <a:solidFill>
                  <a:schemeClr val="tx1"/>
                </a:solidFill>
                <a:effectLst/>
                <a:latin typeface="Arial" panose="020B0604020202020204" pitchFamily="34" charset="0"/>
                <a:cs typeface="Arial" panose="020B0604020202020204" pitchFamily="34" charset="0"/>
              </a:rPr>
              <a:t>Endowed global grant fund</a:t>
            </a:r>
          </a:p>
          <a:p>
            <a:pPr algn="l"/>
            <a:r>
              <a:rPr lang="en-US" b="1" i="0" dirty="0">
                <a:solidFill>
                  <a:schemeClr val="tx1"/>
                </a:solidFill>
                <a:effectLst/>
                <a:latin typeface="Arial" panose="020B0604020202020204" pitchFamily="34" charset="0"/>
                <a:cs typeface="Arial" panose="020B0604020202020204" pitchFamily="34" charset="0"/>
              </a:rPr>
              <a:t>Named endowment</a:t>
            </a:r>
          </a:p>
          <a:p>
            <a:pPr algn="l"/>
            <a:r>
              <a:rPr lang="en-US" b="1" i="0" dirty="0">
                <a:solidFill>
                  <a:schemeClr val="tx1"/>
                </a:solidFill>
                <a:effectLst/>
                <a:latin typeface="Arial" panose="020B0604020202020204" pitchFamily="34" charset="0"/>
                <a:cs typeface="Arial" panose="020B0604020202020204" pitchFamily="34" charset="0"/>
              </a:rPr>
              <a:t>Directed gift global grants</a:t>
            </a:r>
          </a:p>
          <a:p>
            <a:pPr algn="l"/>
            <a:r>
              <a:rPr lang="en-US" b="1" i="0" dirty="0">
                <a:solidFill>
                  <a:schemeClr val="tx1"/>
                </a:solidFill>
                <a:effectLst/>
                <a:latin typeface="Arial" panose="020B0604020202020204" pitchFamily="34" charset="0"/>
                <a:cs typeface="Arial" panose="020B0604020202020204" pitchFamily="34" charset="0"/>
              </a:rPr>
              <a:t>Rotary Peace Centers endowment opportunities</a:t>
            </a:r>
          </a:p>
          <a:p>
            <a:pPr algn="l"/>
            <a:r>
              <a:rPr lang="en-US" b="1" i="0" dirty="0">
                <a:solidFill>
                  <a:schemeClr val="tx1"/>
                </a:solidFill>
                <a:effectLst/>
                <a:latin typeface="Arial" panose="020B0604020202020204" pitchFamily="34" charset="0"/>
                <a:cs typeface="Arial" panose="020B0604020202020204" pitchFamily="34" charset="0"/>
              </a:rPr>
              <a:t>Rotary Peace Centers directed gifts</a:t>
            </a:r>
          </a:p>
          <a:p>
            <a:pPr algn="l"/>
            <a:r>
              <a:rPr lang="en-US" b="1" i="0" dirty="0">
                <a:solidFill>
                  <a:schemeClr val="tx1"/>
                </a:solidFill>
                <a:effectLst/>
                <a:latin typeface="Arial" panose="020B0604020202020204" pitchFamily="34" charset="0"/>
                <a:cs typeface="Arial" panose="020B0604020202020204" pitchFamily="34" charset="0"/>
              </a:rPr>
              <a:t>Rotary Peace Symposium directed gifts</a:t>
            </a:r>
          </a:p>
          <a:p>
            <a:pPr algn="l"/>
            <a:r>
              <a:rPr lang="en-US" b="1" i="0" dirty="0">
                <a:solidFill>
                  <a:schemeClr val="tx1"/>
                </a:solidFill>
                <a:effectLst/>
                <a:latin typeface="Arial" panose="020B0604020202020204" pitchFamily="34" charset="0"/>
                <a:cs typeface="Arial" panose="020B0604020202020204" pitchFamily="34" charset="0"/>
              </a:rPr>
              <a:t>Entrepreneurial named gift for peace</a:t>
            </a:r>
          </a:p>
          <a:p>
            <a:pPr algn="l"/>
            <a:endParaRPr lang="en-US" b="0" i="0" dirty="0">
              <a:solidFill>
                <a:srgbClr val="39424A"/>
              </a:solidFill>
              <a:effectLst/>
              <a:latin typeface="Open Sans" panose="020B0606030504020204" pitchFamily="34" charset="0"/>
            </a:endParaRPr>
          </a:p>
          <a:p>
            <a:endParaRPr lang="en-US" dirty="0"/>
          </a:p>
        </p:txBody>
      </p:sp>
    </p:spTree>
    <p:extLst>
      <p:ext uri="{BB962C8B-B14F-4D97-AF65-F5344CB8AC3E}">
        <p14:creationId xmlns:p14="http://schemas.microsoft.com/office/powerpoint/2010/main" val="169167242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Image result for apple tree"/>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bwMode="auto">
          <a:xfrm>
            <a:off x="-1" y="-1"/>
            <a:ext cx="12192000"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22" name="Shape 130"/>
          <p:cNvSpPr/>
          <p:nvPr/>
        </p:nvSpPr>
        <p:spPr>
          <a:xfrm>
            <a:off x="-11160" y="-2505"/>
            <a:ext cx="7157301" cy="6860505"/>
          </a:xfrm>
          <a:prstGeom prst="rect">
            <a:avLst/>
          </a:prstGeom>
          <a:solidFill>
            <a:schemeClr val="bg1">
              <a:alpha val="72000"/>
            </a:schemeClr>
          </a:solidFill>
          <a:ln w="12700">
            <a:miter lim="400000"/>
          </a:ln>
        </p:spPr>
        <p:txBody>
          <a:bodyPr lIns="35719" tIns="35719" rIns="35719" bIns="35719" anchor="ctr"/>
          <a:lstStyle/>
          <a:p>
            <a:pPr>
              <a:defRPr sz="3200">
                <a:solidFill>
                  <a:srgbClr val="58585A"/>
                </a:solidFill>
              </a:defRPr>
            </a:pPr>
            <a:endParaRPr sz="1600"/>
          </a:p>
        </p:txBody>
      </p:sp>
      <p:sp>
        <p:nvSpPr>
          <p:cNvPr id="11" name="Title 1"/>
          <p:cNvSpPr txBox="1">
            <a:spLocks/>
          </p:cNvSpPr>
          <p:nvPr/>
        </p:nvSpPr>
        <p:spPr>
          <a:xfrm>
            <a:off x="3343160" y="2083100"/>
            <a:ext cx="3931577" cy="1781445"/>
          </a:xfrm>
          <a:prstGeom prst="rect">
            <a:avLst/>
          </a:prstGeom>
        </p:spPr>
        <p:txBody>
          <a:bodyPr vert="horz" wrap="square" lIns="68580" tIns="34291" rIns="68580" bIns="34291" rtlCol="0" anchor="ctr">
            <a:noAutofit/>
          </a:bodyPr>
          <a:lstStyle>
            <a:lvl1pPr algn="l" defTabSz="914400" rtl="0" eaLnBrk="1" latinLnBrk="0" hangingPunct="1">
              <a:lnSpc>
                <a:spcPct val="90000"/>
              </a:lnSpc>
              <a:spcBef>
                <a:spcPct val="0"/>
              </a:spcBef>
              <a:buNone/>
              <a:defRPr sz="3200" b="1" kern="1200">
                <a:solidFill>
                  <a:schemeClr val="tx1">
                    <a:lumMod val="50000"/>
                    <a:lumOff val="50000"/>
                  </a:schemeClr>
                </a:solidFill>
                <a:latin typeface="Georgia" charset="0"/>
                <a:ea typeface="Georgia" charset="0"/>
                <a:cs typeface="Georgia" charset="0"/>
              </a:defRPr>
            </a:lvl1pPr>
          </a:lstStyle>
          <a:p>
            <a:pPr>
              <a:lnSpc>
                <a:spcPct val="85000"/>
              </a:lnSpc>
            </a:pPr>
            <a:r>
              <a:rPr lang="en-US" sz="4800" b="0" spc="-45" dirty="0">
                <a:solidFill>
                  <a:schemeClr val="tx2"/>
                </a:solidFill>
                <a:latin typeface="Sentinel"/>
                <a:ea typeface="Arial" charset="0"/>
                <a:cs typeface="Sentinel"/>
              </a:rPr>
              <a:t>$250,000</a:t>
            </a:r>
            <a:r>
              <a:rPr lang="en-US" sz="4800" b="0" spc="-45" baseline="30000" dirty="0">
                <a:solidFill>
                  <a:schemeClr val="tx2"/>
                </a:solidFill>
                <a:latin typeface="Sentinel"/>
                <a:ea typeface="Arial" charset="0"/>
                <a:cs typeface="Sentinel"/>
              </a:rPr>
              <a:t>+</a:t>
            </a:r>
            <a:br>
              <a:rPr lang="en-US" sz="4800" b="0" spc="-45" dirty="0">
                <a:solidFill>
                  <a:schemeClr val="tx2"/>
                </a:solidFill>
              </a:rPr>
            </a:br>
            <a:endParaRPr lang="en-US" sz="2000" b="0" spc="-45" dirty="0">
              <a:solidFill>
                <a:schemeClr val="tx2"/>
              </a:solidFill>
            </a:endParaRPr>
          </a:p>
        </p:txBody>
      </p:sp>
      <p:sp>
        <p:nvSpPr>
          <p:cNvPr id="12" name="Title 1"/>
          <p:cNvSpPr txBox="1">
            <a:spLocks/>
          </p:cNvSpPr>
          <p:nvPr/>
        </p:nvSpPr>
        <p:spPr>
          <a:xfrm>
            <a:off x="-1321588" y="1909843"/>
            <a:ext cx="4260087" cy="1781445"/>
          </a:xfrm>
          <a:prstGeom prst="rect">
            <a:avLst/>
          </a:prstGeom>
        </p:spPr>
        <p:txBody>
          <a:bodyPr vert="horz" wrap="square" lIns="68580" tIns="34291" rIns="68580" bIns="34291" rtlCol="0" anchor="ctr">
            <a:noAutofit/>
          </a:bodyPr>
          <a:lstStyle>
            <a:lvl1pPr algn="l" defTabSz="914400" rtl="0" eaLnBrk="1" latinLnBrk="0" hangingPunct="1">
              <a:lnSpc>
                <a:spcPct val="90000"/>
              </a:lnSpc>
              <a:spcBef>
                <a:spcPct val="0"/>
              </a:spcBef>
              <a:buNone/>
              <a:defRPr sz="3200" b="1" kern="1200">
                <a:solidFill>
                  <a:schemeClr val="tx1">
                    <a:lumMod val="50000"/>
                    <a:lumOff val="50000"/>
                  </a:schemeClr>
                </a:solidFill>
                <a:latin typeface="Georgia" charset="0"/>
                <a:ea typeface="Georgia" charset="0"/>
                <a:cs typeface="Georgia" charset="0"/>
              </a:defRPr>
            </a:lvl1pPr>
          </a:lstStyle>
          <a:p>
            <a:pPr algn="r">
              <a:lnSpc>
                <a:spcPct val="85000"/>
              </a:lnSpc>
            </a:pPr>
            <a:r>
              <a:rPr lang="en-US" b="0" spc="-45" dirty="0">
                <a:solidFill>
                  <a:srgbClr val="D91B5C"/>
                </a:solidFill>
                <a:latin typeface="Sentinel"/>
                <a:ea typeface="Arial" charset="0"/>
                <a:cs typeface="Sentinel"/>
              </a:rPr>
              <a:t>Arch Klumph </a:t>
            </a:r>
          </a:p>
          <a:p>
            <a:pPr algn="r">
              <a:lnSpc>
                <a:spcPct val="85000"/>
              </a:lnSpc>
            </a:pPr>
            <a:r>
              <a:rPr lang="en-US" b="0" spc="-45" dirty="0">
                <a:solidFill>
                  <a:srgbClr val="D91B5C"/>
                </a:solidFill>
                <a:latin typeface="Sentinel"/>
                <a:ea typeface="Arial" charset="0"/>
                <a:cs typeface="Sentinel"/>
              </a:rPr>
              <a:t>Society</a:t>
            </a:r>
            <a:endParaRPr lang="en-US" sz="1200" b="0" spc="-45" dirty="0">
              <a:solidFill>
                <a:srgbClr val="D91B5C"/>
              </a:solidFill>
              <a:latin typeface="Sentinel"/>
              <a:cs typeface="Sentinel"/>
            </a:endParaRPr>
          </a:p>
        </p:txBody>
      </p:sp>
      <p:cxnSp>
        <p:nvCxnSpPr>
          <p:cNvPr id="13" name="Straight Connector 12"/>
          <p:cNvCxnSpPr/>
          <p:nvPr/>
        </p:nvCxnSpPr>
        <p:spPr>
          <a:xfrm>
            <a:off x="3126644" y="2292670"/>
            <a:ext cx="0" cy="1009852"/>
          </a:xfrm>
          <a:prstGeom prst="line">
            <a:avLst/>
          </a:prstGeom>
          <a:ln w="19050">
            <a:solidFill>
              <a:srgbClr val="F7A81B"/>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3343160" y="817199"/>
            <a:ext cx="3931577" cy="1781445"/>
          </a:xfrm>
          <a:prstGeom prst="rect">
            <a:avLst/>
          </a:prstGeom>
        </p:spPr>
        <p:txBody>
          <a:bodyPr vert="horz" wrap="square" lIns="68580" tIns="34291" rIns="68580" bIns="34291" rtlCol="0" anchor="ctr">
            <a:noAutofit/>
          </a:bodyPr>
          <a:lstStyle>
            <a:lvl1pPr algn="l" defTabSz="914400" rtl="0" eaLnBrk="1" latinLnBrk="0" hangingPunct="1">
              <a:lnSpc>
                <a:spcPct val="90000"/>
              </a:lnSpc>
              <a:spcBef>
                <a:spcPct val="0"/>
              </a:spcBef>
              <a:buNone/>
              <a:defRPr sz="3200" b="1" kern="1200">
                <a:solidFill>
                  <a:schemeClr val="tx1">
                    <a:lumMod val="50000"/>
                    <a:lumOff val="50000"/>
                  </a:schemeClr>
                </a:solidFill>
                <a:latin typeface="Georgia" charset="0"/>
                <a:ea typeface="Georgia" charset="0"/>
                <a:cs typeface="Georgia" charset="0"/>
              </a:defRPr>
            </a:lvl1pPr>
          </a:lstStyle>
          <a:p>
            <a:pPr>
              <a:lnSpc>
                <a:spcPct val="85000"/>
              </a:lnSpc>
            </a:pPr>
            <a:r>
              <a:rPr lang="en-US" sz="4800" b="0" spc="-45" dirty="0">
                <a:solidFill>
                  <a:schemeClr val="tx2"/>
                </a:solidFill>
                <a:latin typeface="Sentinel"/>
                <a:ea typeface="Arial" charset="0"/>
                <a:cs typeface="Sentinel"/>
              </a:rPr>
              <a:t>$10,000</a:t>
            </a:r>
            <a:r>
              <a:rPr lang="en-US" sz="4800" b="0" spc="-45" baseline="30000" dirty="0">
                <a:solidFill>
                  <a:schemeClr val="tx2"/>
                </a:solidFill>
                <a:latin typeface="Sentinel"/>
                <a:ea typeface="Arial" charset="0"/>
                <a:cs typeface="Sentinel"/>
              </a:rPr>
              <a:t>+</a:t>
            </a:r>
            <a:br>
              <a:rPr lang="en-US" sz="4800" b="0" spc="-45" dirty="0">
                <a:solidFill>
                  <a:schemeClr val="tx2"/>
                </a:solidFill>
              </a:rPr>
            </a:br>
            <a:endParaRPr lang="en-US" sz="2000" b="0" spc="-45" dirty="0">
              <a:solidFill>
                <a:schemeClr val="tx2"/>
              </a:solidFill>
            </a:endParaRPr>
          </a:p>
        </p:txBody>
      </p:sp>
      <p:sp>
        <p:nvSpPr>
          <p:cNvPr id="15" name="Title 1"/>
          <p:cNvSpPr txBox="1">
            <a:spLocks/>
          </p:cNvSpPr>
          <p:nvPr/>
        </p:nvSpPr>
        <p:spPr>
          <a:xfrm>
            <a:off x="16207" y="642076"/>
            <a:ext cx="2929631" cy="1781445"/>
          </a:xfrm>
          <a:prstGeom prst="rect">
            <a:avLst/>
          </a:prstGeom>
        </p:spPr>
        <p:txBody>
          <a:bodyPr vert="horz" wrap="square" lIns="68580" tIns="34291" rIns="68580" bIns="34291" rtlCol="0" anchor="ctr">
            <a:noAutofit/>
          </a:bodyPr>
          <a:lstStyle>
            <a:lvl1pPr algn="l" defTabSz="914400" rtl="0" eaLnBrk="1" latinLnBrk="0" hangingPunct="1">
              <a:lnSpc>
                <a:spcPct val="90000"/>
              </a:lnSpc>
              <a:spcBef>
                <a:spcPct val="0"/>
              </a:spcBef>
              <a:buNone/>
              <a:defRPr sz="3200" b="1" kern="1200">
                <a:solidFill>
                  <a:schemeClr val="tx1">
                    <a:lumMod val="50000"/>
                    <a:lumOff val="50000"/>
                  </a:schemeClr>
                </a:solidFill>
                <a:latin typeface="Georgia" charset="0"/>
                <a:ea typeface="Georgia" charset="0"/>
                <a:cs typeface="Georgia" charset="0"/>
              </a:defRPr>
            </a:lvl1pPr>
          </a:lstStyle>
          <a:p>
            <a:pPr algn="r">
              <a:lnSpc>
                <a:spcPct val="85000"/>
              </a:lnSpc>
            </a:pPr>
            <a:r>
              <a:rPr lang="en-US" b="0" spc="-45" dirty="0">
                <a:solidFill>
                  <a:srgbClr val="005DAA"/>
                </a:solidFill>
                <a:latin typeface="Sentinel"/>
                <a:ea typeface="Arial" charset="0"/>
                <a:cs typeface="Sentinel"/>
              </a:rPr>
              <a:t>Major </a:t>
            </a:r>
          </a:p>
          <a:p>
            <a:pPr algn="r">
              <a:lnSpc>
                <a:spcPct val="85000"/>
              </a:lnSpc>
            </a:pPr>
            <a:r>
              <a:rPr lang="en-US" b="0" spc="-45" dirty="0">
                <a:solidFill>
                  <a:srgbClr val="005DAA"/>
                </a:solidFill>
                <a:latin typeface="Sentinel"/>
                <a:ea typeface="Arial" charset="0"/>
                <a:cs typeface="Sentinel"/>
              </a:rPr>
              <a:t>Donor</a:t>
            </a:r>
            <a:endParaRPr lang="en-US" sz="1200" b="0" spc="-45" dirty="0">
              <a:solidFill>
                <a:srgbClr val="005DAA"/>
              </a:solidFill>
              <a:latin typeface="Sentinel"/>
              <a:cs typeface="Sentinel"/>
            </a:endParaRPr>
          </a:p>
        </p:txBody>
      </p:sp>
      <p:cxnSp>
        <p:nvCxnSpPr>
          <p:cNvPr id="17" name="Straight Connector 16"/>
          <p:cNvCxnSpPr/>
          <p:nvPr/>
        </p:nvCxnSpPr>
        <p:spPr>
          <a:xfrm>
            <a:off x="3126644" y="1020574"/>
            <a:ext cx="0" cy="1009852"/>
          </a:xfrm>
          <a:prstGeom prst="line">
            <a:avLst/>
          </a:prstGeom>
          <a:ln w="19050">
            <a:solidFill>
              <a:srgbClr val="F7A81B"/>
            </a:solidFill>
          </a:ln>
        </p:spPr>
        <p:style>
          <a:lnRef idx="1">
            <a:schemeClr val="accent1"/>
          </a:lnRef>
          <a:fillRef idx="0">
            <a:schemeClr val="accent1"/>
          </a:fillRef>
          <a:effectRef idx="0">
            <a:schemeClr val="accent1"/>
          </a:effectRef>
          <a:fontRef idx="minor">
            <a:schemeClr val="tx1"/>
          </a:fontRef>
        </p:style>
      </p:cxnSp>
      <p:sp>
        <p:nvSpPr>
          <p:cNvPr id="26" name="Title 1"/>
          <p:cNvSpPr txBox="1">
            <a:spLocks/>
          </p:cNvSpPr>
          <p:nvPr/>
        </p:nvSpPr>
        <p:spPr>
          <a:xfrm>
            <a:off x="3343160" y="4112664"/>
            <a:ext cx="3931577" cy="1781445"/>
          </a:xfrm>
          <a:prstGeom prst="rect">
            <a:avLst/>
          </a:prstGeom>
        </p:spPr>
        <p:txBody>
          <a:bodyPr vert="horz" wrap="square" lIns="68580" tIns="34291" rIns="68580" bIns="34291" rtlCol="0" anchor="ctr">
            <a:noAutofit/>
          </a:bodyPr>
          <a:lstStyle>
            <a:lvl1pPr algn="l" defTabSz="914400" rtl="0" eaLnBrk="1" latinLnBrk="0" hangingPunct="1">
              <a:lnSpc>
                <a:spcPct val="90000"/>
              </a:lnSpc>
              <a:spcBef>
                <a:spcPct val="0"/>
              </a:spcBef>
              <a:buNone/>
              <a:defRPr sz="3200" b="1" kern="1200">
                <a:solidFill>
                  <a:schemeClr val="tx1">
                    <a:lumMod val="50000"/>
                    <a:lumOff val="50000"/>
                  </a:schemeClr>
                </a:solidFill>
                <a:latin typeface="Georgia" charset="0"/>
                <a:ea typeface="Georgia" charset="0"/>
                <a:cs typeface="Georgia" charset="0"/>
              </a:defRPr>
            </a:lvl1pPr>
          </a:lstStyle>
          <a:p>
            <a:pPr>
              <a:lnSpc>
                <a:spcPct val="85000"/>
              </a:lnSpc>
            </a:pPr>
            <a:r>
              <a:rPr lang="en-US" sz="4800" b="0" spc="-45" dirty="0">
                <a:solidFill>
                  <a:schemeClr val="tx2"/>
                </a:solidFill>
                <a:latin typeface="Sentinel"/>
                <a:ea typeface="Arial" charset="0"/>
                <a:cs typeface="Sentinel"/>
              </a:rPr>
              <a:t>$10,000</a:t>
            </a:r>
            <a:r>
              <a:rPr lang="en-US" sz="4800" b="0" spc="-45" baseline="30000" dirty="0">
                <a:solidFill>
                  <a:schemeClr val="tx2"/>
                </a:solidFill>
                <a:latin typeface="Sentinel"/>
                <a:ea typeface="Arial" charset="0"/>
                <a:cs typeface="Sentinel"/>
              </a:rPr>
              <a:t>+</a:t>
            </a:r>
            <a:endParaRPr lang="en-US" sz="2000" b="0" spc="-45" dirty="0">
              <a:solidFill>
                <a:schemeClr val="tx2"/>
              </a:solidFill>
              <a:latin typeface="Sentinel"/>
              <a:cs typeface="Sentinel"/>
            </a:endParaRPr>
          </a:p>
        </p:txBody>
      </p:sp>
      <p:sp>
        <p:nvSpPr>
          <p:cNvPr id="27" name="Title 1"/>
          <p:cNvSpPr txBox="1">
            <a:spLocks/>
          </p:cNvSpPr>
          <p:nvPr/>
        </p:nvSpPr>
        <p:spPr>
          <a:xfrm>
            <a:off x="-1790618" y="4027696"/>
            <a:ext cx="4736457" cy="1781445"/>
          </a:xfrm>
          <a:prstGeom prst="rect">
            <a:avLst/>
          </a:prstGeom>
        </p:spPr>
        <p:txBody>
          <a:bodyPr vert="horz" wrap="square" lIns="68580" tIns="34291" rIns="68580" bIns="34291" rtlCol="0" anchor="ctr">
            <a:noAutofit/>
          </a:bodyPr>
          <a:lstStyle>
            <a:lvl1pPr algn="l" defTabSz="914400" rtl="0" eaLnBrk="1" latinLnBrk="0" hangingPunct="1">
              <a:lnSpc>
                <a:spcPct val="90000"/>
              </a:lnSpc>
              <a:spcBef>
                <a:spcPct val="0"/>
              </a:spcBef>
              <a:buNone/>
              <a:defRPr sz="3200" b="1" kern="1200">
                <a:solidFill>
                  <a:schemeClr val="tx1">
                    <a:lumMod val="50000"/>
                    <a:lumOff val="50000"/>
                  </a:schemeClr>
                </a:solidFill>
                <a:latin typeface="Georgia" charset="0"/>
                <a:ea typeface="Georgia" charset="0"/>
                <a:cs typeface="Georgia" charset="0"/>
              </a:defRPr>
            </a:lvl1pPr>
          </a:lstStyle>
          <a:p>
            <a:pPr algn="r">
              <a:lnSpc>
                <a:spcPct val="85000"/>
              </a:lnSpc>
            </a:pPr>
            <a:r>
              <a:rPr lang="en-US" b="0" spc="-45" dirty="0">
                <a:solidFill>
                  <a:srgbClr val="00B0E3"/>
                </a:solidFill>
                <a:latin typeface="Sentinel"/>
                <a:ea typeface="Arial" charset="0"/>
                <a:cs typeface="Sentinel"/>
              </a:rPr>
              <a:t>Bequest  </a:t>
            </a:r>
          </a:p>
          <a:p>
            <a:pPr algn="r">
              <a:lnSpc>
                <a:spcPct val="85000"/>
              </a:lnSpc>
            </a:pPr>
            <a:r>
              <a:rPr lang="en-US" b="0" spc="-45" dirty="0">
                <a:solidFill>
                  <a:srgbClr val="00B0E3"/>
                </a:solidFill>
                <a:latin typeface="Sentinel"/>
                <a:ea typeface="Arial" charset="0"/>
                <a:cs typeface="Sentinel"/>
              </a:rPr>
              <a:t>Society</a:t>
            </a:r>
            <a:endParaRPr lang="en-US" sz="1200" b="0" spc="-45" dirty="0">
              <a:solidFill>
                <a:srgbClr val="00B0E3"/>
              </a:solidFill>
              <a:latin typeface="Sentinel"/>
              <a:cs typeface="Sentinel"/>
            </a:endParaRPr>
          </a:p>
        </p:txBody>
      </p:sp>
      <p:cxnSp>
        <p:nvCxnSpPr>
          <p:cNvPr id="28" name="Straight Connector 27"/>
          <p:cNvCxnSpPr/>
          <p:nvPr/>
        </p:nvCxnSpPr>
        <p:spPr>
          <a:xfrm>
            <a:off x="3126644" y="4433970"/>
            <a:ext cx="0" cy="1009852"/>
          </a:xfrm>
          <a:prstGeom prst="line">
            <a:avLst/>
          </a:prstGeom>
          <a:ln w="19050">
            <a:solidFill>
              <a:srgbClr val="F7A81B"/>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373087">
            <a:off x="8603581" y="1530909"/>
            <a:ext cx="3593695" cy="4095656"/>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0"/>
            </a:camera>
            <a:lightRig rig="twoPt" dir="t">
              <a:rot lat="0" lon="0" rev="7200000"/>
            </a:lightRig>
          </a:scene3d>
          <a:sp3d contourW="6350">
            <a:contourClr>
              <a:schemeClr val="bg1">
                <a:lumMod val="85000"/>
              </a:schemeClr>
            </a:contourClr>
          </a:sp3d>
        </p:spPr>
      </p:pic>
      <p:sp>
        <p:nvSpPr>
          <p:cNvPr id="21" name="Title 1"/>
          <p:cNvSpPr txBox="1">
            <a:spLocks/>
          </p:cNvSpPr>
          <p:nvPr/>
        </p:nvSpPr>
        <p:spPr>
          <a:xfrm>
            <a:off x="3343160" y="5330767"/>
            <a:ext cx="3931577" cy="1781445"/>
          </a:xfrm>
          <a:prstGeom prst="rect">
            <a:avLst/>
          </a:prstGeom>
        </p:spPr>
        <p:txBody>
          <a:bodyPr vert="horz" wrap="square" lIns="68580" tIns="34291" rIns="68580" bIns="34291" rtlCol="0" anchor="ctr">
            <a:noAutofit/>
          </a:bodyPr>
          <a:lstStyle>
            <a:lvl1pPr algn="l" defTabSz="914400" rtl="0" eaLnBrk="1" latinLnBrk="0" hangingPunct="1">
              <a:lnSpc>
                <a:spcPct val="90000"/>
              </a:lnSpc>
              <a:spcBef>
                <a:spcPct val="0"/>
              </a:spcBef>
              <a:buNone/>
              <a:defRPr sz="3200" b="1" kern="1200">
                <a:solidFill>
                  <a:schemeClr val="tx1">
                    <a:lumMod val="50000"/>
                    <a:lumOff val="50000"/>
                  </a:schemeClr>
                </a:solidFill>
                <a:latin typeface="Georgia" charset="0"/>
                <a:ea typeface="Georgia" charset="0"/>
                <a:cs typeface="Georgia" charset="0"/>
              </a:defRPr>
            </a:lvl1pPr>
          </a:lstStyle>
          <a:p>
            <a:pPr>
              <a:lnSpc>
                <a:spcPct val="85000"/>
              </a:lnSpc>
            </a:pPr>
            <a:r>
              <a:rPr lang="en-US" sz="4800" b="0" spc="-45" dirty="0">
                <a:solidFill>
                  <a:schemeClr val="tx2"/>
                </a:solidFill>
                <a:latin typeface="Sentinel"/>
                <a:ea typeface="Arial" charset="0"/>
                <a:cs typeface="Sentinel"/>
              </a:rPr>
              <a:t>$1,000,000</a:t>
            </a:r>
            <a:r>
              <a:rPr lang="en-US" sz="4800" b="0" spc="-45" baseline="30000" dirty="0">
                <a:solidFill>
                  <a:schemeClr val="tx2"/>
                </a:solidFill>
                <a:latin typeface="Sentinel"/>
                <a:ea typeface="Arial" charset="0"/>
                <a:cs typeface="Sentinel"/>
              </a:rPr>
              <a:t>+</a:t>
            </a:r>
            <a:endParaRPr lang="en-US" sz="2000" b="0" spc="-45" dirty="0">
              <a:solidFill>
                <a:schemeClr val="tx2"/>
              </a:solidFill>
              <a:latin typeface="Sentinel"/>
              <a:cs typeface="Sentinel"/>
            </a:endParaRPr>
          </a:p>
        </p:txBody>
      </p:sp>
      <p:sp>
        <p:nvSpPr>
          <p:cNvPr id="23" name="Title 1"/>
          <p:cNvSpPr txBox="1">
            <a:spLocks/>
          </p:cNvSpPr>
          <p:nvPr/>
        </p:nvSpPr>
        <p:spPr>
          <a:xfrm>
            <a:off x="-632358" y="5245799"/>
            <a:ext cx="3578195" cy="1781445"/>
          </a:xfrm>
          <a:prstGeom prst="rect">
            <a:avLst/>
          </a:prstGeom>
        </p:spPr>
        <p:txBody>
          <a:bodyPr vert="horz" wrap="square" lIns="68580" tIns="34291" rIns="68580" bIns="34291" rtlCol="0" anchor="ctr">
            <a:noAutofit/>
          </a:bodyPr>
          <a:lstStyle>
            <a:lvl1pPr algn="l" defTabSz="914400" rtl="0" eaLnBrk="1" latinLnBrk="0" hangingPunct="1">
              <a:lnSpc>
                <a:spcPct val="90000"/>
              </a:lnSpc>
              <a:spcBef>
                <a:spcPct val="0"/>
              </a:spcBef>
              <a:buNone/>
              <a:defRPr sz="3200" b="1" kern="1200">
                <a:solidFill>
                  <a:schemeClr val="tx1">
                    <a:lumMod val="50000"/>
                    <a:lumOff val="50000"/>
                  </a:schemeClr>
                </a:solidFill>
                <a:latin typeface="Georgia" charset="0"/>
                <a:ea typeface="Georgia" charset="0"/>
                <a:cs typeface="Georgia" charset="0"/>
              </a:defRPr>
            </a:lvl1pPr>
          </a:lstStyle>
          <a:p>
            <a:pPr algn="r">
              <a:lnSpc>
                <a:spcPct val="85000"/>
              </a:lnSpc>
            </a:pPr>
            <a:r>
              <a:rPr lang="en-US" b="0" spc="-45" dirty="0">
                <a:solidFill>
                  <a:srgbClr val="88499A"/>
                </a:solidFill>
                <a:latin typeface="Sentinel"/>
                <a:ea typeface="Arial" charset="0"/>
                <a:cs typeface="Sentinel"/>
              </a:rPr>
              <a:t>Legacy </a:t>
            </a:r>
          </a:p>
          <a:p>
            <a:pPr algn="r">
              <a:lnSpc>
                <a:spcPct val="85000"/>
              </a:lnSpc>
            </a:pPr>
            <a:r>
              <a:rPr lang="en-US" b="0" spc="-45" dirty="0">
                <a:solidFill>
                  <a:srgbClr val="88499A"/>
                </a:solidFill>
                <a:latin typeface="Sentinel"/>
                <a:ea typeface="Arial" charset="0"/>
                <a:cs typeface="Sentinel"/>
              </a:rPr>
              <a:t>Society</a:t>
            </a:r>
            <a:endParaRPr lang="en-US" sz="1200" b="0" spc="-45" dirty="0">
              <a:solidFill>
                <a:srgbClr val="88499A"/>
              </a:solidFill>
              <a:latin typeface="Sentinel"/>
              <a:cs typeface="Sentinel"/>
            </a:endParaRPr>
          </a:p>
        </p:txBody>
      </p:sp>
      <p:cxnSp>
        <p:nvCxnSpPr>
          <p:cNvPr id="24" name="Straight Connector 23"/>
          <p:cNvCxnSpPr/>
          <p:nvPr/>
        </p:nvCxnSpPr>
        <p:spPr>
          <a:xfrm>
            <a:off x="3126644" y="5652071"/>
            <a:ext cx="0" cy="1009852"/>
          </a:xfrm>
          <a:prstGeom prst="line">
            <a:avLst/>
          </a:prstGeom>
          <a:ln w="19050">
            <a:solidFill>
              <a:srgbClr val="F7A81B"/>
            </a:solidFill>
          </a:ln>
        </p:spPr>
        <p:style>
          <a:lnRef idx="1">
            <a:schemeClr val="accent1"/>
          </a:lnRef>
          <a:fillRef idx="0">
            <a:schemeClr val="accent1"/>
          </a:fillRef>
          <a:effectRef idx="0">
            <a:schemeClr val="accent1"/>
          </a:effectRef>
          <a:fontRef idx="minor">
            <a:schemeClr val="tx1"/>
          </a:fontRef>
        </p:style>
      </p:cxnSp>
      <p:sp>
        <p:nvSpPr>
          <p:cNvPr id="32" name="Title 1"/>
          <p:cNvSpPr txBox="1">
            <a:spLocks/>
          </p:cNvSpPr>
          <p:nvPr/>
        </p:nvSpPr>
        <p:spPr>
          <a:xfrm>
            <a:off x="-632358" y="2478628"/>
            <a:ext cx="3578195" cy="1781445"/>
          </a:xfrm>
          <a:prstGeom prst="rect">
            <a:avLst/>
          </a:prstGeom>
        </p:spPr>
        <p:txBody>
          <a:bodyPr vert="horz" wrap="square" lIns="68580" tIns="34291" rIns="68580" bIns="34291" rtlCol="0" anchor="ctr">
            <a:noAutofit/>
          </a:bodyPr>
          <a:lstStyle>
            <a:lvl1pPr algn="l" defTabSz="914400" rtl="0" eaLnBrk="1" latinLnBrk="0" hangingPunct="1">
              <a:lnSpc>
                <a:spcPct val="90000"/>
              </a:lnSpc>
              <a:spcBef>
                <a:spcPct val="0"/>
              </a:spcBef>
              <a:buNone/>
              <a:defRPr sz="3200" b="1" kern="1200">
                <a:solidFill>
                  <a:schemeClr val="tx1">
                    <a:lumMod val="50000"/>
                    <a:lumOff val="50000"/>
                  </a:schemeClr>
                </a:solidFill>
                <a:latin typeface="Georgia" charset="0"/>
                <a:ea typeface="Georgia" charset="0"/>
                <a:cs typeface="Georgia" charset="0"/>
              </a:defRPr>
            </a:lvl1pPr>
          </a:lstStyle>
          <a:p>
            <a:pPr algn="r">
              <a:lnSpc>
                <a:spcPct val="85000"/>
              </a:lnSpc>
            </a:pPr>
            <a:endParaRPr lang="en-US" sz="1200" b="0" spc="-45" dirty="0">
              <a:solidFill>
                <a:srgbClr val="09BCBA"/>
              </a:solidFill>
            </a:endParaRPr>
          </a:p>
        </p:txBody>
      </p:sp>
      <p:sp>
        <p:nvSpPr>
          <p:cNvPr id="2" name="Rectangle 1"/>
          <p:cNvSpPr/>
          <p:nvPr/>
        </p:nvSpPr>
        <p:spPr>
          <a:xfrm>
            <a:off x="451628" y="442391"/>
            <a:ext cx="8715123" cy="685252"/>
          </a:xfrm>
          <a:prstGeom prst="rect">
            <a:avLst/>
          </a:prstGeom>
        </p:spPr>
        <p:txBody>
          <a:bodyPr wrap="square">
            <a:spAutoFit/>
          </a:bodyPr>
          <a:lstStyle/>
          <a:p>
            <a:pPr>
              <a:lnSpc>
                <a:spcPct val="85000"/>
              </a:lnSpc>
            </a:pPr>
            <a:r>
              <a:rPr lang="en-US" sz="2133" b="1" spc="-45" dirty="0"/>
              <a:t>Cumulative gifts to date or legally binding agreement</a:t>
            </a:r>
          </a:p>
          <a:p>
            <a:pPr>
              <a:lnSpc>
                <a:spcPct val="85000"/>
              </a:lnSpc>
            </a:pPr>
            <a:endParaRPr lang="en-US" sz="2400" b="1" spc="-45" dirty="0">
              <a:solidFill>
                <a:srgbClr val="005DAA"/>
              </a:solidFill>
            </a:endParaRPr>
          </a:p>
        </p:txBody>
      </p:sp>
      <p:sp>
        <p:nvSpPr>
          <p:cNvPr id="34" name="Rectangle 33"/>
          <p:cNvSpPr/>
          <p:nvPr/>
        </p:nvSpPr>
        <p:spPr>
          <a:xfrm>
            <a:off x="618901" y="3730092"/>
            <a:ext cx="7274735" cy="371320"/>
          </a:xfrm>
          <a:prstGeom prst="rect">
            <a:avLst/>
          </a:prstGeom>
        </p:spPr>
        <p:txBody>
          <a:bodyPr wrap="square">
            <a:spAutoFit/>
          </a:bodyPr>
          <a:lstStyle/>
          <a:p>
            <a:pPr>
              <a:lnSpc>
                <a:spcPct val="85000"/>
              </a:lnSpc>
            </a:pPr>
            <a:r>
              <a:rPr lang="en-US" sz="2133" b="1" spc="-45" dirty="0">
                <a:solidFill>
                  <a:srgbClr val="000000"/>
                </a:solidFill>
              </a:rPr>
              <a:t>Documented promise of a future gift</a:t>
            </a:r>
          </a:p>
        </p:txBody>
      </p:sp>
      <p:pic>
        <p:nvPicPr>
          <p:cNvPr id="18" name="Picture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1254139">
            <a:off x="6709061" y="1120554"/>
            <a:ext cx="2107039" cy="4773196"/>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0"/>
            </a:camera>
            <a:lightRig rig="twoPt" dir="t">
              <a:rot lat="0" lon="0" rev="7200000"/>
            </a:lightRig>
          </a:scene3d>
          <a:sp3d contourW="6350">
            <a:contourClr>
              <a:schemeClr val="bg1">
                <a:lumMod val="85000"/>
              </a:schemeClr>
            </a:contourClr>
          </a:sp3d>
        </p:spPr>
      </p:pic>
      <p:pic>
        <p:nvPicPr>
          <p:cNvPr id="29" name="Picture 2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522022" y="6065675"/>
            <a:ext cx="1447116" cy="545396"/>
          </a:xfrm>
          <a:prstGeom prst="rect">
            <a:avLst/>
          </a:prstGeom>
        </p:spPr>
      </p:pic>
    </p:spTree>
    <p:extLst>
      <p:ext uri="{BB962C8B-B14F-4D97-AF65-F5344CB8AC3E}">
        <p14:creationId xmlns:p14="http://schemas.microsoft.com/office/powerpoint/2010/main" val="27795622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fltVal val="0"/>
                                          </p:val>
                                        </p:tav>
                                        <p:tav tm="100000">
                                          <p:val>
                                            <p:strVal val="#ppt_w"/>
                                          </p:val>
                                        </p:tav>
                                      </p:tavLst>
                                    </p:anim>
                                    <p:anim calcmode="lin" valueType="num">
                                      <p:cBhvr>
                                        <p:cTn id="15" dur="1000" fill="hold"/>
                                        <p:tgtEl>
                                          <p:spTgt spid="16"/>
                                        </p:tgtEl>
                                        <p:attrNameLst>
                                          <p:attrName>ppt_h</p:attrName>
                                        </p:attrNameLst>
                                      </p:cBhvr>
                                      <p:tavLst>
                                        <p:tav tm="0">
                                          <p:val>
                                            <p:fltVal val="0"/>
                                          </p:val>
                                        </p:tav>
                                        <p:tav tm="100000">
                                          <p:val>
                                            <p:strVal val="#ppt_h"/>
                                          </p:val>
                                        </p:tav>
                                      </p:tavLst>
                                    </p:anim>
                                    <p:anim calcmode="lin" valueType="num">
                                      <p:cBhvr>
                                        <p:cTn id="16" dur="1000" fill="hold"/>
                                        <p:tgtEl>
                                          <p:spTgt spid="16"/>
                                        </p:tgtEl>
                                        <p:attrNameLst>
                                          <p:attrName>style.rotation</p:attrName>
                                        </p:attrNameLst>
                                      </p:cBhvr>
                                      <p:tavLst>
                                        <p:tav tm="0">
                                          <p:val>
                                            <p:fltVal val="90"/>
                                          </p:val>
                                        </p:tav>
                                        <p:tav tm="100000">
                                          <p:val>
                                            <p:fltVal val="0"/>
                                          </p:val>
                                        </p:tav>
                                      </p:tavLst>
                                    </p:anim>
                                    <p:animEffect transition="in" filter="fade">
                                      <p:cBhvr>
                                        <p:cTn id="17" dur="1000"/>
                                        <p:tgtEl>
                                          <p:spTgt spid="16"/>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0"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par>
                          <p:cTn id="34" fill="hold">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10" presetClass="entr" presetSubtype="0"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1000" fill="hold"/>
                                        <p:tgtEl>
                                          <p:spTgt spid="34"/>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0"/>
                                        <p:tgtEl>
                                          <p:spTgt spid="27"/>
                                        </p:tgtEl>
                                      </p:cBhvr>
                                    </p:animEffect>
                                    <p:anim calcmode="lin" valueType="num">
                                      <p:cBhvr>
                                        <p:cTn id="62" dur="1000" fill="hold"/>
                                        <p:tgtEl>
                                          <p:spTgt spid="27"/>
                                        </p:tgtEl>
                                        <p:attrNameLst>
                                          <p:attrName>ppt_x</p:attrName>
                                        </p:attrNameLst>
                                      </p:cBhvr>
                                      <p:tavLst>
                                        <p:tav tm="0">
                                          <p:val>
                                            <p:strVal val="#ppt_x"/>
                                          </p:val>
                                        </p:tav>
                                        <p:tav tm="100000">
                                          <p:val>
                                            <p:strVal val="#ppt_x"/>
                                          </p:val>
                                        </p:tav>
                                      </p:tavLst>
                                    </p:anim>
                                    <p:anim calcmode="lin" valueType="num">
                                      <p:cBhvr>
                                        <p:cTn id="63" dur="10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10" presetClass="entr" presetSubtype="0" fill="hold"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ipe(left)">
                                      <p:cBhvr>
                                        <p:cTn id="71" dur="500"/>
                                        <p:tgtEl>
                                          <p:spTgt spid="26"/>
                                        </p:tgtEl>
                                      </p:cBhvr>
                                    </p:animEffect>
                                  </p:childTnLst>
                                </p:cTn>
                              </p:par>
                            </p:childTnLst>
                          </p:cTn>
                        </p:par>
                        <p:par>
                          <p:cTn id="72" fill="hold">
                            <p:stCondLst>
                              <p:cond delay="10000"/>
                            </p:stCondLst>
                            <p:childTnLst>
                              <p:par>
                                <p:cTn id="73" presetID="42" presetClass="entr" presetSubtype="0"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1000"/>
                                        <p:tgtEl>
                                          <p:spTgt spid="23"/>
                                        </p:tgtEl>
                                      </p:cBhvr>
                                    </p:animEffect>
                                    <p:anim calcmode="lin" valueType="num">
                                      <p:cBhvr>
                                        <p:cTn id="76" dur="1000" fill="hold"/>
                                        <p:tgtEl>
                                          <p:spTgt spid="23"/>
                                        </p:tgtEl>
                                        <p:attrNameLst>
                                          <p:attrName>ppt_x</p:attrName>
                                        </p:attrNameLst>
                                      </p:cBhvr>
                                      <p:tavLst>
                                        <p:tav tm="0">
                                          <p:val>
                                            <p:strVal val="#ppt_x"/>
                                          </p:val>
                                        </p:tav>
                                        <p:tav tm="100000">
                                          <p:val>
                                            <p:strVal val="#ppt_x"/>
                                          </p:val>
                                        </p:tav>
                                      </p:tavLst>
                                    </p:anim>
                                    <p:anim calcmode="lin" valueType="num">
                                      <p:cBhvr>
                                        <p:cTn id="77" dur="1000" fill="hold"/>
                                        <p:tgtEl>
                                          <p:spTgt spid="23"/>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10" presetClass="entr" presetSubtype="0"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childTnLst>
                                </p:cTn>
                              </p:par>
                            </p:childTnLst>
                          </p:cTn>
                        </p:par>
                        <p:par>
                          <p:cTn id="82" fill="hold">
                            <p:stCondLst>
                              <p:cond delay="11500"/>
                            </p:stCondLst>
                            <p:childTnLst>
                              <p:par>
                                <p:cTn id="83" presetID="22" presetClass="entr" presetSubtype="8" fill="hold" grpId="0" nodeType="after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wipe(left)">
                                      <p:cBhvr>
                                        <p:cTn id="85" dur="500"/>
                                        <p:tgtEl>
                                          <p:spTgt spid="21"/>
                                        </p:tgtEl>
                                      </p:cBhvr>
                                    </p:animEffect>
                                  </p:childTnLst>
                                </p:cTn>
                              </p:par>
                            </p:childTnLst>
                          </p:cTn>
                        </p:par>
                        <p:par>
                          <p:cTn id="86" fill="hold">
                            <p:stCondLst>
                              <p:cond delay="12000"/>
                            </p:stCondLst>
                            <p:childTnLst>
                              <p:par>
                                <p:cTn id="87" presetID="42" presetClass="entr" presetSubtype="0" fill="hold" grpId="0" nodeType="afterEffect" nodePh="1">
                                  <p:stCondLst>
                                    <p:cond delay="0"/>
                                  </p:stCondLst>
                                  <p:endCondLst>
                                    <p:cond evt="begin" delay="0">
                                      <p:tn val="87"/>
                                    </p:cond>
                                  </p:end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5" grpId="0"/>
      <p:bldP spid="26" grpId="0"/>
      <p:bldP spid="27" grpId="0"/>
      <p:bldP spid="21" grpId="0"/>
      <p:bldP spid="23" grpId="0"/>
      <p:bldP spid="32" grpId="0"/>
      <p:bldP spid="2" grpId="0"/>
      <p:bldP spid="34"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1757</TotalTime>
  <Words>6587</Words>
  <Application>Microsoft Office PowerPoint</Application>
  <PresentationFormat>Widescreen</PresentationFormat>
  <Paragraphs>387</Paragraphs>
  <Slides>27</Slides>
  <Notes>26</Notes>
  <HiddenSlides>0</HiddenSlides>
  <MMClips>0</MMClips>
  <ScaleCrop>false</ScaleCrop>
  <HeadingPairs>
    <vt:vector size="8" baseType="variant">
      <vt:variant>
        <vt:lpstr>Fonts Used</vt:lpstr>
      </vt:variant>
      <vt:variant>
        <vt:i4>14</vt:i4>
      </vt:variant>
      <vt:variant>
        <vt:lpstr>Theme</vt:lpstr>
      </vt:variant>
      <vt:variant>
        <vt:i4>5</vt:i4>
      </vt:variant>
      <vt:variant>
        <vt:lpstr>Embedded OLE Servers</vt:lpstr>
      </vt:variant>
      <vt:variant>
        <vt:i4>1</vt:i4>
      </vt:variant>
      <vt:variant>
        <vt:lpstr>Slide Titles</vt:lpstr>
      </vt:variant>
      <vt:variant>
        <vt:i4>27</vt:i4>
      </vt:variant>
    </vt:vector>
  </HeadingPairs>
  <TitlesOfParts>
    <vt:vector size="47" baseType="lpstr">
      <vt:lpstr>Arial</vt:lpstr>
      <vt:lpstr>Arial Narrow</vt:lpstr>
      <vt:lpstr>Arial Narrow Bold</vt:lpstr>
      <vt:lpstr>Calibri</vt:lpstr>
      <vt:lpstr>Calibri Light</vt:lpstr>
      <vt:lpstr>Georgia</vt:lpstr>
      <vt:lpstr>Gill Sans MT</vt:lpstr>
      <vt:lpstr>Lucida Sans</vt:lpstr>
      <vt:lpstr>Open Sans</vt:lpstr>
      <vt:lpstr>Sentinel</vt:lpstr>
      <vt:lpstr>Times New Roman</vt:lpstr>
      <vt:lpstr>Trebuchet MS</vt:lpstr>
      <vt:lpstr>Verdana</vt:lpstr>
      <vt:lpstr>Wingdings</vt:lpstr>
      <vt:lpstr>Office Theme</vt:lpstr>
      <vt:lpstr>2_Custom Design</vt:lpstr>
      <vt:lpstr>1_Custom Design</vt:lpstr>
      <vt:lpstr>1_Office Theme</vt:lpstr>
      <vt:lpstr>2_Office Theme</vt:lpstr>
      <vt:lpstr>Acrobat Document</vt:lpstr>
      <vt:lpstr>The ABC’s  of The Rotary Foundation</vt:lpstr>
      <vt:lpstr>PowerPoint Presentation</vt:lpstr>
      <vt:lpstr>Knowledge of The Rotary  Foundation</vt:lpstr>
      <vt:lpstr>The Rotary Foundation’s Mission</vt:lpstr>
      <vt:lpstr>3 FUNDS - SUPPORTING THE ROTARY FOUNDATION </vt:lpstr>
      <vt:lpstr>PowerPoint Presentation</vt:lpstr>
      <vt:lpstr>CHARITY NAVIGATOR</vt:lpstr>
      <vt:lpstr>Individual recognition</vt:lpstr>
      <vt:lpstr>PowerPoint Presentation</vt:lpstr>
      <vt:lpstr>Club recognition</vt:lpstr>
      <vt:lpstr>END POLIO NOW       Just Two Drops</vt:lpstr>
      <vt:lpstr>2.025 BY 2025</vt:lpstr>
      <vt:lpstr>District Grants</vt:lpstr>
      <vt:lpstr>Global Grants</vt:lpstr>
      <vt:lpstr>Seven Areas of Focus</vt:lpstr>
      <vt:lpstr>PowerPoint Presentation</vt:lpstr>
      <vt:lpstr>Community Needs Assessment </vt:lpstr>
      <vt:lpstr>The Rotary Foundation – District Qualification Memorandum of Understanding</vt:lpstr>
      <vt:lpstr>Program of Scale Programs</vt:lpstr>
      <vt:lpstr>Ways to Give and How to Support Fundraising</vt:lpstr>
      <vt:lpstr>Ways to Give and How to Support Fundraising</vt:lpstr>
      <vt:lpstr>Ways to Give and How to Support Fundraising</vt:lpstr>
      <vt:lpstr>Follow-up on The Rotary  Foundation</vt:lpstr>
      <vt:lpstr>Follow-up on The Rotary  Foundation</vt:lpstr>
      <vt:lpstr>Zone 30 Rotary Foundation Coordinator Team Members</vt:lpstr>
      <vt:lpstr>Zone 31 Rotary Foundation Coordinator Team Members</vt:lpstr>
      <vt:lpstr>Upcoming Events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Pamela Stewart</dc:creator>
  <cp:lastModifiedBy>Michael Brown</cp:lastModifiedBy>
  <cp:revision>23</cp:revision>
  <cp:lastPrinted>2022-10-30T14:36:07Z</cp:lastPrinted>
  <dcterms:created xsi:type="dcterms:W3CDTF">2022-09-23T05:03:12Z</dcterms:created>
  <dcterms:modified xsi:type="dcterms:W3CDTF">2022-11-02T00:33:32Z</dcterms:modified>
</cp:coreProperties>
</file>