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sldIdLst>
    <p:sldId id="256" r:id="rId2"/>
    <p:sldId id="258" r:id="rId3"/>
    <p:sldId id="317" r:id="rId4"/>
    <p:sldId id="257" r:id="rId5"/>
    <p:sldId id="318" r:id="rId6"/>
    <p:sldId id="319" r:id="rId7"/>
    <p:sldId id="315" r:id="rId8"/>
    <p:sldId id="320" r:id="rId9"/>
    <p:sldId id="321" r:id="rId10"/>
    <p:sldId id="32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2F508F-A225-4F67-8B84-45DF41F56B5D}" v="1" dt="2023-02-03T01:03:13.0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899" autoAdjust="0"/>
  </p:normalViewPr>
  <p:slideViewPr>
    <p:cSldViewPr snapToGrid="0" snapToObjects="1">
      <p:cViewPr varScale="1">
        <p:scale>
          <a:sx n="107" d="100"/>
          <a:sy n="107" d="100"/>
        </p:scale>
        <p:origin x="120" y="28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AC3D97-66B5-44CE-8457-871ECEAE6672}"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CEF0F434-6BAA-49F5-AE67-A726FB43EB76}">
      <dgm:prSet phldrT="[Text]" custT="1"/>
      <dgm:spPr>
        <a:solidFill>
          <a:schemeClr val="accent6">
            <a:lumMod val="75000"/>
          </a:schemeClr>
        </a:solidFill>
      </dgm:spPr>
      <dgm:t>
        <a:bodyPr/>
        <a:lstStyle/>
        <a:p>
          <a:r>
            <a:rPr lang="en-US" sz="3200" dirty="0"/>
            <a:t>10.4%</a:t>
          </a:r>
        </a:p>
      </dgm:t>
    </dgm:pt>
    <dgm:pt modelId="{983D510F-F7CF-4A3E-8689-E2DE81F23DD3}" type="parTrans" cxnId="{83249A7C-125A-4B12-B1DA-3C6A6EAF58E5}">
      <dgm:prSet/>
      <dgm:spPr/>
      <dgm:t>
        <a:bodyPr/>
        <a:lstStyle/>
        <a:p>
          <a:endParaRPr lang="en-US"/>
        </a:p>
      </dgm:t>
    </dgm:pt>
    <dgm:pt modelId="{488EA05B-DAC6-436E-8184-C21E0563F08E}" type="sibTrans" cxnId="{83249A7C-125A-4B12-B1DA-3C6A6EAF58E5}">
      <dgm:prSet/>
      <dgm:spPr/>
      <dgm:t>
        <a:bodyPr/>
        <a:lstStyle/>
        <a:p>
          <a:endParaRPr lang="en-US"/>
        </a:p>
      </dgm:t>
    </dgm:pt>
    <dgm:pt modelId="{53E379B7-0A58-476C-886B-57ECF5FB945F}">
      <dgm:prSet phldrT="[Text]" custT="1"/>
      <dgm:spPr>
        <a:solidFill>
          <a:schemeClr val="accent6">
            <a:lumMod val="60000"/>
            <a:lumOff val="40000"/>
            <a:alpha val="90000"/>
          </a:schemeClr>
        </a:solidFill>
      </dgm:spPr>
      <dgm:t>
        <a:bodyPr/>
        <a:lstStyle/>
        <a:p>
          <a:r>
            <a:rPr lang="en-US" sz="3600" dirty="0"/>
            <a:t>12.6%</a:t>
          </a:r>
        </a:p>
      </dgm:t>
    </dgm:pt>
    <dgm:pt modelId="{0AD5C9E8-B083-44F3-9A34-8AA86466BF98}" type="parTrans" cxnId="{2EE271FC-5276-459D-B0A4-9D408B04AB3A}">
      <dgm:prSet/>
      <dgm:spPr/>
      <dgm:t>
        <a:bodyPr/>
        <a:lstStyle/>
        <a:p>
          <a:endParaRPr lang="en-US"/>
        </a:p>
      </dgm:t>
    </dgm:pt>
    <dgm:pt modelId="{D3A1EC3E-5CE5-49EE-B745-1157B1A8D633}" type="sibTrans" cxnId="{2EE271FC-5276-459D-B0A4-9D408B04AB3A}">
      <dgm:prSet/>
      <dgm:spPr/>
      <dgm:t>
        <a:bodyPr/>
        <a:lstStyle/>
        <a:p>
          <a:endParaRPr lang="en-US"/>
        </a:p>
      </dgm:t>
    </dgm:pt>
    <dgm:pt modelId="{E9F92EE2-D105-480D-A259-63EC7275AA10}">
      <dgm:prSet phldrT="[Text]" custT="1"/>
      <dgm:spPr>
        <a:solidFill>
          <a:srgbClr val="C00000">
            <a:alpha val="90000"/>
          </a:srgbClr>
        </a:solidFill>
      </dgm:spPr>
      <dgm:t>
        <a:bodyPr/>
        <a:lstStyle/>
        <a:p>
          <a:r>
            <a:rPr lang="en-US" sz="3600" dirty="0">
              <a:solidFill>
                <a:schemeClr val="bg1"/>
              </a:solidFill>
            </a:rPr>
            <a:t>(-2.2%)</a:t>
          </a:r>
        </a:p>
      </dgm:t>
    </dgm:pt>
    <dgm:pt modelId="{36894F5B-AA58-4442-BE47-5B82A256769A}" type="parTrans" cxnId="{E9938444-5DF9-4662-98EA-E2C6FF261E30}">
      <dgm:prSet/>
      <dgm:spPr/>
      <dgm:t>
        <a:bodyPr/>
        <a:lstStyle/>
        <a:p>
          <a:endParaRPr lang="en-US"/>
        </a:p>
      </dgm:t>
    </dgm:pt>
    <dgm:pt modelId="{412CB452-C7F9-4E46-9A0B-25C7CB9337D8}" type="sibTrans" cxnId="{E9938444-5DF9-4662-98EA-E2C6FF261E30}">
      <dgm:prSet/>
      <dgm:spPr/>
      <dgm:t>
        <a:bodyPr/>
        <a:lstStyle/>
        <a:p>
          <a:endParaRPr lang="en-US"/>
        </a:p>
      </dgm:t>
    </dgm:pt>
    <dgm:pt modelId="{CD9422B2-4432-46D0-A60A-C7F33AA408F9}">
      <dgm:prSet phldrT="[Text]" custT="1"/>
      <dgm:spPr>
        <a:solidFill>
          <a:schemeClr val="accent6">
            <a:lumMod val="75000"/>
          </a:schemeClr>
        </a:solidFill>
      </dgm:spPr>
      <dgm:t>
        <a:bodyPr/>
        <a:lstStyle/>
        <a:p>
          <a:r>
            <a:rPr lang="en-US" sz="3600" dirty="0"/>
            <a:t>11%</a:t>
          </a:r>
        </a:p>
      </dgm:t>
    </dgm:pt>
    <dgm:pt modelId="{61C0BF65-1365-4D9A-983D-C3EEE656D4AD}" type="parTrans" cxnId="{22D7621A-5F29-4384-A8F7-1F1A4732ECC6}">
      <dgm:prSet/>
      <dgm:spPr/>
      <dgm:t>
        <a:bodyPr/>
        <a:lstStyle/>
        <a:p>
          <a:endParaRPr lang="en-US"/>
        </a:p>
      </dgm:t>
    </dgm:pt>
    <dgm:pt modelId="{5759B5E2-35AE-4F58-8894-8A852617AA83}" type="sibTrans" cxnId="{22D7621A-5F29-4384-A8F7-1F1A4732ECC6}">
      <dgm:prSet/>
      <dgm:spPr/>
      <dgm:t>
        <a:bodyPr/>
        <a:lstStyle/>
        <a:p>
          <a:endParaRPr lang="en-US"/>
        </a:p>
      </dgm:t>
    </dgm:pt>
    <dgm:pt modelId="{DB41CFE2-4568-4CD0-AD2C-9374540566C3}">
      <dgm:prSet phldrT="[Text]" custT="1"/>
      <dgm:spPr>
        <a:solidFill>
          <a:schemeClr val="accent6">
            <a:lumMod val="60000"/>
            <a:lumOff val="40000"/>
            <a:alpha val="90000"/>
          </a:schemeClr>
        </a:solidFill>
      </dgm:spPr>
      <dgm:t>
        <a:bodyPr/>
        <a:lstStyle/>
        <a:p>
          <a:r>
            <a:rPr lang="en-US" sz="3600" dirty="0"/>
            <a:t>14.7%</a:t>
          </a:r>
        </a:p>
      </dgm:t>
    </dgm:pt>
    <dgm:pt modelId="{1CA8F84F-234B-4C29-84BC-CD120D216D4C}" type="parTrans" cxnId="{59F3C773-4187-4320-9FFE-6CD0453D1974}">
      <dgm:prSet/>
      <dgm:spPr/>
      <dgm:t>
        <a:bodyPr/>
        <a:lstStyle/>
        <a:p>
          <a:endParaRPr lang="en-US"/>
        </a:p>
      </dgm:t>
    </dgm:pt>
    <dgm:pt modelId="{21C62784-DDB4-4E52-9A8E-E0AFBD9C8342}" type="sibTrans" cxnId="{59F3C773-4187-4320-9FFE-6CD0453D1974}">
      <dgm:prSet/>
      <dgm:spPr/>
      <dgm:t>
        <a:bodyPr/>
        <a:lstStyle/>
        <a:p>
          <a:endParaRPr lang="en-US"/>
        </a:p>
      </dgm:t>
    </dgm:pt>
    <dgm:pt modelId="{6BA76E03-3D85-4628-B01A-A43AAE0A2BC4}">
      <dgm:prSet phldrT="[Text]" custT="1"/>
      <dgm:spPr>
        <a:solidFill>
          <a:srgbClr val="C00000">
            <a:alpha val="90000"/>
          </a:srgbClr>
        </a:solidFill>
      </dgm:spPr>
      <dgm:t>
        <a:bodyPr/>
        <a:lstStyle/>
        <a:p>
          <a:r>
            <a:rPr lang="en-US" sz="3600" dirty="0">
              <a:solidFill>
                <a:schemeClr val="bg1"/>
              </a:solidFill>
            </a:rPr>
            <a:t>(-3.7%)</a:t>
          </a:r>
        </a:p>
      </dgm:t>
    </dgm:pt>
    <dgm:pt modelId="{6D09E1CD-FACD-4349-B4B8-18C40133FBC0}" type="parTrans" cxnId="{E55BAA83-6CE9-40A4-B237-1FF81A90DD09}">
      <dgm:prSet/>
      <dgm:spPr/>
      <dgm:t>
        <a:bodyPr/>
        <a:lstStyle/>
        <a:p>
          <a:endParaRPr lang="en-US"/>
        </a:p>
      </dgm:t>
    </dgm:pt>
    <dgm:pt modelId="{1F2D9A16-205E-4D84-A37D-F04D2B45A785}" type="sibTrans" cxnId="{E55BAA83-6CE9-40A4-B237-1FF81A90DD09}">
      <dgm:prSet/>
      <dgm:spPr/>
      <dgm:t>
        <a:bodyPr/>
        <a:lstStyle/>
        <a:p>
          <a:endParaRPr lang="en-US"/>
        </a:p>
      </dgm:t>
    </dgm:pt>
    <dgm:pt modelId="{49A87FA9-0508-4059-8FDA-41C1606F15EA}">
      <dgm:prSet phldrT="[Text]" custT="1"/>
      <dgm:spPr>
        <a:solidFill>
          <a:schemeClr val="accent6">
            <a:lumMod val="75000"/>
          </a:schemeClr>
        </a:solidFill>
      </dgm:spPr>
      <dgm:t>
        <a:bodyPr/>
        <a:lstStyle/>
        <a:p>
          <a:r>
            <a:rPr lang="en-US" sz="3600" dirty="0"/>
            <a:t>10.6%</a:t>
          </a:r>
        </a:p>
      </dgm:t>
    </dgm:pt>
    <dgm:pt modelId="{7CAD3B8D-411B-4CC5-82CE-D8E8BE3FACEE}" type="parTrans" cxnId="{0160F2AA-24C7-423D-BFAF-C90751DB5EA0}">
      <dgm:prSet/>
      <dgm:spPr/>
      <dgm:t>
        <a:bodyPr/>
        <a:lstStyle/>
        <a:p>
          <a:endParaRPr lang="en-US"/>
        </a:p>
      </dgm:t>
    </dgm:pt>
    <dgm:pt modelId="{DCDE0CA0-71C1-4028-A0C8-3D6F76811B7C}" type="sibTrans" cxnId="{0160F2AA-24C7-423D-BFAF-C90751DB5EA0}">
      <dgm:prSet/>
      <dgm:spPr/>
      <dgm:t>
        <a:bodyPr/>
        <a:lstStyle/>
        <a:p>
          <a:endParaRPr lang="en-US"/>
        </a:p>
      </dgm:t>
    </dgm:pt>
    <dgm:pt modelId="{C7C30771-CECF-4D6C-AC23-1AFB538B022F}">
      <dgm:prSet phldrT="[Text]" custT="1"/>
      <dgm:spPr>
        <a:solidFill>
          <a:schemeClr val="accent6">
            <a:lumMod val="60000"/>
            <a:lumOff val="40000"/>
            <a:alpha val="90000"/>
          </a:schemeClr>
        </a:solidFill>
      </dgm:spPr>
      <dgm:t>
        <a:bodyPr/>
        <a:lstStyle/>
        <a:p>
          <a:r>
            <a:rPr lang="en-US" sz="3600" dirty="0"/>
            <a:t>14.2%</a:t>
          </a:r>
        </a:p>
      </dgm:t>
    </dgm:pt>
    <dgm:pt modelId="{235AEBB4-ECE0-4F30-8998-BF0426788B57}" type="parTrans" cxnId="{3F92CA91-E83C-4247-A647-5AC3A08E3E2E}">
      <dgm:prSet/>
      <dgm:spPr/>
      <dgm:t>
        <a:bodyPr/>
        <a:lstStyle/>
        <a:p>
          <a:endParaRPr lang="en-US"/>
        </a:p>
      </dgm:t>
    </dgm:pt>
    <dgm:pt modelId="{E33D26A1-72C8-4686-933E-D666D81778C6}" type="sibTrans" cxnId="{3F92CA91-E83C-4247-A647-5AC3A08E3E2E}">
      <dgm:prSet/>
      <dgm:spPr/>
      <dgm:t>
        <a:bodyPr/>
        <a:lstStyle/>
        <a:p>
          <a:endParaRPr lang="en-US"/>
        </a:p>
      </dgm:t>
    </dgm:pt>
    <dgm:pt modelId="{C1082D40-F396-4D43-9B4A-B8D6AE8A6679}">
      <dgm:prSet phldrT="[Text]" custT="1"/>
      <dgm:spPr>
        <a:solidFill>
          <a:srgbClr val="C00000">
            <a:alpha val="90000"/>
          </a:srgbClr>
        </a:solidFill>
      </dgm:spPr>
      <dgm:t>
        <a:bodyPr/>
        <a:lstStyle/>
        <a:p>
          <a:r>
            <a:rPr lang="en-US" sz="3600" dirty="0">
              <a:solidFill>
                <a:schemeClr val="bg1"/>
              </a:solidFill>
            </a:rPr>
            <a:t>(-3.6%)</a:t>
          </a:r>
        </a:p>
      </dgm:t>
    </dgm:pt>
    <dgm:pt modelId="{A9EDB335-9001-4866-8993-B9E4CED06E3E}" type="parTrans" cxnId="{C401D95B-8527-455A-89AD-8FA7F24BC5FB}">
      <dgm:prSet/>
      <dgm:spPr/>
      <dgm:t>
        <a:bodyPr/>
        <a:lstStyle/>
        <a:p>
          <a:endParaRPr lang="en-US"/>
        </a:p>
      </dgm:t>
    </dgm:pt>
    <dgm:pt modelId="{F4C654F3-DFCA-410B-8EDB-08EB91E8E4CF}" type="sibTrans" cxnId="{C401D95B-8527-455A-89AD-8FA7F24BC5FB}">
      <dgm:prSet/>
      <dgm:spPr/>
      <dgm:t>
        <a:bodyPr/>
        <a:lstStyle/>
        <a:p>
          <a:endParaRPr lang="en-US"/>
        </a:p>
      </dgm:t>
    </dgm:pt>
    <dgm:pt modelId="{D161ED18-F379-42F8-9B81-B31CD594743B}" type="pres">
      <dgm:prSet presAssocID="{58AC3D97-66B5-44CE-8457-871ECEAE6672}" presName="Name0" presStyleCnt="0">
        <dgm:presLayoutVars>
          <dgm:chPref val="3"/>
          <dgm:dir/>
          <dgm:animLvl val="lvl"/>
          <dgm:resizeHandles/>
        </dgm:presLayoutVars>
      </dgm:prSet>
      <dgm:spPr/>
    </dgm:pt>
    <dgm:pt modelId="{7F58864B-B99D-4247-91BE-9533EDB85FC1}" type="pres">
      <dgm:prSet presAssocID="{CEF0F434-6BAA-49F5-AE67-A726FB43EB76}" presName="horFlow" presStyleCnt="0"/>
      <dgm:spPr/>
    </dgm:pt>
    <dgm:pt modelId="{3AB28839-B60D-4852-90E4-B997D65157D3}" type="pres">
      <dgm:prSet presAssocID="{CEF0F434-6BAA-49F5-AE67-A726FB43EB76}" presName="bigChev" presStyleLbl="node1" presStyleIdx="0" presStyleCnt="3" custLinFactNeighborY="330"/>
      <dgm:spPr/>
    </dgm:pt>
    <dgm:pt modelId="{4AFE02FC-888F-426E-BBB0-3B47ADF3854C}" type="pres">
      <dgm:prSet presAssocID="{0AD5C9E8-B083-44F3-9A34-8AA86466BF98}" presName="parTrans" presStyleCnt="0"/>
      <dgm:spPr/>
    </dgm:pt>
    <dgm:pt modelId="{C2C58D72-354A-44F1-8A65-E01F2D00368B}" type="pres">
      <dgm:prSet presAssocID="{53E379B7-0A58-476C-886B-57ECF5FB945F}" presName="node" presStyleLbl="alignAccFollowNode1" presStyleIdx="0" presStyleCnt="6">
        <dgm:presLayoutVars>
          <dgm:bulletEnabled val="1"/>
        </dgm:presLayoutVars>
      </dgm:prSet>
      <dgm:spPr/>
    </dgm:pt>
    <dgm:pt modelId="{C59766FB-12AA-4E2C-A597-2FE8EB281FB2}" type="pres">
      <dgm:prSet presAssocID="{D3A1EC3E-5CE5-49EE-B745-1157B1A8D633}" presName="sibTrans" presStyleCnt="0"/>
      <dgm:spPr/>
    </dgm:pt>
    <dgm:pt modelId="{B38499F8-5ABE-450B-B9DE-E0CB35A51C1C}" type="pres">
      <dgm:prSet presAssocID="{E9F92EE2-D105-480D-A259-63EC7275AA10}" presName="node" presStyleLbl="alignAccFollowNode1" presStyleIdx="1" presStyleCnt="6">
        <dgm:presLayoutVars>
          <dgm:bulletEnabled val="1"/>
        </dgm:presLayoutVars>
      </dgm:prSet>
      <dgm:spPr/>
    </dgm:pt>
    <dgm:pt modelId="{CB015F55-9794-4811-9C4D-78B884F003F7}" type="pres">
      <dgm:prSet presAssocID="{CEF0F434-6BAA-49F5-AE67-A726FB43EB76}" presName="vSp" presStyleCnt="0"/>
      <dgm:spPr/>
    </dgm:pt>
    <dgm:pt modelId="{A2FE97AE-0BDF-48EB-ABF9-A38662449B20}" type="pres">
      <dgm:prSet presAssocID="{CD9422B2-4432-46D0-A60A-C7F33AA408F9}" presName="horFlow" presStyleCnt="0"/>
      <dgm:spPr/>
    </dgm:pt>
    <dgm:pt modelId="{3FE565A3-7CE3-47FA-B7E3-535A52F51FA5}" type="pres">
      <dgm:prSet presAssocID="{CD9422B2-4432-46D0-A60A-C7F33AA408F9}" presName="bigChev" presStyleLbl="node1" presStyleIdx="1" presStyleCnt="3"/>
      <dgm:spPr/>
    </dgm:pt>
    <dgm:pt modelId="{B7738F82-4EB1-4622-93B8-990E4FBEB659}" type="pres">
      <dgm:prSet presAssocID="{1CA8F84F-234B-4C29-84BC-CD120D216D4C}" presName="parTrans" presStyleCnt="0"/>
      <dgm:spPr/>
    </dgm:pt>
    <dgm:pt modelId="{93ADD95C-ADC8-4711-B74E-962831429224}" type="pres">
      <dgm:prSet presAssocID="{DB41CFE2-4568-4CD0-AD2C-9374540566C3}" presName="node" presStyleLbl="alignAccFollowNode1" presStyleIdx="2" presStyleCnt="6">
        <dgm:presLayoutVars>
          <dgm:bulletEnabled val="1"/>
        </dgm:presLayoutVars>
      </dgm:prSet>
      <dgm:spPr/>
    </dgm:pt>
    <dgm:pt modelId="{9C3229B9-24F9-477E-881F-9B85020D4769}" type="pres">
      <dgm:prSet presAssocID="{21C62784-DDB4-4E52-9A8E-E0AFBD9C8342}" presName="sibTrans" presStyleCnt="0"/>
      <dgm:spPr/>
    </dgm:pt>
    <dgm:pt modelId="{E1114594-C499-4F72-BB7D-CE002EC36634}" type="pres">
      <dgm:prSet presAssocID="{6BA76E03-3D85-4628-B01A-A43AAE0A2BC4}" presName="node" presStyleLbl="alignAccFollowNode1" presStyleIdx="3" presStyleCnt="6">
        <dgm:presLayoutVars>
          <dgm:bulletEnabled val="1"/>
        </dgm:presLayoutVars>
      </dgm:prSet>
      <dgm:spPr/>
    </dgm:pt>
    <dgm:pt modelId="{7C78F6E8-94A3-4224-AD48-A818DA6A6F44}" type="pres">
      <dgm:prSet presAssocID="{CD9422B2-4432-46D0-A60A-C7F33AA408F9}" presName="vSp" presStyleCnt="0"/>
      <dgm:spPr/>
    </dgm:pt>
    <dgm:pt modelId="{2409D013-62AE-4F73-994D-45243A9E7595}" type="pres">
      <dgm:prSet presAssocID="{49A87FA9-0508-4059-8FDA-41C1606F15EA}" presName="horFlow" presStyleCnt="0"/>
      <dgm:spPr/>
    </dgm:pt>
    <dgm:pt modelId="{EFC53889-B94A-4BE9-A2C3-755511D8A4F8}" type="pres">
      <dgm:prSet presAssocID="{49A87FA9-0508-4059-8FDA-41C1606F15EA}" presName="bigChev" presStyleLbl="node1" presStyleIdx="2" presStyleCnt="3"/>
      <dgm:spPr/>
    </dgm:pt>
    <dgm:pt modelId="{FE0FF246-5D7B-4A0A-935D-A0AA832170B8}" type="pres">
      <dgm:prSet presAssocID="{235AEBB4-ECE0-4F30-8998-BF0426788B57}" presName="parTrans" presStyleCnt="0"/>
      <dgm:spPr/>
    </dgm:pt>
    <dgm:pt modelId="{D32C1B54-CB8F-4CB5-AEB5-B11DC6D05282}" type="pres">
      <dgm:prSet presAssocID="{C7C30771-CECF-4D6C-AC23-1AFB538B022F}" presName="node" presStyleLbl="alignAccFollowNode1" presStyleIdx="4" presStyleCnt="6">
        <dgm:presLayoutVars>
          <dgm:bulletEnabled val="1"/>
        </dgm:presLayoutVars>
      </dgm:prSet>
      <dgm:spPr/>
    </dgm:pt>
    <dgm:pt modelId="{5FDA6BBC-B54F-4E65-91B2-0554761F35BC}" type="pres">
      <dgm:prSet presAssocID="{E33D26A1-72C8-4686-933E-D666D81778C6}" presName="sibTrans" presStyleCnt="0"/>
      <dgm:spPr/>
    </dgm:pt>
    <dgm:pt modelId="{42E593D7-605B-4014-AA12-A2C34DC935BD}" type="pres">
      <dgm:prSet presAssocID="{C1082D40-F396-4D43-9B4A-B8D6AE8A6679}" presName="node" presStyleLbl="alignAccFollowNode1" presStyleIdx="5" presStyleCnt="6">
        <dgm:presLayoutVars>
          <dgm:bulletEnabled val="1"/>
        </dgm:presLayoutVars>
      </dgm:prSet>
      <dgm:spPr/>
    </dgm:pt>
  </dgm:ptLst>
  <dgm:cxnLst>
    <dgm:cxn modelId="{1E7B1F06-63E7-4C70-9611-F22519868B4B}" type="presOf" srcId="{49A87FA9-0508-4059-8FDA-41C1606F15EA}" destId="{EFC53889-B94A-4BE9-A2C3-755511D8A4F8}" srcOrd="0" destOrd="0" presId="urn:microsoft.com/office/officeart/2005/8/layout/lProcess3"/>
    <dgm:cxn modelId="{22D7621A-5F29-4384-A8F7-1F1A4732ECC6}" srcId="{58AC3D97-66B5-44CE-8457-871ECEAE6672}" destId="{CD9422B2-4432-46D0-A60A-C7F33AA408F9}" srcOrd="1" destOrd="0" parTransId="{61C0BF65-1365-4D9A-983D-C3EEE656D4AD}" sibTransId="{5759B5E2-35AE-4F58-8894-8A852617AA83}"/>
    <dgm:cxn modelId="{C401D95B-8527-455A-89AD-8FA7F24BC5FB}" srcId="{49A87FA9-0508-4059-8FDA-41C1606F15EA}" destId="{C1082D40-F396-4D43-9B4A-B8D6AE8A6679}" srcOrd="1" destOrd="0" parTransId="{A9EDB335-9001-4866-8993-B9E4CED06E3E}" sibTransId="{F4C654F3-DFCA-410B-8EDB-08EB91E8E4CF}"/>
    <dgm:cxn modelId="{E9938444-5DF9-4662-98EA-E2C6FF261E30}" srcId="{CEF0F434-6BAA-49F5-AE67-A726FB43EB76}" destId="{E9F92EE2-D105-480D-A259-63EC7275AA10}" srcOrd="1" destOrd="0" parTransId="{36894F5B-AA58-4442-BE47-5B82A256769A}" sibTransId="{412CB452-C7F9-4E46-9A0B-25C7CB9337D8}"/>
    <dgm:cxn modelId="{59F3C773-4187-4320-9FFE-6CD0453D1974}" srcId="{CD9422B2-4432-46D0-A60A-C7F33AA408F9}" destId="{DB41CFE2-4568-4CD0-AD2C-9374540566C3}" srcOrd="0" destOrd="0" parTransId="{1CA8F84F-234B-4C29-84BC-CD120D216D4C}" sibTransId="{21C62784-DDB4-4E52-9A8E-E0AFBD9C8342}"/>
    <dgm:cxn modelId="{83249A7C-125A-4B12-B1DA-3C6A6EAF58E5}" srcId="{58AC3D97-66B5-44CE-8457-871ECEAE6672}" destId="{CEF0F434-6BAA-49F5-AE67-A726FB43EB76}" srcOrd="0" destOrd="0" parTransId="{983D510F-F7CF-4A3E-8689-E2DE81F23DD3}" sibTransId="{488EA05B-DAC6-436E-8184-C21E0563F08E}"/>
    <dgm:cxn modelId="{E55BAA83-6CE9-40A4-B237-1FF81A90DD09}" srcId="{CD9422B2-4432-46D0-A60A-C7F33AA408F9}" destId="{6BA76E03-3D85-4628-B01A-A43AAE0A2BC4}" srcOrd="1" destOrd="0" parTransId="{6D09E1CD-FACD-4349-B4B8-18C40133FBC0}" sibTransId="{1F2D9A16-205E-4D84-A37D-F04D2B45A785}"/>
    <dgm:cxn modelId="{69205187-0484-48C8-B86A-CD3729D32EEB}" type="presOf" srcId="{53E379B7-0A58-476C-886B-57ECF5FB945F}" destId="{C2C58D72-354A-44F1-8A65-E01F2D00368B}" srcOrd="0" destOrd="0" presId="urn:microsoft.com/office/officeart/2005/8/layout/lProcess3"/>
    <dgm:cxn modelId="{3F92CA91-E83C-4247-A647-5AC3A08E3E2E}" srcId="{49A87FA9-0508-4059-8FDA-41C1606F15EA}" destId="{C7C30771-CECF-4D6C-AC23-1AFB538B022F}" srcOrd="0" destOrd="0" parTransId="{235AEBB4-ECE0-4F30-8998-BF0426788B57}" sibTransId="{E33D26A1-72C8-4686-933E-D666D81778C6}"/>
    <dgm:cxn modelId="{162AB093-1BC0-4FC5-9DEC-23429E121CB4}" type="presOf" srcId="{6BA76E03-3D85-4628-B01A-A43AAE0A2BC4}" destId="{E1114594-C499-4F72-BB7D-CE002EC36634}" srcOrd="0" destOrd="0" presId="urn:microsoft.com/office/officeart/2005/8/layout/lProcess3"/>
    <dgm:cxn modelId="{0160F2AA-24C7-423D-BFAF-C90751DB5EA0}" srcId="{58AC3D97-66B5-44CE-8457-871ECEAE6672}" destId="{49A87FA9-0508-4059-8FDA-41C1606F15EA}" srcOrd="2" destOrd="0" parTransId="{7CAD3B8D-411B-4CC5-82CE-D8E8BE3FACEE}" sibTransId="{DCDE0CA0-71C1-4028-A0C8-3D6F76811B7C}"/>
    <dgm:cxn modelId="{E3C989C7-E593-4D5E-84F9-DF9C49401FB9}" type="presOf" srcId="{C7C30771-CECF-4D6C-AC23-1AFB538B022F}" destId="{D32C1B54-CB8F-4CB5-AEB5-B11DC6D05282}" srcOrd="0" destOrd="0" presId="urn:microsoft.com/office/officeart/2005/8/layout/lProcess3"/>
    <dgm:cxn modelId="{45F7EDC7-9E16-409B-9020-D23CCC331661}" type="presOf" srcId="{CD9422B2-4432-46D0-A60A-C7F33AA408F9}" destId="{3FE565A3-7CE3-47FA-B7E3-535A52F51FA5}" srcOrd="0" destOrd="0" presId="urn:microsoft.com/office/officeart/2005/8/layout/lProcess3"/>
    <dgm:cxn modelId="{D818E0C9-98BB-42F9-972F-FA12B77E14E2}" type="presOf" srcId="{CEF0F434-6BAA-49F5-AE67-A726FB43EB76}" destId="{3AB28839-B60D-4852-90E4-B997D65157D3}" srcOrd="0" destOrd="0" presId="urn:microsoft.com/office/officeart/2005/8/layout/lProcess3"/>
    <dgm:cxn modelId="{0964EACA-43E0-41C6-9DD4-6F6DFD85EAE9}" type="presOf" srcId="{E9F92EE2-D105-480D-A259-63EC7275AA10}" destId="{B38499F8-5ABE-450B-B9DE-E0CB35A51C1C}" srcOrd="0" destOrd="0" presId="urn:microsoft.com/office/officeart/2005/8/layout/lProcess3"/>
    <dgm:cxn modelId="{42E3A7CD-CABA-40A9-A658-C92F8747BACC}" type="presOf" srcId="{58AC3D97-66B5-44CE-8457-871ECEAE6672}" destId="{D161ED18-F379-42F8-9B81-B31CD594743B}" srcOrd="0" destOrd="0" presId="urn:microsoft.com/office/officeart/2005/8/layout/lProcess3"/>
    <dgm:cxn modelId="{9B8AA1CF-C13F-4209-BE85-8C502ECDE178}" type="presOf" srcId="{C1082D40-F396-4D43-9B4A-B8D6AE8A6679}" destId="{42E593D7-605B-4014-AA12-A2C34DC935BD}" srcOrd="0" destOrd="0" presId="urn:microsoft.com/office/officeart/2005/8/layout/lProcess3"/>
    <dgm:cxn modelId="{C5F685F5-B304-481F-905A-E27AE3267A8E}" type="presOf" srcId="{DB41CFE2-4568-4CD0-AD2C-9374540566C3}" destId="{93ADD95C-ADC8-4711-B74E-962831429224}" srcOrd="0" destOrd="0" presId="urn:microsoft.com/office/officeart/2005/8/layout/lProcess3"/>
    <dgm:cxn modelId="{2EE271FC-5276-459D-B0A4-9D408B04AB3A}" srcId="{CEF0F434-6BAA-49F5-AE67-A726FB43EB76}" destId="{53E379B7-0A58-476C-886B-57ECF5FB945F}" srcOrd="0" destOrd="0" parTransId="{0AD5C9E8-B083-44F3-9A34-8AA86466BF98}" sibTransId="{D3A1EC3E-5CE5-49EE-B745-1157B1A8D633}"/>
    <dgm:cxn modelId="{A68E5250-B9C9-4C9E-AB52-94B53FAA8DD9}" type="presParOf" srcId="{D161ED18-F379-42F8-9B81-B31CD594743B}" destId="{7F58864B-B99D-4247-91BE-9533EDB85FC1}" srcOrd="0" destOrd="0" presId="urn:microsoft.com/office/officeart/2005/8/layout/lProcess3"/>
    <dgm:cxn modelId="{BC00125E-7987-4E69-ADA1-3C5B8CC11DD0}" type="presParOf" srcId="{7F58864B-B99D-4247-91BE-9533EDB85FC1}" destId="{3AB28839-B60D-4852-90E4-B997D65157D3}" srcOrd="0" destOrd="0" presId="urn:microsoft.com/office/officeart/2005/8/layout/lProcess3"/>
    <dgm:cxn modelId="{8072D471-EE45-4B38-8F33-C92E897D2013}" type="presParOf" srcId="{7F58864B-B99D-4247-91BE-9533EDB85FC1}" destId="{4AFE02FC-888F-426E-BBB0-3B47ADF3854C}" srcOrd="1" destOrd="0" presId="urn:microsoft.com/office/officeart/2005/8/layout/lProcess3"/>
    <dgm:cxn modelId="{D4179965-F952-4812-9673-11719AB04C3E}" type="presParOf" srcId="{7F58864B-B99D-4247-91BE-9533EDB85FC1}" destId="{C2C58D72-354A-44F1-8A65-E01F2D00368B}" srcOrd="2" destOrd="0" presId="urn:microsoft.com/office/officeart/2005/8/layout/lProcess3"/>
    <dgm:cxn modelId="{7BD24503-8774-4ABF-9A0F-FC1E193C3704}" type="presParOf" srcId="{7F58864B-B99D-4247-91BE-9533EDB85FC1}" destId="{C59766FB-12AA-4E2C-A597-2FE8EB281FB2}" srcOrd="3" destOrd="0" presId="urn:microsoft.com/office/officeart/2005/8/layout/lProcess3"/>
    <dgm:cxn modelId="{01C124DE-08B6-4BCC-92EF-70BB8CF2649A}" type="presParOf" srcId="{7F58864B-B99D-4247-91BE-9533EDB85FC1}" destId="{B38499F8-5ABE-450B-B9DE-E0CB35A51C1C}" srcOrd="4" destOrd="0" presId="urn:microsoft.com/office/officeart/2005/8/layout/lProcess3"/>
    <dgm:cxn modelId="{BD1F7D1D-571F-4C9D-8530-85E667FE94C2}" type="presParOf" srcId="{D161ED18-F379-42F8-9B81-B31CD594743B}" destId="{CB015F55-9794-4811-9C4D-78B884F003F7}" srcOrd="1" destOrd="0" presId="urn:microsoft.com/office/officeart/2005/8/layout/lProcess3"/>
    <dgm:cxn modelId="{1F12DA8F-013B-4E55-AA01-D77B60540BC2}" type="presParOf" srcId="{D161ED18-F379-42F8-9B81-B31CD594743B}" destId="{A2FE97AE-0BDF-48EB-ABF9-A38662449B20}" srcOrd="2" destOrd="0" presId="urn:microsoft.com/office/officeart/2005/8/layout/lProcess3"/>
    <dgm:cxn modelId="{8A53F592-F30E-4817-A6A7-CA8C1569ADFB}" type="presParOf" srcId="{A2FE97AE-0BDF-48EB-ABF9-A38662449B20}" destId="{3FE565A3-7CE3-47FA-B7E3-535A52F51FA5}" srcOrd="0" destOrd="0" presId="urn:microsoft.com/office/officeart/2005/8/layout/lProcess3"/>
    <dgm:cxn modelId="{942B8F3B-29E2-4FB7-98A6-24D9BF30D383}" type="presParOf" srcId="{A2FE97AE-0BDF-48EB-ABF9-A38662449B20}" destId="{B7738F82-4EB1-4622-93B8-990E4FBEB659}" srcOrd="1" destOrd="0" presId="urn:microsoft.com/office/officeart/2005/8/layout/lProcess3"/>
    <dgm:cxn modelId="{A49D879A-022C-41AF-A7E9-80731755D774}" type="presParOf" srcId="{A2FE97AE-0BDF-48EB-ABF9-A38662449B20}" destId="{93ADD95C-ADC8-4711-B74E-962831429224}" srcOrd="2" destOrd="0" presId="urn:microsoft.com/office/officeart/2005/8/layout/lProcess3"/>
    <dgm:cxn modelId="{0CE9E465-4766-45CE-8A20-B3AC5BF1C6BE}" type="presParOf" srcId="{A2FE97AE-0BDF-48EB-ABF9-A38662449B20}" destId="{9C3229B9-24F9-477E-881F-9B85020D4769}" srcOrd="3" destOrd="0" presId="urn:microsoft.com/office/officeart/2005/8/layout/lProcess3"/>
    <dgm:cxn modelId="{BA804C6A-EC59-422F-921E-C10925F3E19C}" type="presParOf" srcId="{A2FE97AE-0BDF-48EB-ABF9-A38662449B20}" destId="{E1114594-C499-4F72-BB7D-CE002EC36634}" srcOrd="4" destOrd="0" presId="urn:microsoft.com/office/officeart/2005/8/layout/lProcess3"/>
    <dgm:cxn modelId="{815A0201-A1DA-483D-B9B0-BB4AA8B4B25C}" type="presParOf" srcId="{D161ED18-F379-42F8-9B81-B31CD594743B}" destId="{7C78F6E8-94A3-4224-AD48-A818DA6A6F44}" srcOrd="3" destOrd="0" presId="urn:microsoft.com/office/officeart/2005/8/layout/lProcess3"/>
    <dgm:cxn modelId="{999B3439-9F9E-4BE9-802F-85426B0A3C00}" type="presParOf" srcId="{D161ED18-F379-42F8-9B81-B31CD594743B}" destId="{2409D013-62AE-4F73-994D-45243A9E7595}" srcOrd="4" destOrd="0" presId="urn:microsoft.com/office/officeart/2005/8/layout/lProcess3"/>
    <dgm:cxn modelId="{669C6403-8397-4375-AFBF-5971B9349F22}" type="presParOf" srcId="{2409D013-62AE-4F73-994D-45243A9E7595}" destId="{EFC53889-B94A-4BE9-A2C3-755511D8A4F8}" srcOrd="0" destOrd="0" presId="urn:microsoft.com/office/officeart/2005/8/layout/lProcess3"/>
    <dgm:cxn modelId="{25427685-239C-48AF-9143-4966AEA2B603}" type="presParOf" srcId="{2409D013-62AE-4F73-994D-45243A9E7595}" destId="{FE0FF246-5D7B-4A0A-935D-A0AA832170B8}" srcOrd="1" destOrd="0" presId="urn:microsoft.com/office/officeart/2005/8/layout/lProcess3"/>
    <dgm:cxn modelId="{2471530F-44BB-4090-A437-CEF8E3F1D11D}" type="presParOf" srcId="{2409D013-62AE-4F73-994D-45243A9E7595}" destId="{D32C1B54-CB8F-4CB5-AEB5-B11DC6D05282}" srcOrd="2" destOrd="0" presId="urn:microsoft.com/office/officeart/2005/8/layout/lProcess3"/>
    <dgm:cxn modelId="{F49750AB-D1F6-476C-8354-520F0F376702}" type="presParOf" srcId="{2409D013-62AE-4F73-994D-45243A9E7595}" destId="{5FDA6BBC-B54F-4E65-91B2-0554761F35BC}" srcOrd="3" destOrd="0" presId="urn:microsoft.com/office/officeart/2005/8/layout/lProcess3"/>
    <dgm:cxn modelId="{EE5CAD7C-D7D3-4323-8601-A0C976BCC9EC}" type="presParOf" srcId="{2409D013-62AE-4F73-994D-45243A9E7595}" destId="{42E593D7-605B-4014-AA12-A2C34DC935BD}" srcOrd="4" destOrd="0" presId="urn:microsoft.com/office/officeart/2005/8/layout/lProcess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0098CD-00C6-4984-BBE8-A2897FFB6C8A}" type="doc">
      <dgm:prSet loTypeId="urn:microsoft.com/office/officeart/2011/layout/RadialPictureList" loCatId="officeonline" qsTypeId="urn:microsoft.com/office/officeart/2005/8/quickstyle/3d2" qsCatId="3D" csTypeId="urn:microsoft.com/office/officeart/2005/8/colors/accent1_2" csCatId="accent1" phldr="1"/>
      <dgm:spPr/>
      <dgm:t>
        <a:bodyPr/>
        <a:lstStyle/>
        <a:p>
          <a:endParaRPr lang="en-US"/>
        </a:p>
      </dgm:t>
    </dgm:pt>
    <dgm:pt modelId="{1290AC59-1775-4559-BA3B-710C22900D2C}">
      <dgm:prSet phldrT="[Text]" custT="1"/>
      <dgm:spPr>
        <a:solidFill>
          <a:schemeClr val="accent6">
            <a:lumMod val="75000"/>
          </a:schemeClr>
        </a:solidFill>
      </dgm:spPr>
      <dgm:t>
        <a:bodyPr/>
        <a:lstStyle/>
        <a:p>
          <a:r>
            <a:rPr lang="en-US" sz="2800" dirty="0"/>
            <a:t>Local Community Service</a:t>
          </a:r>
        </a:p>
        <a:p>
          <a:r>
            <a:rPr lang="en-US" sz="4000" dirty="0"/>
            <a:t>65%</a:t>
          </a:r>
        </a:p>
      </dgm:t>
    </dgm:pt>
    <dgm:pt modelId="{163B70FD-01BA-477A-A46F-3EE2D438F227}" type="parTrans" cxnId="{5B11372C-1B93-4330-BB9C-3BA240AA5D3C}">
      <dgm:prSet/>
      <dgm:spPr/>
      <dgm:t>
        <a:bodyPr/>
        <a:lstStyle/>
        <a:p>
          <a:endParaRPr lang="en-US"/>
        </a:p>
      </dgm:t>
    </dgm:pt>
    <dgm:pt modelId="{337D8712-C977-4AEE-8199-6BFECFEE8C4F}" type="sibTrans" cxnId="{5B11372C-1B93-4330-BB9C-3BA240AA5D3C}">
      <dgm:prSet/>
      <dgm:spPr/>
      <dgm:t>
        <a:bodyPr/>
        <a:lstStyle/>
        <a:p>
          <a:endParaRPr lang="en-US"/>
        </a:p>
      </dgm:t>
    </dgm:pt>
    <dgm:pt modelId="{F4D2F643-701D-4D08-B87E-3469FED826A8}">
      <dgm:prSet phldrT="[Text]" custT="1"/>
      <dgm:spPr/>
      <dgm:t>
        <a:bodyPr/>
        <a:lstStyle/>
        <a:p>
          <a:pPr algn="ctr"/>
          <a:r>
            <a:rPr lang="en-US" sz="3600" dirty="0">
              <a:solidFill>
                <a:srgbClr val="17458F"/>
              </a:solidFill>
            </a:rPr>
            <a:t>Friendship</a:t>
          </a:r>
        </a:p>
        <a:p>
          <a:pPr algn="ctr"/>
          <a:r>
            <a:rPr lang="en-US" sz="3600" dirty="0">
              <a:solidFill>
                <a:srgbClr val="17458F"/>
              </a:solidFill>
            </a:rPr>
            <a:t>38%</a:t>
          </a:r>
        </a:p>
      </dgm:t>
    </dgm:pt>
    <dgm:pt modelId="{48C9AFCA-2F06-4768-9D26-9129687C101E}" type="parTrans" cxnId="{B595EE42-41B7-4623-AF8F-46F95D79C07C}">
      <dgm:prSet/>
      <dgm:spPr/>
      <dgm:t>
        <a:bodyPr/>
        <a:lstStyle/>
        <a:p>
          <a:endParaRPr lang="en-US"/>
        </a:p>
      </dgm:t>
    </dgm:pt>
    <dgm:pt modelId="{C775C4F7-3AB7-4D06-ACAA-679D3A3735D8}" type="sibTrans" cxnId="{B595EE42-41B7-4623-AF8F-46F95D79C07C}">
      <dgm:prSet/>
      <dgm:spPr/>
      <dgm:t>
        <a:bodyPr/>
        <a:lstStyle/>
        <a:p>
          <a:endParaRPr lang="en-US"/>
        </a:p>
      </dgm:t>
    </dgm:pt>
    <dgm:pt modelId="{3FB2EA76-7522-421D-89F3-F8E204152461}">
      <dgm:prSet phldrT="[Text]" custT="1"/>
      <dgm:spPr/>
      <dgm:t>
        <a:bodyPr/>
        <a:lstStyle/>
        <a:p>
          <a:pPr algn="ctr"/>
          <a:r>
            <a:rPr lang="en-US" sz="3600" dirty="0">
              <a:solidFill>
                <a:srgbClr val="17458F"/>
              </a:solidFill>
            </a:rPr>
            <a:t>Professional </a:t>
          </a:r>
        </a:p>
        <a:p>
          <a:pPr algn="ctr"/>
          <a:r>
            <a:rPr lang="en-US" sz="3600" dirty="0">
              <a:solidFill>
                <a:srgbClr val="17458F"/>
              </a:solidFill>
            </a:rPr>
            <a:t>Connections</a:t>
          </a:r>
        </a:p>
        <a:p>
          <a:pPr algn="ctr"/>
          <a:r>
            <a:rPr lang="en-US" sz="3600" dirty="0">
              <a:solidFill>
                <a:srgbClr val="17458F"/>
              </a:solidFill>
            </a:rPr>
            <a:t>37%</a:t>
          </a:r>
        </a:p>
      </dgm:t>
    </dgm:pt>
    <dgm:pt modelId="{AA9C81ED-FB77-4692-BA58-8CC479F11439}" type="parTrans" cxnId="{B2AE62D3-3A80-4A9C-A424-31110F77C29B}">
      <dgm:prSet/>
      <dgm:spPr/>
      <dgm:t>
        <a:bodyPr/>
        <a:lstStyle/>
        <a:p>
          <a:endParaRPr lang="en-US"/>
        </a:p>
      </dgm:t>
    </dgm:pt>
    <dgm:pt modelId="{0FC3E196-4EEA-42F7-AE29-28D9828249FD}" type="sibTrans" cxnId="{B2AE62D3-3A80-4A9C-A424-31110F77C29B}">
      <dgm:prSet/>
      <dgm:spPr/>
      <dgm:t>
        <a:bodyPr/>
        <a:lstStyle/>
        <a:p>
          <a:endParaRPr lang="en-US"/>
        </a:p>
      </dgm:t>
    </dgm:pt>
    <dgm:pt modelId="{4AABE3FD-27A2-4D80-B002-74E3A6B126A3}">
      <dgm:prSet phldrT="[Text]" custT="1"/>
      <dgm:spPr/>
      <dgm:t>
        <a:bodyPr/>
        <a:lstStyle/>
        <a:p>
          <a:pPr algn="ctr"/>
          <a:r>
            <a:rPr lang="en-US" sz="3600" dirty="0">
              <a:solidFill>
                <a:srgbClr val="17458F"/>
              </a:solidFill>
            </a:rPr>
            <a:t>Service Beyond </a:t>
          </a:r>
        </a:p>
        <a:p>
          <a:pPr algn="ctr"/>
          <a:r>
            <a:rPr lang="en-US" sz="3600" dirty="0">
              <a:solidFill>
                <a:srgbClr val="17458F"/>
              </a:solidFill>
            </a:rPr>
            <a:t>the Community </a:t>
          </a:r>
        </a:p>
        <a:p>
          <a:pPr algn="ctr"/>
          <a:r>
            <a:rPr lang="en-US" sz="3600" dirty="0">
              <a:solidFill>
                <a:srgbClr val="17458F"/>
              </a:solidFill>
            </a:rPr>
            <a:t>26%</a:t>
          </a:r>
        </a:p>
      </dgm:t>
    </dgm:pt>
    <dgm:pt modelId="{3C5B4580-8C38-428E-B1FA-2197426DA598}" type="parTrans" cxnId="{F71A8586-6AE0-4CEB-A75C-9BEC532EC029}">
      <dgm:prSet/>
      <dgm:spPr/>
      <dgm:t>
        <a:bodyPr/>
        <a:lstStyle/>
        <a:p>
          <a:endParaRPr lang="en-US"/>
        </a:p>
      </dgm:t>
    </dgm:pt>
    <dgm:pt modelId="{0D3D358D-A15C-4348-B02C-8F9FCA8974B5}" type="sibTrans" cxnId="{F71A8586-6AE0-4CEB-A75C-9BEC532EC029}">
      <dgm:prSet/>
      <dgm:spPr/>
      <dgm:t>
        <a:bodyPr/>
        <a:lstStyle/>
        <a:p>
          <a:endParaRPr lang="en-US"/>
        </a:p>
      </dgm:t>
    </dgm:pt>
    <dgm:pt modelId="{4356C46C-A244-432E-84D7-663768C96DEF}" type="pres">
      <dgm:prSet presAssocID="{750098CD-00C6-4984-BBE8-A2897FFB6C8A}" presName="Name0" presStyleCnt="0">
        <dgm:presLayoutVars>
          <dgm:chMax val="1"/>
          <dgm:chPref val="1"/>
          <dgm:dir/>
          <dgm:resizeHandles/>
        </dgm:presLayoutVars>
      </dgm:prSet>
      <dgm:spPr/>
    </dgm:pt>
    <dgm:pt modelId="{0030DB81-516A-4699-8E1A-2C2A22C678DD}" type="pres">
      <dgm:prSet presAssocID="{1290AC59-1775-4559-BA3B-710C22900D2C}" presName="Parent" presStyleLbl="node1" presStyleIdx="0" presStyleCnt="2">
        <dgm:presLayoutVars>
          <dgm:chMax val="4"/>
          <dgm:chPref val="3"/>
        </dgm:presLayoutVars>
      </dgm:prSet>
      <dgm:spPr/>
    </dgm:pt>
    <dgm:pt modelId="{44330D5A-C91A-4145-85DE-04F88E6E8774}" type="pres">
      <dgm:prSet presAssocID="{F4D2F643-701D-4D08-B87E-3469FED826A8}" presName="Accent" presStyleLbl="node1" presStyleIdx="1" presStyleCnt="2"/>
      <dgm:spPr>
        <a:solidFill>
          <a:schemeClr val="accent6">
            <a:lumMod val="75000"/>
          </a:schemeClr>
        </a:solidFill>
      </dgm:spPr>
    </dgm:pt>
    <dgm:pt modelId="{5CEA9C0E-B729-42D6-87C7-0EF690CD608C}" type="pres">
      <dgm:prSet presAssocID="{F4D2F643-701D-4D08-B87E-3469FED826A8}" presName="Image1" presStyleLbl="fgImgPlace1" presStyleIdx="0"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Holding hands"/>
        </a:ext>
      </dgm:extLst>
    </dgm:pt>
    <dgm:pt modelId="{EB8608AC-F9CB-4E47-9A8D-493D5E3619FC}" type="pres">
      <dgm:prSet presAssocID="{F4D2F643-701D-4D08-B87E-3469FED826A8}" presName="Child1" presStyleLbl="revTx" presStyleIdx="0" presStyleCnt="3" custScaleX="121803" custLinFactNeighborX="-1308" custLinFactNeighborY="-9496">
        <dgm:presLayoutVars>
          <dgm:chMax val="0"/>
          <dgm:chPref val="0"/>
          <dgm:bulletEnabled val="1"/>
        </dgm:presLayoutVars>
      </dgm:prSet>
      <dgm:spPr/>
    </dgm:pt>
    <dgm:pt modelId="{6D4E247D-8889-434C-87A6-90D237914A31}" type="pres">
      <dgm:prSet presAssocID="{3FB2EA76-7522-421D-89F3-F8E204152461}" presName="Image2" presStyleCnt="0"/>
      <dgm:spPr/>
    </dgm:pt>
    <dgm:pt modelId="{6E3F4D5D-D262-4CF1-9F65-4D59CB82A3A1}" type="pres">
      <dgm:prSet presAssocID="{3FB2EA76-7522-421D-89F3-F8E204152461}" presName="Image" presStyleLbl="fgImgPlace1" presStyleIdx="1" presStyleCnt="3"/>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Men drawing charts on glass wall in office"/>
        </a:ext>
      </dgm:extLst>
    </dgm:pt>
    <dgm:pt modelId="{941D0AA3-105C-4C50-8EED-FD40856735D0}" type="pres">
      <dgm:prSet presAssocID="{3FB2EA76-7522-421D-89F3-F8E204152461}" presName="Child2" presStyleLbl="revTx" presStyleIdx="1" presStyleCnt="3" custScaleX="240632" custLinFactNeighborX="19296" custLinFactNeighborY="452">
        <dgm:presLayoutVars>
          <dgm:chMax val="0"/>
          <dgm:chPref val="0"/>
          <dgm:bulletEnabled val="1"/>
        </dgm:presLayoutVars>
      </dgm:prSet>
      <dgm:spPr/>
    </dgm:pt>
    <dgm:pt modelId="{E4F9D418-91B4-4B1D-B0AF-F975C4EF9A16}" type="pres">
      <dgm:prSet presAssocID="{4AABE3FD-27A2-4D80-B002-74E3A6B126A3}" presName="Image3" presStyleCnt="0"/>
      <dgm:spPr/>
    </dgm:pt>
    <dgm:pt modelId="{4E88A360-D09E-4241-BBC5-3930D47A83F1}" type="pres">
      <dgm:prSet presAssocID="{4AABE3FD-27A2-4D80-B002-74E3A6B126A3}" presName="Image" presStyleLbl="fgImgPlace1" presStyleIdx="2" presStyleCnt="3"/>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Service dog"/>
        </a:ext>
      </dgm:extLst>
    </dgm:pt>
    <dgm:pt modelId="{6525A0A8-3512-40B5-9C2F-9784CB0007E8}" type="pres">
      <dgm:prSet presAssocID="{4AABE3FD-27A2-4D80-B002-74E3A6B126A3}" presName="Child3" presStyleLbl="revTx" presStyleIdx="2" presStyleCnt="3" custScaleX="162215" custLinFactNeighborX="33942" custLinFactNeighborY="9496">
        <dgm:presLayoutVars>
          <dgm:chMax val="0"/>
          <dgm:chPref val="0"/>
          <dgm:bulletEnabled val="1"/>
        </dgm:presLayoutVars>
      </dgm:prSet>
      <dgm:spPr/>
    </dgm:pt>
  </dgm:ptLst>
  <dgm:cxnLst>
    <dgm:cxn modelId="{5B11372C-1B93-4330-BB9C-3BA240AA5D3C}" srcId="{750098CD-00C6-4984-BBE8-A2897FFB6C8A}" destId="{1290AC59-1775-4559-BA3B-710C22900D2C}" srcOrd="0" destOrd="0" parTransId="{163B70FD-01BA-477A-A46F-3EE2D438F227}" sibTransId="{337D8712-C977-4AEE-8199-6BFECFEE8C4F}"/>
    <dgm:cxn modelId="{0C866341-3B5A-45C0-9C4A-411D0B3E7A78}" type="presOf" srcId="{3FB2EA76-7522-421D-89F3-F8E204152461}" destId="{941D0AA3-105C-4C50-8EED-FD40856735D0}" srcOrd="0" destOrd="0" presId="urn:microsoft.com/office/officeart/2011/layout/RadialPictureList"/>
    <dgm:cxn modelId="{B595EE42-41B7-4623-AF8F-46F95D79C07C}" srcId="{1290AC59-1775-4559-BA3B-710C22900D2C}" destId="{F4D2F643-701D-4D08-B87E-3469FED826A8}" srcOrd="0" destOrd="0" parTransId="{48C9AFCA-2F06-4768-9D26-9129687C101E}" sibTransId="{C775C4F7-3AB7-4D06-ACAA-679D3A3735D8}"/>
    <dgm:cxn modelId="{F71A8586-6AE0-4CEB-A75C-9BEC532EC029}" srcId="{1290AC59-1775-4559-BA3B-710C22900D2C}" destId="{4AABE3FD-27A2-4D80-B002-74E3A6B126A3}" srcOrd="2" destOrd="0" parTransId="{3C5B4580-8C38-428E-B1FA-2197426DA598}" sibTransId="{0D3D358D-A15C-4348-B02C-8F9FCA8974B5}"/>
    <dgm:cxn modelId="{A9C8448E-B990-455B-A147-99CB32D05A9F}" type="presOf" srcId="{750098CD-00C6-4984-BBE8-A2897FFB6C8A}" destId="{4356C46C-A244-432E-84D7-663768C96DEF}" srcOrd="0" destOrd="0" presId="urn:microsoft.com/office/officeart/2011/layout/RadialPictureList"/>
    <dgm:cxn modelId="{B603AAB1-228F-41DF-98D0-71DD9FFF8DF9}" type="presOf" srcId="{F4D2F643-701D-4D08-B87E-3469FED826A8}" destId="{EB8608AC-F9CB-4E47-9A8D-493D5E3619FC}" srcOrd="0" destOrd="0" presId="urn:microsoft.com/office/officeart/2011/layout/RadialPictureList"/>
    <dgm:cxn modelId="{6293C0C4-1880-4EC3-8777-B55684F69947}" type="presOf" srcId="{1290AC59-1775-4559-BA3B-710C22900D2C}" destId="{0030DB81-516A-4699-8E1A-2C2A22C678DD}" srcOrd="0" destOrd="0" presId="urn:microsoft.com/office/officeart/2011/layout/RadialPictureList"/>
    <dgm:cxn modelId="{FFA7F0D0-D24B-48F0-B294-436A313844BF}" type="presOf" srcId="{4AABE3FD-27A2-4D80-B002-74E3A6B126A3}" destId="{6525A0A8-3512-40B5-9C2F-9784CB0007E8}" srcOrd="0" destOrd="0" presId="urn:microsoft.com/office/officeart/2011/layout/RadialPictureList"/>
    <dgm:cxn modelId="{B2AE62D3-3A80-4A9C-A424-31110F77C29B}" srcId="{1290AC59-1775-4559-BA3B-710C22900D2C}" destId="{3FB2EA76-7522-421D-89F3-F8E204152461}" srcOrd="1" destOrd="0" parTransId="{AA9C81ED-FB77-4692-BA58-8CC479F11439}" sibTransId="{0FC3E196-4EEA-42F7-AE29-28D9828249FD}"/>
    <dgm:cxn modelId="{D8DF29A7-12F6-4CF0-B6B3-0D64E68C489A}" type="presParOf" srcId="{4356C46C-A244-432E-84D7-663768C96DEF}" destId="{0030DB81-516A-4699-8E1A-2C2A22C678DD}" srcOrd="0" destOrd="0" presId="urn:microsoft.com/office/officeart/2011/layout/RadialPictureList"/>
    <dgm:cxn modelId="{DF903C30-BC25-45E0-BACA-DE8F6142902A}" type="presParOf" srcId="{4356C46C-A244-432E-84D7-663768C96DEF}" destId="{44330D5A-C91A-4145-85DE-04F88E6E8774}" srcOrd="1" destOrd="0" presId="urn:microsoft.com/office/officeart/2011/layout/RadialPictureList"/>
    <dgm:cxn modelId="{E092D96E-69ED-4191-B656-5501FA9A6163}" type="presParOf" srcId="{4356C46C-A244-432E-84D7-663768C96DEF}" destId="{5CEA9C0E-B729-42D6-87C7-0EF690CD608C}" srcOrd="2" destOrd="0" presId="urn:microsoft.com/office/officeart/2011/layout/RadialPictureList"/>
    <dgm:cxn modelId="{60E09C0E-FD91-4982-9722-72B8A5AAE431}" type="presParOf" srcId="{4356C46C-A244-432E-84D7-663768C96DEF}" destId="{EB8608AC-F9CB-4E47-9A8D-493D5E3619FC}" srcOrd="3" destOrd="0" presId="urn:microsoft.com/office/officeart/2011/layout/RadialPictureList"/>
    <dgm:cxn modelId="{8CDEC799-2097-409B-9419-A65C471DCF84}" type="presParOf" srcId="{4356C46C-A244-432E-84D7-663768C96DEF}" destId="{6D4E247D-8889-434C-87A6-90D237914A31}" srcOrd="4" destOrd="0" presId="urn:microsoft.com/office/officeart/2011/layout/RadialPictureList"/>
    <dgm:cxn modelId="{AEED42BD-8B67-46FE-B3E5-D98A207C0BBA}" type="presParOf" srcId="{6D4E247D-8889-434C-87A6-90D237914A31}" destId="{6E3F4D5D-D262-4CF1-9F65-4D59CB82A3A1}" srcOrd="0" destOrd="0" presId="urn:microsoft.com/office/officeart/2011/layout/RadialPictureList"/>
    <dgm:cxn modelId="{E2D397AD-B005-4199-A12A-291E4E301BFE}" type="presParOf" srcId="{4356C46C-A244-432E-84D7-663768C96DEF}" destId="{941D0AA3-105C-4C50-8EED-FD40856735D0}" srcOrd="5" destOrd="0" presId="urn:microsoft.com/office/officeart/2011/layout/RadialPictureList"/>
    <dgm:cxn modelId="{2C22C390-60A5-4A11-9370-76C1891B52AA}" type="presParOf" srcId="{4356C46C-A244-432E-84D7-663768C96DEF}" destId="{E4F9D418-91B4-4B1D-B0AF-F975C4EF9A16}" srcOrd="6" destOrd="0" presId="urn:microsoft.com/office/officeart/2011/layout/RadialPictureList"/>
    <dgm:cxn modelId="{F718B5EB-8C87-4E22-91C4-5781D080E00A}" type="presParOf" srcId="{E4F9D418-91B4-4B1D-B0AF-F975C4EF9A16}" destId="{4E88A360-D09E-4241-BBC5-3930D47A83F1}" srcOrd="0" destOrd="0" presId="urn:microsoft.com/office/officeart/2011/layout/RadialPictureList"/>
    <dgm:cxn modelId="{48588041-B2CB-4233-82D6-4C1DC27EE570}" type="presParOf" srcId="{4356C46C-A244-432E-84D7-663768C96DEF}" destId="{6525A0A8-3512-40B5-9C2F-9784CB0007E8}" srcOrd="7"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B28839-B60D-4852-90E4-B997D65157D3}">
      <dsp:nvSpPr>
        <dsp:cNvPr id="0" name=""/>
        <dsp:cNvSpPr/>
      </dsp:nvSpPr>
      <dsp:spPr>
        <a:xfrm>
          <a:off x="2178" y="506007"/>
          <a:ext cx="3365499" cy="1346199"/>
        </a:xfrm>
        <a:prstGeom prst="chevron">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10.4%</a:t>
          </a:r>
        </a:p>
      </dsp:txBody>
      <dsp:txXfrm>
        <a:off x="675278" y="506007"/>
        <a:ext cx="2019300" cy="1346199"/>
      </dsp:txXfrm>
    </dsp:sp>
    <dsp:sp modelId="{C2C58D72-354A-44F1-8A65-E01F2D00368B}">
      <dsp:nvSpPr>
        <dsp:cNvPr id="0" name=""/>
        <dsp:cNvSpPr/>
      </dsp:nvSpPr>
      <dsp:spPr>
        <a:xfrm>
          <a:off x="2930163" y="615992"/>
          <a:ext cx="2793365" cy="1117346"/>
        </a:xfrm>
        <a:prstGeom prst="chevron">
          <a:avLst/>
        </a:prstGeom>
        <a:solidFill>
          <a:schemeClr val="accent6">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12.6%</a:t>
          </a:r>
        </a:p>
      </dsp:txBody>
      <dsp:txXfrm>
        <a:off x="3488836" y="615992"/>
        <a:ext cx="1676019" cy="1117346"/>
      </dsp:txXfrm>
    </dsp:sp>
    <dsp:sp modelId="{B38499F8-5ABE-450B-B9DE-E0CB35A51C1C}">
      <dsp:nvSpPr>
        <dsp:cNvPr id="0" name=""/>
        <dsp:cNvSpPr/>
      </dsp:nvSpPr>
      <dsp:spPr>
        <a:xfrm>
          <a:off x="5332456" y="615992"/>
          <a:ext cx="2793365" cy="1117346"/>
        </a:xfrm>
        <a:prstGeom prst="chevron">
          <a:avLst/>
        </a:prstGeom>
        <a:solidFill>
          <a:srgbClr val="C0000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0" bIns="2286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bg1"/>
              </a:solidFill>
            </a:rPr>
            <a:t>(-2.2%)</a:t>
          </a:r>
        </a:p>
      </dsp:txBody>
      <dsp:txXfrm>
        <a:off x="5891129" y="615992"/>
        <a:ext cx="1676019" cy="1117346"/>
      </dsp:txXfrm>
    </dsp:sp>
    <dsp:sp modelId="{3FE565A3-7CE3-47FA-B7E3-535A52F51FA5}">
      <dsp:nvSpPr>
        <dsp:cNvPr id="0" name=""/>
        <dsp:cNvSpPr/>
      </dsp:nvSpPr>
      <dsp:spPr>
        <a:xfrm>
          <a:off x="2178" y="2036233"/>
          <a:ext cx="3365499" cy="1346199"/>
        </a:xfrm>
        <a:prstGeom prst="chevron">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11%</a:t>
          </a:r>
        </a:p>
      </dsp:txBody>
      <dsp:txXfrm>
        <a:off x="675278" y="2036233"/>
        <a:ext cx="2019300" cy="1346199"/>
      </dsp:txXfrm>
    </dsp:sp>
    <dsp:sp modelId="{93ADD95C-ADC8-4711-B74E-962831429224}">
      <dsp:nvSpPr>
        <dsp:cNvPr id="0" name=""/>
        <dsp:cNvSpPr/>
      </dsp:nvSpPr>
      <dsp:spPr>
        <a:xfrm>
          <a:off x="2930163" y="2150660"/>
          <a:ext cx="2793365" cy="1117346"/>
        </a:xfrm>
        <a:prstGeom prst="chevron">
          <a:avLst/>
        </a:prstGeom>
        <a:solidFill>
          <a:schemeClr val="accent6">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14.7%</a:t>
          </a:r>
        </a:p>
      </dsp:txBody>
      <dsp:txXfrm>
        <a:off x="3488836" y="2150660"/>
        <a:ext cx="1676019" cy="1117346"/>
      </dsp:txXfrm>
    </dsp:sp>
    <dsp:sp modelId="{E1114594-C499-4F72-BB7D-CE002EC36634}">
      <dsp:nvSpPr>
        <dsp:cNvPr id="0" name=""/>
        <dsp:cNvSpPr/>
      </dsp:nvSpPr>
      <dsp:spPr>
        <a:xfrm>
          <a:off x="5332456" y="2150660"/>
          <a:ext cx="2793365" cy="1117346"/>
        </a:xfrm>
        <a:prstGeom prst="chevron">
          <a:avLst/>
        </a:prstGeom>
        <a:solidFill>
          <a:srgbClr val="C0000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0" bIns="2286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bg1"/>
              </a:solidFill>
            </a:rPr>
            <a:t>(-3.7%)</a:t>
          </a:r>
        </a:p>
      </dsp:txBody>
      <dsp:txXfrm>
        <a:off x="5891129" y="2150660"/>
        <a:ext cx="1676019" cy="1117346"/>
      </dsp:txXfrm>
    </dsp:sp>
    <dsp:sp modelId="{EFC53889-B94A-4BE9-A2C3-755511D8A4F8}">
      <dsp:nvSpPr>
        <dsp:cNvPr id="0" name=""/>
        <dsp:cNvSpPr/>
      </dsp:nvSpPr>
      <dsp:spPr>
        <a:xfrm>
          <a:off x="2178" y="3570901"/>
          <a:ext cx="3365499" cy="1346199"/>
        </a:xfrm>
        <a:prstGeom prst="chevron">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10.6%</a:t>
          </a:r>
        </a:p>
      </dsp:txBody>
      <dsp:txXfrm>
        <a:off x="675278" y="3570901"/>
        <a:ext cx="2019300" cy="1346199"/>
      </dsp:txXfrm>
    </dsp:sp>
    <dsp:sp modelId="{D32C1B54-CB8F-4CB5-AEB5-B11DC6D05282}">
      <dsp:nvSpPr>
        <dsp:cNvPr id="0" name=""/>
        <dsp:cNvSpPr/>
      </dsp:nvSpPr>
      <dsp:spPr>
        <a:xfrm>
          <a:off x="2930163" y="3685328"/>
          <a:ext cx="2793365" cy="1117346"/>
        </a:xfrm>
        <a:prstGeom prst="chevron">
          <a:avLst/>
        </a:prstGeom>
        <a:solidFill>
          <a:schemeClr val="accent6">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14.2%</a:t>
          </a:r>
        </a:p>
      </dsp:txBody>
      <dsp:txXfrm>
        <a:off x="3488836" y="3685328"/>
        <a:ext cx="1676019" cy="1117346"/>
      </dsp:txXfrm>
    </dsp:sp>
    <dsp:sp modelId="{42E593D7-605B-4014-AA12-A2C34DC935BD}">
      <dsp:nvSpPr>
        <dsp:cNvPr id="0" name=""/>
        <dsp:cNvSpPr/>
      </dsp:nvSpPr>
      <dsp:spPr>
        <a:xfrm>
          <a:off x="5332456" y="3685328"/>
          <a:ext cx="2793365" cy="1117346"/>
        </a:xfrm>
        <a:prstGeom prst="chevron">
          <a:avLst/>
        </a:prstGeom>
        <a:solidFill>
          <a:srgbClr val="C0000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0" bIns="2286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bg1"/>
              </a:solidFill>
            </a:rPr>
            <a:t>(-3.6%)</a:t>
          </a:r>
        </a:p>
      </dsp:txBody>
      <dsp:txXfrm>
        <a:off x="5891129" y="3685328"/>
        <a:ext cx="1676019" cy="11173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0DB81-516A-4699-8E1A-2C2A22C678DD}">
      <dsp:nvSpPr>
        <dsp:cNvPr id="0" name=""/>
        <dsp:cNvSpPr/>
      </dsp:nvSpPr>
      <dsp:spPr>
        <a:xfrm>
          <a:off x="1729413" y="1664056"/>
          <a:ext cx="2992763" cy="2992911"/>
        </a:xfrm>
        <a:prstGeom prst="ellipse">
          <a:avLst/>
        </a:prstGeom>
        <a:solidFill>
          <a:schemeClr val="accent6">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Local Community Service</a:t>
          </a:r>
        </a:p>
        <a:p>
          <a:pPr marL="0" lvl="0" indent="0" algn="ctr" defTabSz="1244600">
            <a:lnSpc>
              <a:spcPct val="90000"/>
            </a:lnSpc>
            <a:spcBef>
              <a:spcPct val="0"/>
            </a:spcBef>
            <a:spcAft>
              <a:spcPct val="35000"/>
            </a:spcAft>
            <a:buNone/>
          </a:pPr>
          <a:r>
            <a:rPr lang="en-US" sz="4000" kern="1200" dirty="0"/>
            <a:t>65%</a:t>
          </a:r>
        </a:p>
      </dsp:txBody>
      <dsp:txXfrm>
        <a:off x="2167693" y="2102358"/>
        <a:ext cx="2116203" cy="2116307"/>
      </dsp:txXfrm>
    </dsp:sp>
    <dsp:sp modelId="{44330D5A-C91A-4145-85DE-04F88E6E8774}">
      <dsp:nvSpPr>
        <dsp:cNvPr id="0" name=""/>
        <dsp:cNvSpPr/>
      </dsp:nvSpPr>
      <dsp:spPr>
        <a:xfrm>
          <a:off x="186088" y="0"/>
          <a:ext cx="6032917" cy="6288950"/>
        </a:xfrm>
        <a:prstGeom prst="blockArc">
          <a:avLst>
            <a:gd name="adj1" fmla="val 17527788"/>
            <a:gd name="adj2" fmla="val 4119114"/>
            <a:gd name="adj3" fmla="val 5750"/>
          </a:avLst>
        </a:prstGeom>
        <a:solidFill>
          <a:schemeClr val="accent6">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CEA9C0E-B729-42D6-87C7-0EF690CD608C}">
      <dsp:nvSpPr>
        <dsp:cNvPr id="0" name=""/>
        <dsp:cNvSpPr/>
      </dsp:nvSpPr>
      <dsp:spPr>
        <a:xfrm>
          <a:off x="4628289" y="530158"/>
          <a:ext cx="1603234" cy="1603682"/>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EB8608AC-F9CB-4E47-9A8D-493D5E3619FC}">
      <dsp:nvSpPr>
        <dsp:cNvPr id="0" name=""/>
        <dsp:cNvSpPr/>
      </dsp:nvSpPr>
      <dsp:spPr>
        <a:xfrm>
          <a:off x="6091115" y="408554"/>
          <a:ext cx="2613881" cy="1552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10000"/>
            </a:spcAft>
            <a:buNone/>
          </a:pPr>
          <a:r>
            <a:rPr lang="en-US" sz="3600" kern="1200" dirty="0">
              <a:solidFill>
                <a:srgbClr val="17458F"/>
              </a:solidFill>
            </a:rPr>
            <a:t>Friendship</a:t>
          </a:r>
        </a:p>
        <a:p>
          <a:pPr marL="0" lvl="0" indent="0" algn="ctr" defTabSz="1600200">
            <a:lnSpc>
              <a:spcPct val="90000"/>
            </a:lnSpc>
            <a:spcBef>
              <a:spcPct val="0"/>
            </a:spcBef>
            <a:spcAft>
              <a:spcPct val="10000"/>
            </a:spcAft>
            <a:buNone/>
          </a:pPr>
          <a:r>
            <a:rPr lang="en-US" sz="3600" kern="1200" dirty="0">
              <a:solidFill>
                <a:srgbClr val="17458F"/>
              </a:solidFill>
            </a:rPr>
            <a:t>38%</a:t>
          </a:r>
        </a:p>
      </dsp:txBody>
      <dsp:txXfrm>
        <a:off x="6091115" y="408554"/>
        <a:ext cx="2613881" cy="1552112"/>
      </dsp:txXfrm>
    </dsp:sp>
    <dsp:sp modelId="{6E3F4D5D-D262-4CF1-9F65-4D59CB82A3A1}">
      <dsp:nvSpPr>
        <dsp:cNvPr id="0" name=""/>
        <dsp:cNvSpPr/>
      </dsp:nvSpPr>
      <dsp:spPr>
        <a:xfrm>
          <a:off x="5247944" y="2354582"/>
          <a:ext cx="1603234" cy="1603682"/>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941D0AA3-105C-4C50-8EED-FD40856735D0}">
      <dsp:nvSpPr>
        <dsp:cNvPr id="0" name=""/>
        <dsp:cNvSpPr/>
      </dsp:nvSpPr>
      <dsp:spPr>
        <a:xfrm>
          <a:off x="5658839" y="2384238"/>
          <a:ext cx="5163941" cy="1552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10000"/>
            </a:spcAft>
            <a:buNone/>
          </a:pPr>
          <a:r>
            <a:rPr lang="en-US" sz="3600" kern="1200" dirty="0">
              <a:solidFill>
                <a:srgbClr val="17458F"/>
              </a:solidFill>
            </a:rPr>
            <a:t>Professional </a:t>
          </a:r>
        </a:p>
        <a:p>
          <a:pPr marL="0" lvl="0" indent="0" algn="ctr" defTabSz="1600200">
            <a:lnSpc>
              <a:spcPct val="90000"/>
            </a:lnSpc>
            <a:spcBef>
              <a:spcPct val="0"/>
            </a:spcBef>
            <a:spcAft>
              <a:spcPct val="10000"/>
            </a:spcAft>
            <a:buNone/>
          </a:pPr>
          <a:r>
            <a:rPr lang="en-US" sz="3600" kern="1200" dirty="0">
              <a:solidFill>
                <a:srgbClr val="17458F"/>
              </a:solidFill>
            </a:rPr>
            <a:t>Connections</a:t>
          </a:r>
        </a:p>
        <a:p>
          <a:pPr marL="0" lvl="0" indent="0" algn="ctr" defTabSz="1600200">
            <a:lnSpc>
              <a:spcPct val="90000"/>
            </a:lnSpc>
            <a:spcBef>
              <a:spcPct val="0"/>
            </a:spcBef>
            <a:spcAft>
              <a:spcPct val="10000"/>
            </a:spcAft>
            <a:buNone/>
          </a:pPr>
          <a:r>
            <a:rPr lang="en-US" sz="3600" kern="1200" dirty="0">
              <a:solidFill>
                <a:srgbClr val="17458F"/>
              </a:solidFill>
            </a:rPr>
            <a:t>37%</a:t>
          </a:r>
        </a:p>
      </dsp:txBody>
      <dsp:txXfrm>
        <a:off x="5658839" y="2384238"/>
        <a:ext cx="5163941" cy="1552112"/>
      </dsp:txXfrm>
    </dsp:sp>
    <dsp:sp modelId="{4E88A360-D09E-4241-BBC5-3930D47A83F1}">
      <dsp:nvSpPr>
        <dsp:cNvPr id="0" name=""/>
        <dsp:cNvSpPr/>
      </dsp:nvSpPr>
      <dsp:spPr>
        <a:xfrm>
          <a:off x="4628289" y="4204791"/>
          <a:ext cx="1603234" cy="1603682"/>
        </a:xfrm>
        <a:prstGeom prst="ellipse">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6525A0A8-3512-40B5-9C2F-9784CB0007E8}">
      <dsp:nvSpPr>
        <dsp:cNvPr id="0" name=""/>
        <dsp:cNvSpPr/>
      </dsp:nvSpPr>
      <dsp:spPr>
        <a:xfrm>
          <a:off x="6413958" y="4384883"/>
          <a:ext cx="3481119" cy="1552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10000"/>
            </a:spcAft>
            <a:buNone/>
          </a:pPr>
          <a:r>
            <a:rPr lang="en-US" sz="3600" kern="1200" dirty="0">
              <a:solidFill>
                <a:srgbClr val="17458F"/>
              </a:solidFill>
            </a:rPr>
            <a:t>Service Beyond </a:t>
          </a:r>
        </a:p>
        <a:p>
          <a:pPr marL="0" lvl="0" indent="0" algn="ctr" defTabSz="1600200">
            <a:lnSpc>
              <a:spcPct val="90000"/>
            </a:lnSpc>
            <a:spcBef>
              <a:spcPct val="0"/>
            </a:spcBef>
            <a:spcAft>
              <a:spcPct val="10000"/>
            </a:spcAft>
            <a:buNone/>
          </a:pPr>
          <a:r>
            <a:rPr lang="en-US" sz="3600" kern="1200" dirty="0">
              <a:solidFill>
                <a:srgbClr val="17458F"/>
              </a:solidFill>
            </a:rPr>
            <a:t>the Community </a:t>
          </a:r>
        </a:p>
        <a:p>
          <a:pPr marL="0" lvl="0" indent="0" algn="ctr" defTabSz="1600200">
            <a:lnSpc>
              <a:spcPct val="90000"/>
            </a:lnSpc>
            <a:spcBef>
              <a:spcPct val="0"/>
            </a:spcBef>
            <a:spcAft>
              <a:spcPct val="10000"/>
            </a:spcAft>
            <a:buNone/>
          </a:pPr>
          <a:r>
            <a:rPr lang="en-US" sz="3600" kern="1200" dirty="0">
              <a:solidFill>
                <a:srgbClr val="17458F"/>
              </a:solidFill>
            </a:rPr>
            <a:t>26%</a:t>
          </a:r>
        </a:p>
      </dsp:txBody>
      <dsp:txXfrm>
        <a:off x="6413958" y="4384883"/>
        <a:ext cx="3481119" cy="155211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1B421-52F3-487B-838D-ECF2B3987177}" type="datetimeFigureOut">
              <a:rPr lang="en-US" smtClean="0"/>
              <a:t>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308E97-CD69-4C03-BB26-53D238695D39}" type="slidenum">
              <a:rPr lang="en-US" smtClean="0"/>
              <a:t>‹#›</a:t>
            </a:fld>
            <a:endParaRPr lang="en-US"/>
          </a:p>
        </p:txBody>
      </p:sp>
    </p:spTree>
    <p:extLst>
      <p:ext uri="{BB962C8B-B14F-4D97-AF65-F5344CB8AC3E}">
        <p14:creationId xmlns:p14="http://schemas.microsoft.com/office/powerpoint/2010/main" val="408138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OK to summarize this all quickly – we know the drill</a:t>
            </a:r>
          </a:p>
          <a:p>
            <a:r>
              <a:rPr lang="en-US" b="0" baseline="0" dirty="0"/>
              <a:t>RENAME</a:t>
            </a:r>
          </a:p>
          <a:p>
            <a:endParaRPr lang="en-US" b="0" baseline="0" dirty="0"/>
          </a:p>
          <a:p>
            <a:r>
              <a:rPr lang="en-US" b="0" baseline="0" dirty="0"/>
              <a:t>Again the rules of the Zoom room are…..</a:t>
            </a:r>
            <a:endParaRPr lang="en-US" b="0" dirty="0"/>
          </a:p>
          <a:p>
            <a:pPr lvl="0"/>
            <a:r>
              <a:rPr lang="en-US" sz="1200" b="0" kern="1200" dirty="0">
                <a:solidFill>
                  <a:schemeClr val="tx1"/>
                </a:solidFill>
                <a:effectLst/>
                <a:latin typeface="+mn-lt"/>
                <a:ea typeface="+mn-ea"/>
                <a:cs typeface="+mn-cs"/>
              </a:rPr>
              <a:t>1. Please stay muted until you want to speak. Please mute yourself now if you have not done that.</a:t>
            </a:r>
          </a:p>
          <a:p>
            <a:pPr lvl="0"/>
            <a:r>
              <a:rPr lang="en-US" sz="1200" b="0" kern="1200" dirty="0">
                <a:solidFill>
                  <a:schemeClr val="tx1"/>
                </a:solidFill>
                <a:effectLst/>
                <a:latin typeface="+mn-lt"/>
                <a:ea typeface="+mn-ea"/>
                <a:cs typeface="+mn-cs"/>
              </a:rPr>
              <a:t>2. It is proper etiquette on a Zoom call to have your video on unless you must step away. If you are on a phone, we ask that you please download the Zoom app so that video will be available to you. </a:t>
            </a:r>
          </a:p>
          <a:p>
            <a:pPr lvl="0"/>
            <a:r>
              <a:rPr lang="en-US" sz="1200" b="0" kern="1200" dirty="0">
                <a:solidFill>
                  <a:schemeClr val="tx1"/>
                </a:solidFill>
                <a:effectLst/>
                <a:latin typeface="+mn-lt"/>
                <a:ea typeface="+mn-ea"/>
                <a:cs typeface="+mn-cs"/>
              </a:rPr>
              <a:t>3. Please raise your hand in the reactions function when you want to answer a question or have a question for the facilitators. Please raise your hand. Now let’s lower your hand by clicking on the icon to lower it. (Be sure they know how to raise and lower before moving on.)</a:t>
            </a:r>
          </a:p>
          <a:p>
            <a:pPr lvl="0"/>
            <a:r>
              <a:rPr lang="en-US" sz="1200" b="0" kern="1200" dirty="0">
                <a:solidFill>
                  <a:schemeClr val="tx1"/>
                </a:solidFill>
                <a:effectLst/>
                <a:latin typeface="+mn-lt"/>
                <a:ea typeface="+mn-ea"/>
                <a:cs typeface="+mn-cs"/>
              </a:rPr>
              <a:t>4. When you want to answer a question, raise your hand and after being called upon by the facilitator, then unmute and respond. </a:t>
            </a:r>
          </a:p>
          <a:p>
            <a:pPr lvl="0"/>
            <a:r>
              <a:rPr lang="en-US" sz="1200" b="0" kern="1200" dirty="0">
                <a:solidFill>
                  <a:schemeClr val="tx1"/>
                </a:solidFill>
                <a:effectLst/>
                <a:latin typeface="+mn-lt"/>
                <a:ea typeface="+mn-ea"/>
                <a:cs typeface="+mn-cs"/>
              </a:rPr>
              <a:t>5. We will be using the chat box. Please find the chat box icon on your device. </a:t>
            </a:r>
          </a:p>
          <a:p>
            <a:pPr lvl="0"/>
            <a:r>
              <a:rPr lang="en-US" sz="1200" b="0" kern="1200" dirty="0">
                <a:solidFill>
                  <a:schemeClr val="tx1"/>
                </a:solidFill>
                <a:effectLst/>
                <a:latin typeface="+mn-lt"/>
                <a:ea typeface="+mn-ea"/>
                <a:cs typeface="+mn-cs"/>
              </a:rPr>
              <a:t>6.</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You have a thumbs up icon on your participant function. Please give us the thumbs up if you agree with this statement: Rotary does so much good in the world. </a:t>
            </a:r>
          </a:p>
          <a:p>
            <a:pPr lvl="0"/>
            <a:r>
              <a:rPr lang="en-US" sz="1200" b="0" kern="1200" dirty="0">
                <a:solidFill>
                  <a:schemeClr val="tx1"/>
                </a:solidFill>
                <a:effectLst/>
                <a:latin typeface="+mn-lt"/>
                <a:ea typeface="+mn-ea"/>
                <a:cs typeface="+mn-cs"/>
              </a:rPr>
              <a:t>7. We will also be doing polls. The facilitator will ask a question or make a statement and then read the choices to you. She or he will indicate if it is either single choice or multiple choice. Make your choices and then click submit. </a:t>
            </a:r>
          </a:p>
          <a:p>
            <a:pPr lvl="0"/>
            <a:r>
              <a:rPr lang="en-US" sz="1200" b="0" kern="1200" dirty="0">
                <a:solidFill>
                  <a:schemeClr val="tx1"/>
                </a:solidFill>
                <a:effectLst/>
                <a:latin typeface="+mn-lt"/>
                <a:ea typeface="+mn-ea"/>
                <a:cs typeface="+mn-cs"/>
              </a:rPr>
              <a:t>8. If you want to see all the participants, you would go to gallery view with a little icon that has a lot of squares.</a:t>
            </a:r>
          </a:p>
          <a:p>
            <a:pPr lvl="0"/>
            <a:r>
              <a:rPr lang="en-US" sz="1200" b="0" kern="1200" dirty="0">
                <a:solidFill>
                  <a:schemeClr val="tx1"/>
                </a:solidFill>
                <a:effectLst/>
                <a:latin typeface="+mn-lt"/>
                <a:ea typeface="+mn-ea"/>
                <a:cs typeface="+mn-cs"/>
              </a:rPr>
              <a:t>9. If you want to see the current speaker, you need to go to speaker view which is an icon with just one big rectangle.</a:t>
            </a:r>
          </a:p>
          <a:p>
            <a:pPr lvl="0"/>
            <a:r>
              <a:rPr lang="en-US" sz="1200" b="0" kern="1200" dirty="0">
                <a:solidFill>
                  <a:schemeClr val="tx1"/>
                </a:solidFill>
                <a:effectLst/>
                <a:latin typeface="+mn-lt"/>
                <a:ea typeface="+mn-ea"/>
                <a:cs typeface="+mn-cs"/>
              </a:rPr>
              <a:t>10. Lastly, Zoom will be shut down if our meeting is interrupted by unwanted visitors who would compromise our meeting. If that happens, then in 5 minutes login again.</a:t>
            </a:r>
          </a:p>
          <a:p>
            <a:pPr lvl="0"/>
            <a:r>
              <a:rPr lang="en-US" sz="1200" b="0" kern="1200" dirty="0">
                <a:solidFill>
                  <a:schemeClr val="tx1"/>
                </a:solidFill>
                <a:effectLst/>
                <a:latin typeface="+mn-lt"/>
                <a:ea typeface="+mn-ea"/>
                <a:cs typeface="+mn-cs"/>
              </a:rPr>
              <a:t>11. (Only if the session is being recorded.) Please know that this session will be recorded.</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Now I would like to introduce your Lead Facilitator, ______________.</a:t>
            </a:r>
          </a:p>
          <a:p>
            <a:endParaRPr lang="en-US" b="0" dirty="0"/>
          </a:p>
        </p:txBody>
      </p:sp>
      <p:sp>
        <p:nvSpPr>
          <p:cNvPr id="4" name="Slide Number Placeholder 3"/>
          <p:cNvSpPr>
            <a:spLocks noGrp="1"/>
          </p:cNvSpPr>
          <p:nvPr>
            <p:ph type="sldNum" sz="quarter" idx="10"/>
          </p:nvPr>
        </p:nvSpPr>
        <p:spPr/>
        <p:txBody>
          <a:bodyPr/>
          <a:lstStyle/>
          <a:p>
            <a:fld id="{7F37225C-90AB-48FB-9FBB-592EE4DE956A}" type="slidenum">
              <a:rPr lang="en-US" smtClean="0"/>
              <a:t>2</a:t>
            </a:fld>
            <a:endParaRPr lang="en-US" dirty="0"/>
          </a:p>
        </p:txBody>
      </p:sp>
      <p:sp>
        <p:nvSpPr>
          <p:cNvPr id="5" name="Footer Placeholder 4">
            <a:extLst>
              <a:ext uri="{FF2B5EF4-FFF2-40B4-BE49-F238E27FC236}">
                <a16:creationId xmlns:a16="http://schemas.microsoft.com/office/drawing/2014/main" id="{16BF7B30-FCF9-447D-838E-5AA31CC70A55}"/>
              </a:ext>
            </a:extLst>
          </p:cNvPr>
          <p:cNvSpPr>
            <a:spLocks noGrp="1"/>
          </p:cNvSpPr>
          <p:nvPr>
            <p:ph type="ftr" sz="quarter" idx="4"/>
          </p:nvPr>
        </p:nvSpPr>
        <p:spPr/>
        <p:txBody>
          <a:bodyPr/>
          <a:lstStyle/>
          <a:p>
            <a:r>
              <a:rPr lang="en-US"/>
              <a:t>Copyright © International Vision Facilitation Council 2020</a:t>
            </a:r>
            <a:endParaRPr lang="en-US" dirty="0"/>
          </a:p>
        </p:txBody>
      </p:sp>
    </p:spTree>
    <p:extLst>
      <p:ext uri="{BB962C8B-B14F-4D97-AF65-F5344CB8AC3E}">
        <p14:creationId xmlns:p14="http://schemas.microsoft.com/office/powerpoint/2010/main" val="785689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400" dirty="0"/>
              <a:t>3</a:t>
            </a:r>
            <a:r>
              <a:rPr lang="en-US" sz="4400" baseline="30000" dirty="0"/>
              <a:t>rd</a:t>
            </a:r>
            <a:r>
              <a:rPr lang="en-US" sz="4400" dirty="0"/>
              <a:t> topic: -</a:t>
            </a:r>
          </a:p>
          <a:p>
            <a:r>
              <a:rPr lang="en-US" sz="4400" dirty="0"/>
              <a:t>STEVE’S SCRIPT</a:t>
            </a:r>
          </a:p>
          <a:p>
            <a:r>
              <a:rPr lang="en-US" sz="4400" dirty="0"/>
              <a:t>If a club knew exactly how many members they would lose each year would they be able to overcome the natural attrition to grow their club?  By using predictive indicators from 3–5-year trends, club leaders can create membership plans to meet, and exceed their goals. Club and district leaders can view their club or district membership profile and identify their anticipated attrition for the upcoming year. </a:t>
            </a:r>
          </a:p>
          <a:p>
            <a:endParaRPr lang="en-US" sz="4400" dirty="0"/>
          </a:p>
          <a:p>
            <a:r>
              <a:rPr lang="en-US" sz="4400" dirty="0"/>
              <a:t>We have 100% control over the attraction to overcome 3.9% Attrition</a:t>
            </a:r>
          </a:p>
          <a:p>
            <a:endParaRPr lang="en-US" dirty="0"/>
          </a:p>
        </p:txBody>
      </p:sp>
      <p:sp>
        <p:nvSpPr>
          <p:cNvPr id="4" name="Slide Number Placeholder 3"/>
          <p:cNvSpPr>
            <a:spLocks noGrp="1"/>
          </p:cNvSpPr>
          <p:nvPr>
            <p:ph type="sldNum" sz="quarter" idx="5"/>
          </p:nvPr>
        </p:nvSpPr>
        <p:spPr/>
        <p:txBody>
          <a:bodyPr/>
          <a:lstStyle/>
          <a:p>
            <a:fld id="{70EA5AB8-083F-43AE-AC87-26968BE0104C}" type="slidenum">
              <a:rPr lang="en-US" smtClean="0"/>
              <a:t>3</a:t>
            </a:fld>
            <a:endParaRPr lang="en-US"/>
          </a:p>
        </p:txBody>
      </p:sp>
    </p:spTree>
    <p:extLst>
      <p:ext uri="{BB962C8B-B14F-4D97-AF65-F5344CB8AC3E}">
        <p14:creationId xmlns:p14="http://schemas.microsoft.com/office/powerpoint/2010/main" val="4147635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Jill where to find reports</a:t>
            </a:r>
          </a:p>
          <a:p>
            <a:endParaRPr lang="en-US" dirty="0"/>
          </a:p>
          <a:p>
            <a:r>
              <a:rPr lang="en-US" dirty="0"/>
              <a:t>To look at attraction rate, let’s take a look at how many members we’re actually admitting. </a:t>
            </a:r>
          </a:p>
          <a:p>
            <a:r>
              <a:rPr lang="en-US" dirty="0"/>
              <a:t>To do that is as simple as running a Report in Rotary Club Central.  </a:t>
            </a:r>
          </a:p>
          <a:p>
            <a:r>
              <a:rPr lang="en-US" dirty="0"/>
              <a:t>Under District Reports you will find a “member viability and growth” report that shows all clubs in the district.  You would choose “club type” at the top of Rotary Club, Rotaract Club or both.</a:t>
            </a:r>
          </a:p>
          <a:p>
            <a:r>
              <a:rPr lang="en-US" dirty="0"/>
              <a:t>Choose the date you desire, so you can do current Rotary year to date, and also look back over the last few years to see how the trends are going.</a:t>
            </a:r>
          </a:p>
          <a:p>
            <a:r>
              <a:rPr lang="en-US" dirty="0"/>
              <a:t>You are looking at the “Admitted Column” to see how many new members have been added.</a:t>
            </a:r>
          </a:p>
          <a:p>
            <a:r>
              <a:rPr lang="en-US" dirty="0"/>
              <a:t>In this report, we’re not looking for net members, just how many have clubs admitted into the front door.</a:t>
            </a:r>
          </a:p>
          <a:p>
            <a:endParaRPr lang="en-US" dirty="0"/>
          </a:p>
          <a:p>
            <a:r>
              <a:rPr lang="en-US" dirty="0"/>
              <a:t>Let’s see what everyone thinks by doing a poll:</a:t>
            </a:r>
          </a:p>
          <a:p>
            <a:endParaRPr lang="en-US" dirty="0"/>
          </a:p>
          <a:p>
            <a:r>
              <a:rPr lang="en-US" dirty="0"/>
              <a:t>In Zones 30/31, since 1 July, what % of Clubs in the heart of America have admitted 2 or more members to their club?</a:t>
            </a:r>
          </a:p>
        </p:txBody>
      </p:sp>
      <p:sp>
        <p:nvSpPr>
          <p:cNvPr id="4" name="Slide Number Placeholder 3"/>
          <p:cNvSpPr>
            <a:spLocks noGrp="1"/>
          </p:cNvSpPr>
          <p:nvPr>
            <p:ph type="sldNum" sz="quarter" idx="5"/>
          </p:nvPr>
        </p:nvSpPr>
        <p:spPr/>
        <p:txBody>
          <a:bodyPr/>
          <a:lstStyle/>
          <a:p>
            <a:fld id="{7F308E97-CD69-4C03-BB26-53D238695D39}" type="slidenum">
              <a:rPr lang="en-US" smtClean="0"/>
              <a:t>4</a:t>
            </a:fld>
            <a:endParaRPr lang="en-US"/>
          </a:p>
        </p:txBody>
      </p:sp>
    </p:spTree>
    <p:extLst>
      <p:ext uri="{BB962C8B-B14F-4D97-AF65-F5344CB8AC3E}">
        <p14:creationId xmlns:p14="http://schemas.microsoft.com/office/powerpoint/2010/main" val="2807901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Jill intro poll</a:t>
            </a:r>
          </a:p>
          <a:p>
            <a:r>
              <a:rPr lang="en-US" dirty="0"/>
              <a:t>Tech host create/launch poll HIDE SLIDE</a:t>
            </a:r>
          </a:p>
          <a:p>
            <a:endParaRPr lang="en-US" dirty="0"/>
          </a:p>
          <a:p>
            <a:r>
              <a:rPr lang="en-US" dirty="0"/>
              <a:t>Steve comments on results and stay in gallery mode after completion of sharing poll </a:t>
            </a:r>
          </a:p>
          <a:p>
            <a:endParaRPr lang="en-US" dirty="0"/>
          </a:p>
          <a:p>
            <a:r>
              <a:rPr lang="en-US" dirty="0"/>
              <a:t>Steve talks about the 49.6% of Clubs who have added 1 or less this Rotary year and how concerning that is.</a:t>
            </a:r>
          </a:p>
          <a:p>
            <a:endParaRPr lang="en-US" dirty="0"/>
          </a:p>
          <a:p>
            <a:r>
              <a:rPr lang="en-US" dirty="0"/>
              <a:t>Steve sends to breakout</a:t>
            </a:r>
          </a:p>
        </p:txBody>
      </p:sp>
      <p:sp>
        <p:nvSpPr>
          <p:cNvPr id="4" name="Slide Number Placeholder 3"/>
          <p:cNvSpPr>
            <a:spLocks noGrp="1"/>
          </p:cNvSpPr>
          <p:nvPr>
            <p:ph type="sldNum" sz="quarter" idx="5"/>
          </p:nvPr>
        </p:nvSpPr>
        <p:spPr/>
        <p:txBody>
          <a:bodyPr/>
          <a:lstStyle/>
          <a:p>
            <a:fld id="{7F308E97-CD69-4C03-BB26-53D238695D39}" type="slidenum">
              <a:rPr lang="en-US" smtClean="0"/>
              <a:t>5</a:t>
            </a:fld>
            <a:endParaRPr lang="en-US"/>
          </a:p>
        </p:txBody>
      </p:sp>
    </p:spTree>
    <p:extLst>
      <p:ext uri="{BB962C8B-B14F-4D97-AF65-F5344CB8AC3E}">
        <p14:creationId xmlns:p14="http://schemas.microsoft.com/office/powerpoint/2010/main" val="675680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Breakout for Tech Host </a:t>
            </a:r>
            <a:br>
              <a:rPr lang="en-US" dirty="0"/>
            </a:br>
            <a:r>
              <a:rPr lang="en-US" dirty="0"/>
              <a:t>random groups 4-5</a:t>
            </a:r>
            <a:br>
              <a:rPr lang="en-US" dirty="0"/>
            </a:br>
            <a:r>
              <a:rPr lang="en-US" dirty="0"/>
              <a:t>10 min (9 min with 1 min warning)</a:t>
            </a:r>
          </a:p>
          <a:p>
            <a:r>
              <a:rPr lang="en-US" dirty="0"/>
              <a:t>Steve send into breakout</a:t>
            </a:r>
          </a:p>
          <a:p>
            <a:endParaRPr lang="en-US" dirty="0"/>
          </a:p>
          <a:p>
            <a:r>
              <a:rPr lang="en-US" dirty="0"/>
              <a:t>Let’s go into a small group breakout and we’d like you to share 3 ideas to help engage current members and club leaders in actively inviting potential members to Service Projects, Social Activities or a Meeting with a program that might interest them. </a:t>
            </a:r>
          </a:p>
          <a:p>
            <a:endParaRPr lang="en-US" dirty="0"/>
          </a:p>
          <a:p>
            <a:r>
              <a:rPr lang="en-US" dirty="0"/>
              <a:t>Steve hands, Jill chat</a:t>
            </a:r>
          </a:p>
        </p:txBody>
      </p:sp>
      <p:sp>
        <p:nvSpPr>
          <p:cNvPr id="4" name="Slide Number Placeholder 3"/>
          <p:cNvSpPr>
            <a:spLocks noGrp="1"/>
          </p:cNvSpPr>
          <p:nvPr>
            <p:ph type="sldNum" sz="quarter" idx="5"/>
          </p:nvPr>
        </p:nvSpPr>
        <p:spPr/>
        <p:txBody>
          <a:bodyPr/>
          <a:lstStyle/>
          <a:p>
            <a:fld id="{7F308E97-CD69-4C03-BB26-53D238695D39}" type="slidenum">
              <a:rPr lang="en-US" smtClean="0"/>
              <a:t>6</a:t>
            </a:fld>
            <a:endParaRPr lang="en-US"/>
          </a:p>
        </p:txBody>
      </p:sp>
    </p:spTree>
    <p:extLst>
      <p:ext uri="{BB962C8B-B14F-4D97-AF65-F5344CB8AC3E}">
        <p14:creationId xmlns:p14="http://schemas.microsoft.com/office/powerpoint/2010/main" val="2171893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JILL</a:t>
            </a:r>
          </a:p>
          <a:p>
            <a:r>
              <a:rPr lang="en-US" dirty="0">
                <a:latin typeface="Arial Narrow" panose="020B0606020202030204" pitchFamily="34" charset="0"/>
              </a:rPr>
              <a:t> Tech host or Jill shares PPT</a:t>
            </a:r>
          </a:p>
          <a:p>
            <a:endParaRPr lang="en-US" dirty="0">
              <a:latin typeface="Arial Narrow" panose="020B0606020202030204" pitchFamily="34" charset="0"/>
            </a:endParaRPr>
          </a:p>
          <a:p>
            <a:r>
              <a:rPr lang="en-US" dirty="0">
                <a:latin typeface="Arial Narrow" panose="020B0606020202030204" pitchFamily="34" charset="0"/>
              </a:rPr>
              <a:t>According to the 2021 Rotary All-Member Survey, when asked “What were your reasons for becoming a club member?” 65% of responses from the Heart of America Zones 30/31 cited “To serve in your local community then closely followed with friendship and professional connections and service beyond the community.” </a:t>
            </a:r>
          </a:p>
          <a:p>
            <a:endParaRPr lang="en-US" dirty="0">
              <a:latin typeface="Arial Narrow" panose="020B0606020202030204" pitchFamily="34" charset="0"/>
            </a:endParaRPr>
          </a:p>
          <a:p>
            <a:r>
              <a:rPr lang="en-US" dirty="0">
                <a:latin typeface="Arial Narrow" panose="020B0606020202030204" pitchFamily="34" charset="0"/>
              </a:rPr>
              <a:t>If that’s what our potential members are looking for, is that what we’re delivering when they come to see us? Or look at our clubs’ online presence?</a:t>
            </a:r>
          </a:p>
          <a:p>
            <a:endParaRPr lang="en-US" dirty="0">
              <a:latin typeface="Arial Narrow" panose="020B0606020202030204" pitchFamily="34" charset="0"/>
            </a:endParaRPr>
          </a:p>
          <a:p>
            <a:endParaRPr lang="en-US" dirty="0">
              <a:latin typeface="Arial Narrow" panose="020B0606020202030204" pitchFamily="34" charset="0"/>
            </a:endParaRPr>
          </a:p>
          <a:p>
            <a:endParaRPr lang="en-US" dirty="0"/>
          </a:p>
        </p:txBody>
      </p:sp>
      <p:sp>
        <p:nvSpPr>
          <p:cNvPr id="4" name="Slide Number Placeholder 3"/>
          <p:cNvSpPr>
            <a:spLocks noGrp="1"/>
          </p:cNvSpPr>
          <p:nvPr>
            <p:ph type="sldNum" sz="quarter" idx="5"/>
          </p:nvPr>
        </p:nvSpPr>
        <p:spPr/>
        <p:txBody>
          <a:bodyPr/>
          <a:lstStyle/>
          <a:p>
            <a:fld id="{70EA5AB8-083F-43AE-AC87-26968BE0104C}" type="slidenum">
              <a:rPr lang="en-US" smtClean="0"/>
              <a:t>7</a:t>
            </a:fld>
            <a:endParaRPr lang="en-US"/>
          </a:p>
        </p:txBody>
      </p:sp>
    </p:spTree>
    <p:extLst>
      <p:ext uri="{BB962C8B-B14F-4D97-AF65-F5344CB8AC3E}">
        <p14:creationId xmlns:p14="http://schemas.microsoft.com/office/powerpoint/2010/main" val="3788862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Breakout Tech host</a:t>
            </a:r>
            <a:br>
              <a:rPr lang="en-US" dirty="0"/>
            </a:br>
            <a:r>
              <a:rPr lang="en-US" dirty="0"/>
              <a:t>random groups 4-5</a:t>
            </a:r>
            <a:br>
              <a:rPr lang="en-US" dirty="0"/>
            </a:br>
            <a:r>
              <a:rPr lang="en-US" dirty="0"/>
              <a:t>10 min (9min with 1 min warning)</a:t>
            </a:r>
          </a:p>
          <a:p>
            <a:r>
              <a:rPr lang="en-US" dirty="0"/>
              <a:t>Jill sends</a:t>
            </a:r>
          </a:p>
          <a:p>
            <a:endParaRPr lang="en-US" dirty="0"/>
          </a:p>
          <a:p>
            <a:r>
              <a:rPr lang="en-US" dirty="0"/>
              <a:t>Let’s go back into small group discussions and we’d like you to share what a vibrant, attractive Rotary experience looks like that would be appealing to what potential members are looking for.</a:t>
            </a:r>
          </a:p>
          <a:p>
            <a:endParaRPr lang="en-US" dirty="0"/>
          </a:p>
          <a:p>
            <a:r>
              <a:rPr lang="en-US" dirty="0"/>
              <a:t>How can we make our clubs simply </a:t>
            </a:r>
            <a:r>
              <a:rPr lang="en-US" dirty="0" err="1"/>
              <a:t>irrestible</a:t>
            </a:r>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fld id="{7F308E97-CD69-4C03-BB26-53D238695D39}" type="slidenum">
              <a:rPr lang="en-US" smtClean="0"/>
              <a:t>8</a:t>
            </a:fld>
            <a:endParaRPr lang="en-US"/>
          </a:p>
        </p:txBody>
      </p:sp>
    </p:spTree>
    <p:extLst>
      <p:ext uri="{BB962C8B-B14F-4D97-AF65-F5344CB8AC3E}">
        <p14:creationId xmlns:p14="http://schemas.microsoft.com/office/powerpoint/2010/main" val="731930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breakout ask to share</a:t>
            </a:r>
          </a:p>
          <a:p>
            <a:endParaRPr lang="en-US" dirty="0"/>
          </a:p>
          <a:p>
            <a:r>
              <a:rPr lang="en-US" dirty="0"/>
              <a:t>One idea they will implement in the next 30 days, that increases attraction and makes the club more appealing to potential members</a:t>
            </a:r>
          </a:p>
          <a:p>
            <a:endParaRPr lang="en-US" dirty="0"/>
          </a:p>
          <a:p>
            <a:r>
              <a:rPr lang="en-US" dirty="0"/>
              <a:t>TECH Host – leave slide up briefly, then stop share for sharing </a:t>
            </a:r>
          </a:p>
          <a:p>
            <a:endParaRPr lang="en-US" dirty="0"/>
          </a:p>
          <a:p>
            <a:r>
              <a:rPr lang="en-US" dirty="0"/>
              <a:t>Jill hands</a:t>
            </a:r>
          </a:p>
          <a:p>
            <a:r>
              <a:rPr lang="en-US" dirty="0"/>
              <a:t>Steve chat</a:t>
            </a:r>
          </a:p>
          <a:p>
            <a:endParaRPr lang="en-US" dirty="0"/>
          </a:p>
          <a:p>
            <a:endParaRPr lang="en-US" dirty="0"/>
          </a:p>
          <a:p>
            <a:r>
              <a:rPr lang="en-US" dirty="0"/>
              <a:t>After sharing</a:t>
            </a:r>
          </a:p>
          <a:p>
            <a:r>
              <a:rPr lang="en-US" dirty="0"/>
              <a:t>Thank presenters, participants and tech hosts, Memphis video then send off with Simply Irrestible song </a:t>
            </a:r>
          </a:p>
        </p:txBody>
      </p:sp>
      <p:sp>
        <p:nvSpPr>
          <p:cNvPr id="4" name="Slide Number Placeholder 3"/>
          <p:cNvSpPr>
            <a:spLocks noGrp="1"/>
          </p:cNvSpPr>
          <p:nvPr>
            <p:ph type="sldNum" sz="quarter" idx="5"/>
          </p:nvPr>
        </p:nvSpPr>
        <p:spPr/>
        <p:txBody>
          <a:bodyPr/>
          <a:lstStyle/>
          <a:p>
            <a:fld id="{7F308E97-CD69-4C03-BB26-53D238695D39}" type="slidenum">
              <a:rPr lang="en-US" smtClean="0"/>
              <a:t>9</a:t>
            </a:fld>
            <a:endParaRPr lang="en-US"/>
          </a:p>
        </p:txBody>
      </p:sp>
    </p:spTree>
    <p:extLst>
      <p:ext uri="{BB962C8B-B14F-4D97-AF65-F5344CB8AC3E}">
        <p14:creationId xmlns:p14="http://schemas.microsoft.com/office/powerpoint/2010/main" val="2328922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308E97-CD69-4C03-BB26-53D238695D39}" type="slidenum">
              <a:rPr lang="en-US" smtClean="0"/>
              <a:t>10</a:t>
            </a:fld>
            <a:endParaRPr lang="en-US"/>
          </a:p>
        </p:txBody>
      </p:sp>
    </p:spTree>
    <p:extLst>
      <p:ext uri="{BB962C8B-B14F-4D97-AF65-F5344CB8AC3E}">
        <p14:creationId xmlns:p14="http://schemas.microsoft.com/office/powerpoint/2010/main" val="6204669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40769-FD63-1A47-806C-01B996CC64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52E3B1-A471-2848-9D45-32C4E8DE08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1598D7-B73E-9940-8074-9EE2BE7BF0A8}"/>
              </a:ext>
            </a:extLst>
          </p:cNvPr>
          <p:cNvSpPr>
            <a:spLocks noGrp="1"/>
          </p:cNvSpPr>
          <p:nvPr>
            <p:ph type="dt" sz="half" idx="10"/>
          </p:nvPr>
        </p:nvSpPr>
        <p:spPr/>
        <p:txBody>
          <a:bodyPr/>
          <a:lstStyle/>
          <a:p>
            <a:fld id="{D4C33DCB-9208-4696-89EA-EB084EF0F721}" type="datetime1">
              <a:rPr lang="en-US" smtClean="0"/>
              <a:t>2/2/2023</a:t>
            </a:fld>
            <a:endParaRPr lang="en-US"/>
          </a:p>
        </p:txBody>
      </p:sp>
      <p:sp>
        <p:nvSpPr>
          <p:cNvPr id="5" name="Footer Placeholder 4">
            <a:extLst>
              <a:ext uri="{FF2B5EF4-FFF2-40B4-BE49-F238E27FC236}">
                <a16:creationId xmlns:a16="http://schemas.microsoft.com/office/drawing/2014/main" id="{3A4ED846-6EB7-2E4B-B140-C850B9AA5189}"/>
              </a:ext>
            </a:extLst>
          </p:cNvPr>
          <p:cNvSpPr>
            <a:spLocks noGrp="1"/>
          </p:cNvSpPr>
          <p:nvPr>
            <p:ph type="ftr" sz="quarter" idx="11"/>
          </p:nvPr>
        </p:nvSpPr>
        <p:spPr/>
        <p:txBody>
          <a:bodyPr/>
          <a:lstStyle/>
          <a:p>
            <a:endParaRPr lang="en-US"/>
          </a:p>
        </p:txBody>
      </p:sp>
      <p:pic>
        <p:nvPicPr>
          <p:cNvPr id="7" name="Picture 6">
            <a:extLst>
              <a:ext uri="{FF2B5EF4-FFF2-40B4-BE49-F238E27FC236}">
                <a16:creationId xmlns:a16="http://schemas.microsoft.com/office/drawing/2014/main" id="{047D62B8-C4E1-4C48-85F3-5EC922EA63B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031956" y="271547"/>
            <a:ext cx="1773509" cy="728630"/>
          </a:xfrm>
          <a:prstGeom prst="rect">
            <a:avLst/>
          </a:prstGeom>
        </p:spPr>
      </p:pic>
      <p:sp>
        <p:nvSpPr>
          <p:cNvPr id="6" name="Slide Number Placeholder 5">
            <a:extLst>
              <a:ext uri="{FF2B5EF4-FFF2-40B4-BE49-F238E27FC236}">
                <a16:creationId xmlns:a16="http://schemas.microsoft.com/office/drawing/2014/main" id="{444C2219-336C-924D-85C6-B559CEC0D12A}"/>
              </a:ext>
            </a:extLst>
          </p:cNvPr>
          <p:cNvSpPr>
            <a:spLocks noGrp="1"/>
          </p:cNvSpPr>
          <p:nvPr>
            <p:ph type="sldNum" sz="quarter" idx="12"/>
          </p:nvPr>
        </p:nvSpPr>
        <p:spPr/>
        <p:txBody>
          <a:bodyPr/>
          <a:lstStyle/>
          <a:p>
            <a:fld id="{B43B09BE-DB47-784E-B1A7-213AE3EFC0DC}" type="slidenum">
              <a:rPr lang="en-US" smtClean="0"/>
              <a:t>‹#›</a:t>
            </a:fld>
            <a:endParaRPr lang="en-US"/>
          </a:p>
        </p:txBody>
      </p:sp>
    </p:spTree>
    <p:extLst>
      <p:ext uri="{BB962C8B-B14F-4D97-AF65-F5344CB8AC3E}">
        <p14:creationId xmlns:p14="http://schemas.microsoft.com/office/powerpoint/2010/main" val="2017058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41DB3-CEE6-B047-B867-0517A7D425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803293-2517-EC40-810B-A95F88661E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B313BB-7A88-6643-8B3E-097329C20861}"/>
              </a:ext>
            </a:extLst>
          </p:cNvPr>
          <p:cNvSpPr>
            <a:spLocks noGrp="1"/>
          </p:cNvSpPr>
          <p:nvPr>
            <p:ph type="dt" sz="half" idx="10"/>
          </p:nvPr>
        </p:nvSpPr>
        <p:spPr/>
        <p:txBody>
          <a:bodyPr/>
          <a:lstStyle/>
          <a:p>
            <a:fld id="{7ADD9221-83CE-4281-BC6C-BD14513E8A8F}" type="datetime1">
              <a:rPr lang="en-US" smtClean="0"/>
              <a:t>2/2/2023</a:t>
            </a:fld>
            <a:endParaRPr lang="en-US"/>
          </a:p>
        </p:txBody>
      </p:sp>
      <p:sp>
        <p:nvSpPr>
          <p:cNvPr id="5" name="Footer Placeholder 4">
            <a:extLst>
              <a:ext uri="{FF2B5EF4-FFF2-40B4-BE49-F238E27FC236}">
                <a16:creationId xmlns:a16="http://schemas.microsoft.com/office/drawing/2014/main" id="{2EA36046-3AFE-B24B-81BD-B0B8A79ACA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A50EDD-3204-6741-8C0C-AAB17FE33D9D}"/>
              </a:ext>
            </a:extLst>
          </p:cNvPr>
          <p:cNvSpPr>
            <a:spLocks noGrp="1"/>
          </p:cNvSpPr>
          <p:nvPr>
            <p:ph type="sldNum" sz="quarter" idx="12"/>
          </p:nvPr>
        </p:nvSpPr>
        <p:spPr/>
        <p:txBody>
          <a:bodyPr/>
          <a:lstStyle/>
          <a:p>
            <a:fld id="{B43B09BE-DB47-784E-B1A7-213AE3EFC0DC}" type="slidenum">
              <a:rPr lang="en-US" smtClean="0"/>
              <a:t>‹#›</a:t>
            </a:fld>
            <a:endParaRPr lang="en-US"/>
          </a:p>
        </p:txBody>
      </p:sp>
    </p:spTree>
    <p:extLst>
      <p:ext uri="{BB962C8B-B14F-4D97-AF65-F5344CB8AC3E}">
        <p14:creationId xmlns:p14="http://schemas.microsoft.com/office/powerpoint/2010/main" val="877531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5C77BE-FFAE-A844-BD88-F328253717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29DD7C-8370-0948-B43D-315A5546EB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6E2F08-B63E-3A42-809F-170C0D6D4A2F}"/>
              </a:ext>
            </a:extLst>
          </p:cNvPr>
          <p:cNvSpPr>
            <a:spLocks noGrp="1"/>
          </p:cNvSpPr>
          <p:nvPr>
            <p:ph type="dt" sz="half" idx="10"/>
          </p:nvPr>
        </p:nvSpPr>
        <p:spPr/>
        <p:txBody>
          <a:bodyPr/>
          <a:lstStyle/>
          <a:p>
            <a:fld id="{14188933-407F-42B8-AFC8-11A93C90B1DF}" type="datetime1">
              <a:rPr lang="en-US" smtClean="0"/>
              <a:t>2/2/2023</a:t>
            </a:fld>
            <a:endParaRPr lang="en-US"/>
          </a:p>
        </p:txBody>
      </p:sp>
      <p:sp>
        <p:nvSpPr>
          <p:cNvPr id="5" name="Footer Placeholder 4">
            <a:extLst>
              <a:ext uri="{FF2B5EF4-FFF2-40B4-BE49-F238E27FC236}">
                <a16:creationId xmlns:a16="http://schemas.microsoft.com/office/drawing/2014/main" id="{2B6CBA04-3D3D-1E4C-AD13-B30FBB13F8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77864C-BA7A-874E-91A9-31D8508F7F2D}"/>
              </a:ext>
            </a:extLst>
          </p:cNvPr>
          <p:cNvSpPr>
            <a:spLocks noGrp="1"/>
          </p:cNvSpPr>
          <p:nvPr>
            <p:ph type="sldNum" sz="quarter" idx="12"/>
          </p:nvPr>
        </p:nvSpPr>
        <p:spPr/>
        <p:txBody>
          <a:bodyPr/>
          <a:lstStyle/>
          <a:p>
            <a:fld id="{B43B09BE-DB47-784E-B1A7-213AE3EFC0DC}" type="slidenum">
              <a:rPr lang="en-US" smtClean="0"/>
              <a:t>‹#›</a:t>
            </a:fld>
            <a:endParaRPr lang="en-US"/>
          </a:p>
        </p:txBody>
      </p:sp>
    </p:spTree>
    <p:extLst>
      <p:ext uri="{BB962C8B-B14F-4D97-AF65-F5344CB8AC3E}">
        <p14:creationId xmlns:p14="http://schemas.microsoft.com/office/powerpoint/2010/main" val="3428286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42708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31658716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extLst>
    <p:ext uri="{DCECCB84-F9BA-43D5-87BE-67443E8EF086}">
      <p15:sldGuideLst xmlns:p15="http://schemas.microsoft.com/office/powerpoint/2012/main">
        <p15:guide id="1" pos="381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8361B-B90B-964B-8BE8-513AC2A26F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04324F-EDFA-0442-B17B-41DFF552B3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9582EA-882D-F048-8C0D-E6EC1DA42DE1}"/>
              </a:ext>
            </a:extLst>
          </p:cNvPr>
          <p:cNvSpPr>
            <a:spLocks noGrp="1"/>
          </p:cNvSpPr>
          <p:nvPr>
            <p:ph type="dt" sz="half" idx="10"/>
          </p:nvPr>
        </p:nvSpPr>
        <p:spPr/>
        <p:txBody>
          <a:bodyPr/>
          <a:lstStyle/>
          <a:p>
            <a:fld id="{9C717AFD-B35B-4E4A-ABBB-D8D5098ADAAE}" type="datetime1">
              <a:rPr lang="en-US" smtClean="0"/>
              <a:t>2/2/2023</a:t>
            </a:fld>
            <a:endParaRPr lang="en-US"/>
          </a:p>
        </p:txBody>
      </p:sp>
      <p:sp>
        <p:nvSpPr>
          <p:cNvPr id="5" name="Footer Placeholder 4">
            <a:extLst>
              <a:ext uri="{FF2B5EF4-FFF2-40B4-BE49-F238E27FC236}">
                <a16:creationId xmlns:a16="http://schemas.microsoft.com/office/drawing/2014/main" id="{8C2A42E4-BD47-E142-9608-CAE98903AF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18942F-B0E9-614D-8A01-FFEDC9C8FD61}"/>
              </a:ext>
            </a:extLst>
          </p:cNvPr>
          <p:cNvSpPr>
            <a:spLocks noGrp="1"/>
          </p:cNvSpPr>
          <p:nvPr>
            <p:ph type="sldNum" sz="quarter" idx="12"/>
          </p:nvPr>
        </p:nvSpPr>
        <p:spPr/>
        <p:txBody>
          <a:bodyPr/>
          <a:lstStyle/>
          <a:p>
            <a:fld id="{B43B09BE-DB47-784E-B1A7-213AE3EFC0DC}" type="slidenum">
              <a:rPr lang="en-US" smtClean="0"/>
              <a:t>‹#›</a:t>
            </a:fld>
            <a:endParaRPr lang="en-US"/>
          </a:p>
        </p:txBody>
      </p:sp>
    </p:spTree>
    <p:extLst>
      <p:ext uri="{BB962C8B-B14F-4D97-AF65-F5344CB8AC3E}">
        <p14:creationId xmlns:p14="http://schemas.microsoft.com/office/powerpoint/2010/main" val="3855005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64BA8-89B6-B54A-BFC1-C58465FC9D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196A7F-31F2-0845-9ACA-6BBD2970F6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103B69-D27A-E74D-8544-641A3F386AB0}"/>
              </a:ext>
            </a:extLst>
          </p:cNvPr>
          <p:cNvSpPr>
            <a:spLocks noGrp="1"/>
          </p:cNvSpPr>
          <p:nvPr>
            <p:ph type="dt" sz="half" idx="10"/>
          </p:nvPr>
        </p:nvSpPr>
        <p:spPr/>
        <p:txBody>
          <a:bodyPr/>
          <a:lstStyle/>
          <a:p>
            <a:fld id="{4E9B4027-148C-447B-80D9-D203F914DDD5}" type="datetime1">
              <a:rPr lang="en-US" smtClean="0"/>
              <a:t>2/2/2023</a:t>
            </a:fld>
            <a:endParaRPr lang="en-US"/>
          </a:p>
        </p:txBody>
      </p:sp>
      <p:sp>
        <p:nvSpPr>
          <p:cNvPr id="5" name="Footer Placeholder 4">
            <a:extLst>
              <a:ext uri="{FF2B5EF4-FFF2-40B4-BE49-F238E27FC236}">
                <a16:creationId xmlns:a16="http://schemas.microsoft.com/office/drawing/2014/main" id="{6D9625F4-FEE3-974B-A2C0-AAE87CC917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D9CA97-6E74-6D46-B532-D4CE0A9B5122}"/>
              </a:ext>
            </a:extLst>
          </p:cNvPr>
          <p:cNvSpPr>
            <a:spLocks noGrp="1"/>
          </p:cNvSpPr>
          <p:nvPr>
            <p:ph type="sldNum" sz="quarter" idx="12"/>
          </p:nvPr>
        </p:nvSpPr>
        <p:spPr/>
        <p:txBody>
          <a:bodyPr/>
          <a:lstStyle/>
          <a:p>
            <a:fld id="{B43B09BE-DB47-784E-B1A7-213AE3EFC0DC}" type="slidenum">
              <a:rPr lang="en-US" smtClean="0"/>
              <a:t>‹#›</a:t>
            </a:fld>
            <a:endParaRPr lang="en-US"/>
          </a:p>
        </p:txBody>
      </p:sp>
    </p:spTree>
    <p:extLst>
      <p:ext uri="{BB962C8B-B14F-4D97-AF65-F5344CB8AC3E}">
        <p14:creationId xmlns:p14="http://schemas.microsoft.com/office/powerpoint/2010/main" val="2548648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10D28-BCC0-1142-9535-A67B92C21B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79DB53-F9C5-024B-8FB7-5525FCF3F8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1F80EC-EA52-7A44-AFC9-59D5AF59B2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808D04-4C44-1B4D-8EFE-BD2200C03B16}"/>
              </a:ext>
            </a:extLst>
          </p:cNvPr>
          <p:cNvSpPr>
            <a:spLocks noGrp="1"/>
          </p:cNvSpPr>
          <p:nvPr>
            <p:ph type="dt" sz="half" idx="10"/>
          </p:nvPr>
        </p:nvSpPr>
        <p:spPr/>
        <p:txBody>
          <a:bodyPr/>
          <a:lstStyle/>
          <a:p>
            <a:fld id="{15815DFB-6EDF-4E1D-B5BC-80D0D4ECF925}" type="datetime1">
              <a:rPr lang="en-US" smtClean="0"/>
              <a:t>2/2/2023</a:t>
            </a:fld>
            <a:endParaRPr lang="en-US"/>
          </a:p>
        </p:txBody>
      </p:sp>
      <p:sp>
        <p:nvSpPr>
          <p:cNvPr id="6" name="Footer Placeholder 5">
            <a:extLst>
              <a:ext uri="{FF2B5EF4-FFF2-40B4-BE49-F238E27FC236}">
                <a16:creationId xmlns:a16="http://schemas.microsoft.com/office/drawing/2014/main" id="{A0A81871-6381-334B-B83F-B59EC14422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A963A2-8E7C-784C-B19C-F0CDD59928A4}"/>
              </a:ext>
            </a:extLst>
          </p:cNvPr>
          <p:cNvSpPr>
            <a:spLocks noGrp="1"/>
          </p:cNvSpPr>
          <p:nvPr>
            <p:ph type="sldNum" sz="quarter" idx="12"/>
          </p:nvPr>
        </p:nvSpPr>
        <p:spPr/>
        <p:txBody>
          <a:bodyPr/>
          <a:lstStyle/>
          <a:p>
            <a:fld id="{B43B09BE-DB47-784E-B1A7-213AE3EFC0DC}" type="slidenum">
              <a:rPr lang="en-US" smtClean="0"/>
              <a:t>‹#›</a:t>
            </a:fld>
            <a:endParaRPr lang="en-US"/>
          </a:p>
        </p:txBody>
      </p:sp>
    </p:spTree>
    <p:extLst>
      <p:ext uri="{BB962C8B-B14F-4D97-AF65-F5344CB8AC3E}">
        <p14:creationId xmlns:p14="http://schemas.microsoft.com/office/powerpoint/2010/main" val="3610813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06ABF-41D6-9049-A22B-44AC498BF2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8ACA24-FE10-C34B-831B-00F01628E3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38D57A-17B1-3F40-8442-2160578F08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C5248B-019F-9447-8B29-ADD5BF89DC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0316F0-557D-6D46-BAF9-A9536A6914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07BEA5-9267-C44F-B522-A06FAA0510E6}"/>
              </a:ext>
            </a:extLst>
          </p:cNvPr>
          <p:cNvSpPr>
            <a:spLocks noGrp="1"/>
          </p:cNvSpPr>
          <p:nvPr>
            <p:ph type="dt" sz="half" idx="10"/>
          </p:nvPr>
        </p:nvSpPr>
        <p:spPr/>
        <p:txBody>
          <a:bodyPr/>
          <a:lstStyle/>
          <a:p>
            <a:fld id="{E8A0C007-3B41-4810-9C50-67B535B181D9}" type="datetime1">
              <a:rPr lang="en-US" smtClean="0"/>
              <a:t>2/2/2023</a:t>
            </a:fld>
            <a:endParaRPr lang="en-US"/>
          </a:p>
        </p:txBody>
      </p:sp>
      <p:sp>
        <p:nvSpPr>
          <p:cNvPr id="8" name="Footer Placeholder 7">
            <a:extLst>
              <a:ext uri="{FF2B5EF4-FFF2-40B4-BE49-F238E27FC236}">
                <a16:creationId xmlns:a16="http://schemas.microsoft.com/office/drawing/2014/main" id="{8F178F15-9515-4C45-B7CD-A87291422C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1DDF72-0BB0-384C-99A9-26D9D00280D7}"/>
              </a:ext>
            </a:extLst>
          </p:cNvPr>
          <p:cNvSpPr>
            <a:spLocks noGrp="1"/>
          </p:cNvSpPr>
          <p:nvPr>
            <p:ph type="sldNum" sz="quarter" idx="12"/>
          </p:nvPr>
        </p:nvSpPr>
        <p:spPr/>
        <p:txBody>
          <a:bodyPr/>
          <a:lstStyle/>
          <a:p>
            <a:fld id="{B43B09BE-DB47-784E-B1A7-213AE3EFC0DC}" type="slidenum">
              <a:rPr lang="en-US" smtClean="0"/>
              <a:t>‹#›</a:t>
            </a:fld>
            <a:endParaRPr lang="en-US"/>
          </a:p>
        </p:txBody>
      </p:sp>
    </p:spTree>
    <p:extLst>
      <p:ext uri="{BB962C8B-B14F-4D97-AF65-F5344CB8AC3E}">
        <p14:creationId xmlns:p14="http://schemas.microsoft.com/office/powerpoint/2010/main" val="3880550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63FAA-39A4-CE48-B2D8-EFA8EE362C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7F8809-0647-4D4E-9EB4-D45D5071BAF6}"/>
              </a:ext>
            </a:extLst>
          </p:cNvPr>
          <p:cNvSpPr>
            <a:spLocks noGrp="1"/>
          </p:cNvSpPr>
          <p:nvPr>
            <p:ph type="dt" sz="half" idx="10"/>
          </p:nvPr>
        </p:nvSpPr>
        <p:spPr/>
        <p:txBody>
          <a:bodyPr/>
          <a:lstStyle/>
          <a:p>
            <a:fld id="{C1F2B7BB-4F11-4FE6-9BD3-E78BAA8EDA07}" type="datetime1">
              <a:rPr lang="en-US" smtClean="0"/>
              <a:t>2/2/2023</a:t>
            </a:fld>
            <a:endParaRPr lang="en-US"/>
          </a:p>
        </p:txBody>
      </p:sp>
      <p:sp>
        <p:nvSpPr>
          <p:cNvPr id="4" name="Footer Placeholder 3">
            <a:extLst>
              <a:ext uri="{FF2B5EF4-FFF2-40B4-BE49-F238E27FC236}">
                <a16:creationId xmlns:a16="http://schemas.microsoft.com/office/drawing/2014/main" id="{B1C7B9C5-32C7-5A44-B280-7AAE7A4A18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2F3E63-ECCE-9B4C-8866-5DAD0EC5E372}"/>
              </a:ext>
            </a:extLst>
          </p:cNvPr>
          <p:cNvSpPr>
            <a:spLocks noGrp="1"/>
          </p:cNvSpPr>
          <p:nvPr>
            <p:ph type="sldNum" sz="quarter" idx="12"/>
          </p:nvPr>
        </p:nvSpPr>
        <p:spPr/>
        <p:txBody>
          <a:bodyPr/>
          <a:lstStyle/>
          <a:p>
            <a:fld id="{B43B09BE-DB47-784E-B1A7-213AE3EFC0DC}" type="slidenum">
              <a:rPr lang="en-US" smtClean="0"/>
              <a:t>‹#›</a:t>
            </a:fld>
            <a:endParaRPr lang="en-US"/>
          </a:p>
        </p:txBody>
      </p:sp>
    </p:spTree>
    <p:extLst>
      <p:ext uri="{BB962C8B-B14F-4D97-AF65-F5344CB8AC3E}">
        <p14:creationId xmlns:p14="http://schemas.microsoft.com/office/powerpoint/2010/main" val="446965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193684-A72A-4B4E-8768-BEB7AA824CB1}"/>
              </a:ext>
            </a:extLst>
          </p:cNvPr>
          <p:cNvSpPr>
            <a:spLocks noGrp="1"/>
          </p:cNvSpPr>
          <p:nvPr>
            <p:ph type="dt" sz="half" idx="10"/>
          </p:nvPr>
        </p:nvSpPr>
        <p:spPr/>
        <p:txBody>
          <a:bodyPr/>
          <a:lstStyle/>
          <a:p>
            <a:fld id="{0188B6B5-6C40-4ABD-BBE7-7B8CC563FE0C}" type="datetime1">
              <a:rPr lang="en-US" smtClean="0"/>
              <a:t>2/2/2023</a:t>
            </a:fld>
            <a:endParaRPr lang="en-US"/>
          </a:p>
        </p:txBody>
      </p:sp>
      <p:sp>
        <p:nvSpPr>
          <p:cNvPr id="3" name="Footer Placeholder 2">
            <a:extLst>
              <a:ext uri="{FF2B5EF4-FFF2-40B4-BE49-F238E27FC236}">
                <a16:creationId xmlns:a16="http://schemas.microsoft.com/office/drawing/2014/main" id="{CB6024D5-F7AD-C041-8253-348953C7E4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5DB9BD-E512-3343-B000-3EB3482434FF}"/>
              </a:ext>
            </a:extLst>
          </p:cNvPr>
          <p:cNvSpPr>
            <a:spLocks noGrp="1"/>
          </p:cNvSpPr>
          <p:nvPr>
            <p:ph type="sldNum" sz="quarter" idx="12"/>
          </p:nvPr>
        </p:nvSpPr>
        <p:spPr/>
        <p:txBody>
          <a:bodyPr/>
          <a:lstStyle/>
          <a:p>
            <a:fld id="{B43B09BE-DB47-784E-B1A7-213AE3EFC0DC}" type="slidenum">
              <a:rPr lang="en-US" smtClean="0"/>
              <a:t>‹#›</a:t>
            </a:fld>
            <a:endParaRPr lang="en-US"/>
          </a:p>
        </p:txBody>
      </p:sp>
    </p:spTree>
    <p:extLst>
      <p:ext uri="{BB962C8B-B14F-4D97-AF65-F5344CB8AC3E}">
        <p14:creationId xmlns:p14="http://schemas.microsoft.com/office/powerpoint/2010/main" val="2756104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35AD6-3D52-2442-AD07-0EB84E8186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132535-CAF9-1641-9061-A639731E47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627677-AE3B-3A4E-9E25-CB5950FE14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679869-C647-AA48-8AF6-D62F3FAA22DC}"/>
              </a:ext>
            </a:extLst>
          </p:cNvPr>
          <p:cNvSpPr>
            <a:spLocks noGrp="1"/>
          </p:cNvSpPr>
          <p:nvPr>
            <p:ph type="dt" sz="half" idx="10"/>
          </p:nvPr>
        </p:nvSpPr>
        <p:spPr/>
        <p:txBody>
          <a:bodyPr/>
          <a:lstStyle/>
          <a:p>
            <a:fld id="{2999BD40-46A1-42ED-9285-64C3EF6DE5F9}" type="datetime1">
              <a:rPr lang="en-US" smtClean="0"/>
              <a:t>2/2/2023</a:t>
            </a:fld>
            <a:endParaRPr lang="en-US"/>
          </a:p>
        </p:txBody>
      </p:sp>
      <p:sp>
        <p:nvSpPr>
          <p:cNvPr id="6" name="Footer Placeholder 5">
            <a:extLst>
              <a:ext uri="{FF2B5EF4-FFF2-40B4-BE49-F238E27FC236}">
                <a16:creationId xmlns:a16="http://schemas.microsoft.com/office/drawing/2014/main" id="{BB2C2893-72C1-4D46-96DB-AA94FF975A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55EC86-FE46-FD47-A90A-167AFF433546}"/>
              </a:ext>
            </a:extLst>
          </p:cNvPr>
          <p:cNvSpPr>
            <a:spLocks noGrp="1"/>
          </p:cNvSpPr>
          <p:nvPr>
            <p:ph type="sldNum" sz="quarter" idx="12"/>
          </p:nvPr>
        </p:nvSpPr>
        <p:spPr/>
        <p:txBody>
          <a:bodyPr/>
          <a:lstStyle/>
          <a:p>
            <a:fld id="{B43B09BE-DB47-784E-B1A7-213AE3EFC0DC}" type="slidenum">
              <a:rPr lang="en-US" smtClean="0"/>
              <a:t>‹#›</a:t>
            </a:fld>
            <a:endParaRPr lang="en-US"/>
          </a:p>
        </p:txBody>
      </p:sp>
    </p:spTree>
    <p:extLst>
      <p:ext uri="{BB962C8B-B14F-4D97-AF65-F5344CB8AC3E}">
        <p14:creationId xmlns:p14="http://schemas.microsoft.com/office/powerpoint/2010/main" val="342602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6CE3B-EC03-4543-9DE8-24D9054081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54B319-2A56-6742-879D-C9806C4AD0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B315915-2AA3-AB4E-9B97-5F57C18B47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3A73F0-E576-0E4E-B3AE-3D4ABBC8172B}"/>
              </a:ext>
            </a:extLst>
          </p:cNvPr>
          <p:cNvSpPr>
            <a:spLocks noGrp="1"/>
          </p:cNvSpPr>
          <p:nvPr>
            <p:ph type="dt" sz="half" idx="10"/>
          </p:nvPr>
        </p:nvSpPr>
        <p:spPr/>
        <p:txBody>
          <a:bodyPr/>
          <a:lstStyle/>
          <a:p>
            <a:fld id="{5B79DC19-F3EC-42BE-A376-216E314CBBBF}" type="datetime1">
              <a:rPr lang="en-US" smtClean="0"/>
              <a:t>2/2/2023</a:t>
            </a:fld>
            <a:endParaRPr lang="en-US"/>
          </a:p>
        </p:txBody>
      </p:sp>
      <p:sp>
        <p:nvSpPr>
          <p:cNvPr id="6" name="Footer Placeholder 5">
            <a:extLst>
              <a:ext uri="{FF2B5EF4-FFF2-40B4-BE49-F238E27FC236}">
                <a16:creationId xmlns:a16="http://schemas.microsoft.com/office/drawing/2014/main" id="{D6D845AE-4E31-BF4E-8EE5-0C71FD6510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DAA935-D9D9-A641-8C89-C0C39A9E3E4C}"/>
              </a:ext>
            </a:extLst>
          </p:cNvPr>
          <p:cNvSpPr>
            <a:spLocks noGrp="1"/>
          </p:cNvSpPr>
          <p:nvPr>
            <p:ph type="sldNum" sz="quarter" idx="12"/>
          </p:nvPr>
        </p:nvSpPr>
        <p:spPr/>
        <p:txBody>
          <a:bodyPr/>
          <a:lstStyle/>
          <a:p>
            <a:fld id="{B43B09BE-DB47-784E-B1A7-213AE3EFC0DC}" type="slidenum">
              <a:rPr lang="en-US" smtClean="0"/>
              <a:t>‹#›</a:t>
            </a:fld>
            <a:endParaRPr lang="en-US"/>
          </a:p>
        </p:txBody>
      </p:sp>
    </p:spTree>
    <p:extLst>
      <p:ext uri="{BB962C8B-B14F-4D97-AF65-F5344CB8AC3E}">
        <p14:creationId xmlns:p14="http://schemas.microsoft.com/office/powerpoint/2010/main" val="2358986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Shape&#10;&#10;Description automatically generated with low confidence">
            <a:extLst>
              <a:ext uri="{FF2B5EF4-FFF2-40B4-BE49-F238E27FC236}">
                <a16:creationId xmlns:a16="http://schemas.microsoft.com/office/drawing/2014/main" id="{85F9C7CB-13A4-3B46-8D00-402C373D57FF}"/>
              </a:ext>
            </a:extLst>
          </p:cNvPr>
          <p:cNvPicPr>
            <a:picLocks noChangeAspect="1"/>
          </p:cNvPicPr>
          <p:nvPr userDrawn="1"/>
        </p:nvPicPr>
        <p:blipFill>
          <a:blip r:embed="rId15"/>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9DD29CD7-CD77-2B4E-823B-DCB61AE4FE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729AD8-15BD-F240-9BE2-47285FCEE8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36229F-CA00-1747-8CD8-0C64505576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724CA0-1E1B-4204-8B4C-465F7899A7EB}" type="datetime1">
              <a:rPr lang="en-US" smtClean="0"/>
              <a:t>2/2/2023</a:t>
            </a:fld>
            <a:endParaRPr lang="en-US"/>
          </a:p>
        </p:txBody>
      </p:sp>
      <p:sp>
        <p:nvSpPr>
          <p:cNvPr id="5" name="Footer Placeholder 4">
            <a:extLst>
              <a:ext uri="{FF2B5EF4-FFF2-40B4-BE49-F238E27FC236}">
                <a16:creationId xmlns:a16="http://schemas.microsoft.com/office/drawing/2014/main" id="{EEE5BA36-6783-FE4D-9ADD-119627CDEE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3407BE-CA2C-8147-885E-6D119B4A63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3B09BE-DB47-784E-B1A7-213AE3EFC0DC}" type="slidenum">
              <a:rPr lang="en-US" smtClean="0"/>
              <a:t>‹#›</a:t>
            </a:fld>
            <a:endParaRPr lang="en-US"/>
          </a:p>
        </p:txBody>
      </p:sp>
      <p:sp>
        <p:nvSpPr>
          <p:cNvPr id="9" name="TextBox 8">
            <a:extLst>
              <a:ext uri="{FF2B5EF4-FFF2-40B4-BE49-F238E27FC236}">
                <a16:creationId xmlns:a16="http://schemas.microsoft.com/office/drawing/2014/main" id="{74BF48E4-D9CA-4670-B41D-F1507579B347}"/>
              </a:ext>
            </a:extLst>
          </p:cNvPr>
          <p:cNvSpPr txBox="1"/>
          <p:nvPr userDrawn="1">
            <p:extLst>
              <p:ext uri="{1162E1C5-73C7-4A58-AE30-91384D911F3F}">
                <p184:classification xmlns:p184="http://schemas.microsoft.com/office/powerpoint/2018/4/main" val="ftr"/>
              </p:ext>
            </p:extLst>
          </p:nvPr>
        </p:nvSpPr>
        <p:spPr>
          <a:xfrm>
            <a:off x="5584000" y="6736080"/>
            <a:ext cx="862012" cy="121920"/>
          </a:xfrm>
          <a:prstGeom prst="rect">
            <a:avLst/>
          </a:prstGeom>
        </p:spPr>
        <p:txBody>
          <a:bodyPr horzOverflow="overflow" lIns="0" tIns="0" rIns="0" bIns="0">
            <a:spAutoFit/>
          </a:bodyPr>
          <a:lstStyle/>
          <a:p>
            <a:pPr algn="ctr"/>
            <a:r>
              <a:rPr lang="en-US" sz="800">
                <a:solidFill>
                  <a:srgbClr val="FF0000"/>
                </a:solidFill>
                <a:latin typeface="Calibri" panose="020F0502020204030204" pitchFamily="34" charset="0"/>
                <a:cs typeface="Calibri" panose="020F0502020204030204" pitchFamily="34" charset="0"/>
              </a:rPr>
              <a:t>INTERNAL USE ONLY</a:t>
            </a:r>
          </a:p>
        </p:txBody>
      </p:sp>
    </p:spTree>
    <p:extLst>
      <p:ext uri="{BB962C8B-B14F-4D97-AF65-F5344CB8AC3E}">
        <p14:creationId xmlns:p14="http://schemas.microsoft.com/office/powerpoint/2010/main" val="1755147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6.jpeg"/><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7915C-CBF2-DD43-87D9-7C053CD3F996}"/>
              </a:ext>
            </a:extLst>
          </p:cNvPr>
          <p:cNvSpPr>
            <a:spLocks noGrp="1"/>
          </p:cNvSpPr>
          <p:nvPr>
            <p:ph type="ctrTitle"/>
          </p:nvPr>
        </p:nvSpPr>
        <p:spPr>
          <a:xfrm>
            <a:off x="1524000" y="406400"/>
            <a:ext cx="9144000" cy="2387600"/>
          </a:xfrm>
        </p:spPr>
        <p:txBody>
          <a:bodyPr/>
          <a:lstStyle/>
          <a:p>
            <a:r>
              <a:rPr lang="en-US" dirty="0">
                <a:latin typeface="Amasis MT Pro Black" panose="02040A04050005020304" pitchFamily="18" charset="0"/>
              </a:rPr>
              <a:t>Attraction Matters</a:t>
            </a:r>
          </a:p>
        </p:txBody>
      </p:sp>
      <p:sp>
        <p:nvSpPr>
          <p:cNvPr id="3" name="Subtitle 2">
            <a:extLst>
              <a:ext uri="{FF2B5EF4-FFF2-40B4-BE49-F238E27FC236}">
                <a16:creationId xmlns:a16="http://schemas.microsoft.com/office/drawing/2014/main" id="{05FDC531-600B-B346-9C7B-B673F7F0C63B}"/>
              </a:ext>
            </a:extLst>
          </p:cNvPr>
          <p:cNvSpPr>
            <a:spLocks noGrp="1"/>
          </p:cNvSpPr>
          <p:nvPr>
            <p:ph type="subTitle" idx="1"/>
          </p:nvPr>
        </p:nvSpPr>
        <p:spPr/>
        <p:txBody>
          <a:bodyPr>
            <a:noAutofit/>
          </a:bodyPr>
          <a:lstStyle/>
          <a:p>
            <a:r>
              <a:rPr lang="en-US" sz="6600" dirty="0"/>
              <a:t>Controlling the ONE thing your Rotary Club has FULL Control over</a:t>
            </a:r>
          </a:p>
        </p:txBody>
      </p:sp>
    </p:spTree>
    <p:extLst>
      <p:ext uri="{BB962C8B-B14F-4D97-AF65-F5344CB8AC3E}">
        <p14:creationId xmlns:p14="http://schemas.microsoft.com/office/powerpoint/2010/main" val="1458273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website&#10;&#10;Description automatically generated">
            <a:extLst>
              <a:ext uri="{FF2B5EF4-FFF2-40B4-BE49-F238E27FC236}">
                <a16:creationId xmlns:a16="http://schemas.microsoft.com/office/drawing/2014/main" id="{8F0B88BD-F4CF-E295-2F2B-81D1C4F004E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1"/>
            <a:ext cx="12192000" cy="6858000"/>
          </a:xfrm>
          <a:prstGeom prst="rect">
            <a:avLst/>
          </a:prstGeom>
        </p:spPr>
      </p:pic>
      <p:pic>
        <p:nvPicPr>
          <p:cNvPr id="2" name="Memphis Save The Date">
            <a:hlinkClick r:id="" action="ppaction://media"/>
            <a:extLst>
              <a:ext uri="{FF2B5EF4-FFF2-40B4-BE49-F238E27FC236}">
                <a16:creationId xmlns:a16="http://schemas.microsoft.com/office/drawing/2014/main" id="{99BF64DA-3E4D-215D-E458-CBF780F4E1F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02649" y="6092252"/>
            <a:ext cx="609600" cy="609600"/>
          </a:xfrm>
          <a:prstGeom prst="rect">
            <a:avLst/>
          </a:prstGeom>
        </p:spPr>
      </p:pic>
    </p:spTree>
    <p:extLst>
      <p:ext uri="{BB962C8B-B14F-4D97-AF65-F5344CB8AC3E}">
        <p14:creationId xmlns:p14="http://schemas.microsoft.com/office/powerpoint/2010/main" val="35122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28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A6C75375-C8EB-4734-93C9-E33AFCA93406}"/>
              </a:ext>
            </a:extLst>
          </p:cNvPr>
          <p:cNvSpPr>
            <a:spLocks noGrp="1"/>
          </p:cNvSpPr>
          <p:nvPr>
            <p:ph type="body" sz="quarter" idx="12"/>
          </p:nvPr>
        </p:nvSpPr>
        <p:spPr>
          <a:xfrm>
            <a:off x="6428538" y="218669"/>
            <a:ext cx="5537200" cy="5992222"/>
          </a:xfrm>
        </p:spPr>
        <p:txBody>
          <a:bodyPr>
            <a:normAutofit/>
          </a:bodyPr>
          <a:lstStyle/>
          <a:p>
            <a:pPr algn="ctr"/>
            <a:r>
              <a:rPr lang="en-US" dirty="0">
                <a:solidFill>
                  <a:schemeClr val="tx1"/>
                </a:solidFill>
              </a:rPr>
              <a:t>Participants</a:t>
            </a:r>
          </a:p>
          <a:p>
            <a:pPr lvl="1"/>
            <a:r>
              <a:rPr lang="en-US" dirty="0">
                <a:solidFill>
                  <a:schemeClr val="tx1"/>
                </a:solidFill>
              </a:rPr>
              <a:t>Please activate your video webcam</a:t>
            </a:r>
          </a:p>
          <a:p>
            <a:pPr lvl="1"/>
            <a:r>
              <a:rPr lang="en-US" dirty="0">
                <a:solidFill>
                  <a:schemeClr val="tx1"/>
                </a:solidFill>
              </a:rPr>
              <a:t>Please remain</a:t>
            </a:r>
            <a:r>
              <a:rPr lang="en-US" dirty="0">
                <a:solidFill>
                  <a:schemeClr val="bg1"/>
                </a:solidFill>
              </a:rPr>
              <a:t> </a:t>
            </a:r>
            <a:r>
              <a:rPr lang="en-US" dirty="0">
                <a:solidFill>
                  <a:srgbClr val="FF0000"/>
                </a:solidFill>
              </a:rPr>
              <a:t>muted</a:t>
            </a:r>
            <a:r>
              <a:rPr lang="en-US" dirty="0"/>
              <a:t> </a:t>
            </a:r>
            <a:r>
              <a:rPr lang="en-US" dirty="0">
                <a:solidFill>
                  <a:schemeClr val="tx1"/>
                </a:solidFill>
              </a:rPr>
              <a:t>until called upon</a:t>
            </a:r>
          </a:p>
          <a:p>
            <a:pPr lvl="1"/>
            <a:r>
              <a:rPr lang="en-US" dirty="0">
                <a:solidFill>
                  <a:schemeClr val="tx1"/>
                </a:solidFill>
              </a:rPr>
              <a:t>If using a phone for audio </a:t>
            </a:r>
            <a:r>
              <a:rPr lang="en-US" dirty="0">
                <a:solidFill>
                  <a:srgbClr val="FF0000"/>
                </a:solidFill>
              </a:rPr>
              <a:t>please self mute </a:t>
            </a:r>
            <a:r>
              <a:rPr lang="en-US" dirty="0">
                <a:solidFill>
                  <a:schemeClr val="tx1"/>
                </a:solidFill>
              </a:rPr>
              <a:t>and unmute when called upon.</a:t>
            </a:r>
          </a:p>
          <a:p>
            <a:pPr lvl="1"/>
            <a:r>
              <a:rPr lang="en-US" dirty="0">
                <a:solidFill>
                  <a:schemeClr val="tx1"/>
                </a:solidFill>
              </a:rPr>
              <a:t>Utilize “chat” function </a:t>
            </a:r>
          </a:p>
          <a:p>
            <a:pPr lvl="1"/>
            <a:r>
              <a:rPr lang="en-US" dirty="0">
                <a:solidFill>
                  <a:schemeClr val="tx1"/>
                </a:solidFill>
              </a:rPr>
              <a:t>Utilize “raise hand” function</a:t>
            </a:r>
          </a:p>
          <a:p>
            <a:pPr lvl="1"/>
            <a:r>
              <a:rPr lang="en-US" dirty="0">
                <a:solidFill>
                  <a:srgbClr val="FF0000"/>
                </a:solidFill>
              </a:rPr>
              <a:t>If the meeting is interrupted and ends, please wait 5 min and log in again</a:t>
            </a:r>
          </a:p>
          <a:p>
            <a:pPr lvl="1"/>
            <a:r>
              <a:rPr lang="en-US" dirty="0">
                <a:solidFill>
                  <a:schemeClr val="tx1"/>
                </a:solidFill>
              </a:rPr>
              <a:t>Gallery view will show all attendees</a:t>
            </a:r>
          </a:p>
          <a:p>
            <a:pPr lvl="1"/>
            <a:r>
              <a:rPr lang="en-US" dirty="0">
                <a:solidFill>
                  <a:schemeClr val="tx1"/>
                </a:solidFill>
              </a:rPr>
              <a:t>Speaker view will show current speaker and is view available on an </a:t>
            </a:r>
            <a:r>
              <a:rPr lang="en-US" dirty="0" err="1">
                <a:solidFill>
                  <a:schemeClr val="tx1"/>
                </a:solidFill>
              </a:rPr>
              <a:t>Ipad</a:t>
            </a:r>
            <a:r>
              <a:rPr lang="en-US" dirty="0">
                <a:solidFill>
                  <a:schemeClr val="tx1"/>
                </a:solidFill>
              </a:rPr>
              <a:t> or tablet</a:t>
            </a:r>
          </a:p>
        </p:txBody>
      </p:sp>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a:xfrm>
            <a:off x="103216" y="112698"/>
            <a:ext cx="5886879" cy="795614"/>
          </a:xfrm>
        </p:spPr>
        <p:txBody>
          <a:bodyPr/>
          <a:lstStyle/>
          <a:p>
            <a:pPr lvl="0" algn="ctr"/>
            <a:r>
              <a:rPr lang="en-US" sz="4000" dirty="0"/>
              <a:t>Rules of the zoom</a:t>
            </a:r>
          </a:p>
        </p:txBody>
      </p:sp>
      <p:sp>
        <p:nvSpPr>
          <p:cNvPr id="5" name="TextBox 4">
            <a:extLst>
              <a:ext uri="{FF2B5EF4-FFF2-40B4-BE49-F238E27FC236}">
                <a16:creationId xmlns:a16="http://schemas.microsoft.com/office/drawing/2014/main" id="{EF55E54F-A36A-4F21-95D4-CE83B653B774}"/>
              </a:ext>
            </a:extLst>
          </p:cNvPr>
          <p:cNvSpPr txBox="1"/>
          <p:nvPr/>
        </p:nvSpPr>
        <p:spPr>
          <a:xfrm>
            <a:off x="486572" y="2837644"/>
            <a:ext cx="4964688" cy="369332"/>
          </a:xfrm>
          <a:prstGeom prst="rect">
            <a:avLst/>
          </a:prstGeom>
          <a:noFill/>
        </p:spPr>
        <p:txBody>
          <a:bodyPr wrap="square" rtlCol="0">
            <a:spAutoFit/>
          </a:bodyPr>
          <a:lstStyle/>
          <a:p>
            <a:pPr algn="ctr"/>
            <a:r>
              <a:rPr lang="en-US" dirty="0">
                <a:solidFill>
                  <a:schemeClr val="bg1"/>
                </a:solidFill>
              </a:rPr>
              <a:t>Desktop Control View</a:t>
            </a:r>
          </a:p>
        </p:txBody>
      </p:sp>
      <p:pic>
        <p:nvPicPr>
          <p:cNvPr id="2050" name="Picture 2" descr="Displaying participants in Gallery View – Zoom Help Center">
            <a:extLst>
              <a:ext uri="{FF2B5EF4-FFF2-40B4-BE49-F238E27FC236}">
                <a16:creationId xmlns:a16="http://schemas.microsoft.com/office/drawing/2014/main" id="{27569E4F-E65C-424F-9F60-6EFA5AB48D51}"/>
              </a:ext>
            </a:extLst>
          </p:cNvPr>
          <p:cNvPicPr preferRelativeResize="0">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486977" y="4321086"/>
            <a:ext cx="1271973" cy="8716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ctive Speaker (Video Layout) – Zoom Help Center">
            <a:extLst>
              <a:ext uri="{FF2B5EF4-FFF2-40B4-BE49-F238E27FC236}">
                <a16:creationId xmlns:a16="http://schemas.microsoft.com/office/drawing/2014/main" id="{42E76004-00B4-4D8C-B1E4-675A45DFDAC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620794" y="5816355"/>
            <a:ext cx="1004340" cy="71093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B50447A3-E9CE-4E6E-8B77-8FFC48A9BC2D}"/>
              </a:ext>
            </a:extLst>
          </p:cNvPr>
          <p:cNvPicPr>
            <a:picLocks noChangeAspect="1"/>
          </p:cNvPicPr>
          <p:nvPr/>
        </p:nvPicPr>
        <p:blipFill>
          <a:blip r:embed="rId6"/>
          <a:stretch>
            <a:fillRect/>
          </a:stretch>
        </p:blipFill>
        <p:spPr>
          <a:xfrm>
            <a:off x="621003" y="3265413"/>
            <a:ext cx="4695825" cy="962025"/>
          </a:xfrm>
          <a:prstGeom prst="rect">
            <a:avLst/>
          </a:prstGeom>
        </p:spPr>
      </p:pic>
      <p:sp>
        <p:nvSpPr>
          <p:cNvPr id="16" name="TextBox 15">
            <a:extLst>
              <a:ext uri="{FF2B5EF4-FFF2-40B4-BE49-F238E27FC236}">
                <a16:creationId xmlns:a16="http://schemas.microsoft.com/office/drawing/2014/main" id="{F7075C33-E49B-4847-BB7F-C461099E3CCE}"/>
              </a:ext>
            </a:extLst>
          </p:cNvPr>
          <p:cNvSpPr txBox="1"/>
          <p:nvPr/>
        </p:nvSpPr>
        <p:spPr>
          <a:xfrm>
            <a:off x="296154" y="4387580"/>
            <a:ext cx="4095166" cy="369332"/>
          </a:xfrm>
          <a:prstGeom prst="rect">
            <a:avLst/>
          </a:prstGeom>
          <a:noFill/>
        </p:spPr>
        <p:txBody>
          <a:bodyPr wrap="square" rtlCol="0">
            <a:spAutoFit/>
          </a:bodyPr>
          <a:lstStyle/>
          <a:p>
            <a:r>
              <a:rPr lang="en-US" dirty="0">
                <a:solidFill>
                  <a:schemeClr val="bg1"/>
                </a:solidFill>
              </a:rPr>
              <a:t>Tablet/Smartphone View</a:t>
            </a:r>
          </a:p>
        </p:txBody>
      </p:sp>
      <p:cxnSp>
        <p:nvCxnSpPr>
          <p:cNvPr id="21" name="Straight Arrow Connector 20">
            <a:extLst>
              <a:ext uri="{FF2B5EF4-FFF2-40B4-BE49-F238E27FC236}">
                <a16:creationId xmlns:a16="http://schemas.microsoft.com/office/drawing/2014/main" id="{4EE64F82-7D36-4865-BA7D-712ABFDBD579}"/>
              </a:ext>
            </a:extLst>
          </p:cNvPr>
          <p:cNvCxnSpPr>
            <a:cxnSpLocks/>
          </p:cNvCxnSpPr>
          <p:nvPr/>
        </p:nvCxnSpPr>
        <p:spPr>
          <a:xfrm flipH="1" flipV="1">
            <a:off x="5201552" y="4045478"/>
            <a:ext cx="249708" cy="170341"/>
          </a:xfrm>
          <a:prstGeom prst="straightConnector1">
            <a:avLst/>
          </a:prstGeom>
          <a:ln w="47625">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2054" name="Picture 6" descr="Raise hand in Zoom - How to video (mobile) / (زوم رفع اليد (الهاتف ...">
            <a:extLst>
              <a:ext uri="{FF2B5EF4-FFF2-40B4-BE49-F238E27FC236}">
                <a16:creationId xmlns:a16="http://schemas.microsoft.com/office/drawing/2014/main" id="{A9E3BAAE-418E-4069-A251-A6734830BD16}"/>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364595" y="4387580"/>
            <a:ext cx="2496479" cy="1398027"/>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Straight Arrow Connector 35">
            <a:extLst>
              <a:ext uri="{FF2B5EF4-FFF2-40B4-BE49-F238E27FC236}">
                <a16:creationId xmlns:a16="http://schemas.microsoft.com/office/drawing/2014/main" id="{541F89F6-E39B-4FC1-AD81-664A28C7FF6B}"/>
              </a:ext>
            </a:extLst>
          </p:cNvPr>
          <p:cNvCxnSpPr>
            <a:cxnSpLocks/>
          </p:cNvCxnSpPr>
          <p:nvPr/>
        </p:nvCxnSpPr>
        <p:spPr>
          <a:xfrm flipV="1">
            <a:off x="3517512" y="5453915"/>
            <a:ext cx="590356" cy="150664"/>
          </a:xfrm>
          <a:prstGeom prst="straightConnector1">
            <a:avLst/>
          </a:prstGeom>
          <a:ln w="47625">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2059" name="Picture 10" descr="How to Use Zoom | Faculty Center at Sonoma State University">
            <a:extLst>
              <a:ext uri="{FF2B5EF4-FFF2-40B4-BE49-F238E27FC236}">
                <a16:creationId xmlns:a16="http://schemas.microsoft.com/office/drawing/2014/main" id="{EC97F27C-895A-419A-BE12-CC17E62DEACA}"/>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7149" y="1196850"/>
            <a:ext cx="5979012" cy="16065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a:extLst>
              <a:ext uri="{FF2B5EF4-FFF2-40B4-BE49-F238E27FC236}">
                <a16:creationId xmlns:a16="http://schemas.microsoft.com/office/drawing/2014/main" id="{1D1E226D-3996-442B-95C0-43DBEE3F7254}"/>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p:blipFill>
        <p:spPr bwMode="auto">
          <a:xfrm>
            <a:off x="9794190" y="2321388"/>
            <a:ext cx="2067610" cy="137205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3194E2D2-CD44-4B20-BA4C-54A807FC4BE5}"/>
              </a:ext>
            </a:extLst>
          </p:cNvPr>
          <p:cNvSpPr>
            <a:spLocks noGrp="1"/>
          </p:cNvSpPr>
          <p:nvPr>
            <p:ph type="sldNum" sz="quarter" idx="15"/>
          </p:nvPr>
        </p:nvSpPr>
        <p:spPr/>
        <p:txBody>
          <a:bodyPr/>
          <a:lstStyle/>
          <a:p>
            <a:fld id="{97A94E25-127B-4C48-AF96-44BA7B823777}" type="slidenum">
              <a:rPr lang="en-US" smtClean="0"/>
              <a:pPr/>
              <a:t>2</a:t>
            </a:fld>
            <a:endParaRPr lang="en-US" dirty="0"/>
          </a:p>
        </p:txBody>
      </p:sp>
      <p:pic>
        <p:nvPicPr>
          <p:cNvPr id="4" name="Picture 3" descr="Text&#10;&#10;Description automatically generated">
            <a:extLst>
              <a:ext uri="{FF2B5EF4-FFF2-40B4-BE49-F238E27FC236}">
                <a16:creationId xmlns:a16="http://schemas.microsoft.com/office/drawing/2014/main" id="{D88D0DB4-50A8-42A3-9B49-B614596F52DE}"/>
              </a:ext>
            </a:extLst>
          </p:cNvPr>
          <p:cNvPicPr>
            <a:picLocks noChangeAspect="1"/>
          </p:cNvPicPr>
          <p:nvPr/>
        </p:nvPicPr>
        <p:blipFill>
          <a:blip r:embed="rId10"/>
          <a:stretch>
            <a:fillRect/>
          </a:stretch>
        </p:blipFill>
        <p:spPr>
          <a:xfrm>
            <a:off x="0" y="5643323"/>
            <a:ext cx="2857500" cy="1190625"/>
          </a:xfrm>
          <a:prstGeom prst="rect">
            <a:avLst/>
          </a:prstGeom>
        </p:spPr>
      </p:pic>
    </p:spTree>
    <p:custDataLst>
      <p:tags r:id="rId1"/>
    </p:custDataLst>
    <p:extLst>
      <p:ext uri="{BB962C8B-B14F-4D97-AF65-F5344CB8AC3E}">
        <p14:creationId xmlns:p14="http://schemas.microsoft.com/office/powerpoint/2010/main" val="15710844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43E08A2-9285-4793-829A-AEE756126BFB}"/>
              </a:ext>
            </a:extLst>
          </p:cNvPr>
          <p:cNvSpPr txBox="1"/>
          <p:nvPr/>
        </p:nvSpPr>
        <p:spPr>
          <a:xfrm>
            <a:off x="1825282" y="55315"/>
            <a:ext cx="8679685" cy="646331"/>
          </a:xfrm>
          <a:prstGeom prst="rect">
            <a:avLst/>
          </a:prstGeom>
          <a:noFill/>
        </p:spPr>
        <p:txBody>
          <a:bodyPr wrap="square" rtlCol="0">
            <a:spAutoFit/>
          </a:bodyPr>
          <a:lstStyle/>
          <a:p>
            <a:pPr algn="ctr"/>
            <a:r>
              <a:rPr lang="en-US" sz="3600" dirty="0">
                <a:solidFill>
                  <a:schemeClr val="accent5">
                    <a:lumMod val="50000"/>
                  </a:schemeClr>
                </a:solidFill>
              </a:rPr>
              <a:t>Heart of America: Three-Year Comparison</a:t>
            </a:r>
          </a:p>
        </p:txBody>
      </p:sp>
      <p:graphicFrame>
        <p:nvGraphicFramePr>
          <p:cNvPr id="12" name="Diagram 11">
            <a:extLst>
              <a:ext uri="{FF2B5EF4-FFF2-40B4-BE49-F238E27FC236}">
                <a16:creationId xmlns:a16="http://schemas.microsoft.com/office/drawing/2014/main" id="{088D74DC-D579-44DB-82BB-92E2904AA68D}"/>
              </a:ext>
            </a:extLst>
          </p:cNvPr>
          <p:cNvGraphicFramePr/>
          <p:nvPr/>
        </p:nvGraphicFramePr>
        <p:xfrm>
          <a:off x="1356751" y="121203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90499048-41E1-44DD-B05D-342EBD31368A}"/>
              </a:ext>
            </a:extLst>
          </p:cNvPr>
          <p:cNvSpPr txBox="1"/>
          <p:nvPr/>
        </p:nvSpPr>
        <p:spPr>
          <a:xfrm>
            <a:off x="2048610" y="1017544"/>
            <a:ext cx="2025748" cy="584775"/>
          </a:xfrm>
          <a:prstGeom prst="rect">
            <a:avLst/>
          </a:prstGeom>
          <a:noFill/>
        </p:spPr>
        <p:txBody>
          <a:bodyPr wrap="square" rtlCol="0">
            <a:spAutoFit/>
          </a:bodyPr>
          <a:lstStyle/>
          <a:p>
            <a:r>
              <a:rPr lang="en-US" sz="3200" dirty="0">
                <a:solidFill>
                  <a:schemeClr val="accent5">
                    <a:lumMod val="50000"/>
                  </a:schemeClr>
                </a:solidFill>
              </a:rPr>
              <a:t>Attraction</a:t>
            </a:r>
          </a:p>
        </p:txBody>
      </p:sp>
      <p:sp>
        <p:nvSpPr>
          <p:cNvPr id="14" name="TextBox 13">
            <a:extLst>
              <a:ext uri="{FF2B5EF4-FFF2-40B4-BE49-F238E27FC236}">
                <a16:creationId xmlns:a16="http://schemas.microsoft.com/office/drawing/2014/main" id="{A144726C-4B2D-4520-B10E-808C17AA7CFA}"/>
              </a:ext>
            </a:extLst>
          </p:cNvPr>
          <p:cNvSpPr txBox="1"/>
          <p:nvPr/>
        </p:nvSpPr>
        <p:spPr>
          <a:xfrm>
            <a:off x="4766217" y="1017544"/>
            <a:ext cx="1668781" cy="584775"/>
          </a:xfrm>
          <a:prstGeom prst="rect">
            <a:avLst/>
          </a:prstGeom>
          <a:noFill/>
        </p:spPr>
        <p:txBody>
          <a:bodyPr wrap="square" rtlCol="0">
            <a:spAutoFit/>
          </a:bodyPr>
          <a:lstStyle/>
          <a:p>
            <a:r>
              <a:rPr lang="en-US" sz="3200" dirty="0">
                <a:solidFill>
                  <a:schemeClr val="accent5">
                    <a:lumMod val="50000"/>
                  </a:schemeClr>
                </a:solidFill>
              </a:rPr>
              <a:t>Attrition</a:t>
            </a:r>
          </a:p>
        </p:txBody>
      </p:sp>
      <p:sp>
        <p:nvSpPr>
          <p:cNvPr id="15" name="TextBox 14">
            <a:extLst>
              <a:ext uri="{FF2B5EF4-FFF2-40B4-BE49-F238E27FC236}">
                <a16:creationId xmlns:a16="http://schemas.microsoft.com/office/drawing/2014/main" id="{D568BDC7-7B03-46D6-9946-FEFC210776AD}"/>
              </a:ext>
            </a:extLst>
          </p:cNvPr>
          <p:cNvSpPr txBox="1"/>
          <p:nvPr/>
        </p:nvSpPr>
        <p:spPr>
          <a:xfrm>
            <a:off x="7210474" y="1017787"/>
            <a:ext cx="1997613" cy="584775"/>
          </a:xfrm>
          <a:prstGeom prst="rect">
            <a:avLst/>
          </a:prstGeom>
          <a:noFill/>
        </p:spPr>
        <p:txBody>
          <a:bodyPr wrap="square" rtlCol="0">
            <a:spAutoFit/>
          </a:bodyPr>
          <a:lstStyle/>
          <a:p>
            <a:r>
              <a:rPr lang="en-US" sz="3200" dirty="0">
                <a:solidFill>
                  <a:schemeClr val="accent5">
                    <a:lumMod val="50000"/>
                  </a:schemeClr>
                </a:solidFill>
              </a:rPr>
              <a:t>Net Gain</a:t>
            </a:r>
          </a:p>
        </p:txBody>
      </p:sp>
      <p:sp>
        <p:nvSpPr>
          <p:cNvPr id="16" name="TextBox 15">
            <a:extLst>
              <a:ext uri="{FF2B5EF4-FFF2-40B4-BE49-F238E27FC236}">
                <a16:creationId xmlns:a16="http://schemas.microsoft.com/office/drawing/2014/main" id="{673CCA06-4CF6-4D7C-BDBE-28838EAFC09A}"/>
              </a:ext>
            </a:extLst>
          </p:cNvPr>
          <p:cNvSpPr txBox="1"/>
          <p:nvPr/>
        </p:nvSpPr>
        <p:spPr>
          <a:xfrm>
            <a:off x="127592" y="2307265"/>
            <a:ext cx="1229160" cy="400110"/>
          </a:xfrm>
          <a:prstGeom prst="rect">
            <a:avLst/>
          </a:prstGeom>
          <a:noFill/>
        </p:spPr>
        <p:txBody>
          <a:bodyPr wrap="square" rtlCol="0">
            <a:spAutoFit/>
          </a:bodyPr>
          <a:lstStyle/>
          <a:p>
            <a:r>
              <a:rPr lang="en-US" sz="2000" dirty="0">
                <a:solidFill>
                  <a:schemeClr val="accent5">
                    <a:lumMod val="50000"/>
                  </a:schemeClr>
                </a:solidFill>
                <a:latin typeface="Arial" panose="020B0604020202020204" pitchFamily="34" charset="0"/>
                <a:cs typeface="Arial" panose="020B0604020202020204" pitchFamily="34" charset="0"/>
              </a:rPr>
              <a:t>2021-22</a:t>
            </a:r>
          </a:p>
        </p:txBody>
      </p:sp>
      <p:sp>
        <p:nvSpPr>
          <p:cNvPr id="17" name="TextBox 16">
            <a:extLst>
              <a:ext uri="{FF2B5EF4-FFF2-40B4-BE49-F238E27FC236}">
                <a16:creationId xmlns:a16="http://schemas.microsoft.com/office/drawing/2014/main" id="{0A8BE777-75BD-480C-8676-3BBBFD543F5D}"/>
              </a:ext>
            </a:extLst>
          </p:cNvPr>
          <p:cNvSpPr txBox="1"/>
          <p:nvPr/>
        </p:nvSpPr>
        <p:spPr>
          <a:xfrm>
            <a:off x="127590" y="3741049"/>
            <a:ext cx="1229160" cy="400110"/>
          </a:xfrm>
          <a:prstGeom prst="rect">
            <a:avLst/>
          </a:prstGeom>
          <a:noFill/>
        </p:spPr>
        <p:txBody>
          <a:bodyPr wrap="square" rtlCol="0">
            <a:spAutoFit/>
          </a:bodyPr>
          <a:lstStyle/>
          <a:p>
            <a:r>
              <a:rPr lang="en-US" sz="2000" dirty="0">
                <a:solidFill>
                  <a:schemeClr val="accent5">
                    <a:lumMod val="50000"/>
                  </a:schemeClr>
                </a:solidFill>
                <a:latin typeface="Arial" panose="020B0604020202020204" pitchFamily="34" charset="0"/>
                <a:cs typeface="Arial" panose="020B0604020202020204" pitchFamily="34" charset="0"/>
              </a:rPr>
              <a:t>2020-21</a:t>
            </a:r>
          </a:p>
        </p:txBody>
      </p:sp>
      <p:sp>
        <p:nvSpPr>
          <p:cNvPr id="18" name="TextBox 17">
            <a:extLst>
              <a:ext uri="{FF2B5EF4-FFF2-40B4-BE49-F238E27FC236}">
                <a16:creationId xmlns:a16="http://schemas.microsoft.com/office/drawing/2014/main" id="{BC4BF329-CF46-474B-8E6B-620665BBA372}"/>
              </a:ext>
            </a:extLst>
          </p:cNvPr>
          <p:cNvSpPr txBox="1"/>
          <p:nvPr/>
        </p:nvSpPr>
        <p:spPr>
          <a:xfrm>
            <a:off x="127592" y="5236389"/>
            <a:ext cx="1229158" cy="400110"/>
          </a:xfrm>
          <a:prstGeom prst="rect">
            <a:avLst/>
          </a:prstGeom>
          <a:noFill/>
        </p:spPr>
        <p:txBody>
          <a:bodyPr wrap="square" rtlCol="0">
            <a:spAutoFit/>
          </a:bodyPr>
          <a:lstStyle/>
          <a:p>
            <a:r>
              <a:rPr lang="en-US" sz="2000" dirty="0">
                <a:solidFill>
                  <a:schemeClr val="accent5">
                    <a:lumMod val="50000"/>
                  </a:schemeClr>
                </a:solidFill>
                <a:latin typeface="Arial" panose="020B0604020202020204" pitchFamily="34" charset="0"/>
                <a:cs typeface="Arial" panose="020B0604020202020204" pitchFamily="34" charset="0"/>
              </a:rPr>
              <a:t>2019-20</a:t>
            </a:r>
          </a:p>
        </p:txBody>
      </p:sp>
      <p:pic>
        <p:nvPicPr>
          <p:cNvPr id="10" name="Picture 9" descr="Text&#10;&#10;Description automatically generated">
            <a:extLst>
              <a:ext uri="{FF2B5EF4-FFF2-40B4-BE49-F238E27FC236}">
                <a16:creationId xmlns:a16="http://schemas.microsoft.com/office/drawing/2014/main" id="{4E14E10F-AB51-44E6-904F-4D35713AC7B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083125" y="6013938"/>
            <a:ext cx="2025749" cy="844062"/>
          </a:xfrm>
          <a:prstGeom prst="rect">
            <a:avLst/>
          </a:prstGeom>
        </p:spPr>
      </p:pic>
    </p:spTree>
    <p:extLst>
      <p:ext uri="{BB962C8B-B14F-4D97-AF65-F5344CB8AC3E}">
        <p14:creationId xmlns:p14="http://schemas.microsoft.com/office/powerpoint/2010/main" val="240017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1B48DAF-066E-4BED-AD76-6718C07F0C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29547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30828-D694-42B1-B298-860F4B8E0C84}"/>
              </a:ext>
            </a:extLst>
          </p:cNvPr>
          <p:cNvSpPr>
            <a:spLocks noGrp="1"/>
          </p:cNvSpPr>
          <p:nvPr>
            <p:ph type="title"/>
          </p:nvPr>
        </p:nvSpPr>
        <p:spPr>
          <a:xfrm>
            <a:off x="268448" y="365125"/>
            <a:ext cx="11534862" cy="1325563"/>
          </a:xfrm>
        </p:spPr>
        <p:txBody>
          <a:bodyPr>
            <a:normAutofit fontScale="90000"/>
          </a:bodyPr>
          <a:lstStyle/>
          <a:p>
            <a:pPr algn="ctr"/>
            <a:r>
              <a:rPr lang="en-US" dirty="0"/>
              <a:t>Poll</a:t>
            </a:r>
            <a:br>
              <a:rPr lang="en-US" dirty="0"/>
            </a:br>
            <a:r>
              <a:rPr lang="en-US" dirty="0"/>
              <a:t>In Zones 30/31, since July 1, 2022, What Percent of Clubs have admitted 2 or more members to their Club?</a:t>
            </a:r>
          </a:p>
        </p:txBody>
      </p:sp>
      <p:sp>
        <p:nvSpPr>
          <p:cNvPr id="3" name="Content Placeholder 2">
            <a:extLst>
              <a:ext uri="{FF2B5EF4-FFF2-40B4-BE49-F238E27FC236}">
                <a16:creationId xmlns:a16="http://schemas.microsoft.com/office/drawing/2014/main" id="{788AA5F3-8F82-46F1-A99E-F9D42BA84812}"/>
              </a:ext>
            </a:extLst>
          </p:cNvPr>
          <p:cNvSpPr>
            <a:spLocks noGrp="1"/>
          </p:cNvSpPr>
          <p:nvPr>
            <p:ph idx="1"/>
          </p:nvPr>
        </p:nvSpPr>
        <p:spPr>
          <a:xfrm>
            <a:off x="838200" y="2201177"/>
            <a:ext cx="10515600" cy="4351338"/>
          </a:xfrm>
        </p:spPr>
        <p:txBody>
          <a:bodyPr>
            <a:normAutofit/>
          </a:bodyPr>
          <a:lstStyle/>
          <a:p>
            <a:r>
              <a:rPr lang="en-US" sz="4000" dirty="0"/>
              <a:t>75%</a:t>
            </a:r>
          </a:p>
          <a:p>
            <a:r>
              <a:rPr lang="en-US" sz="4000" dirty="0"/>
              <a:t>50%</a:t>
            </a:r>
          </a:p>
          <a:p>
            <a:r>
              <a:rPr lang="en-US" sz="4000" dirty="0"/>
              <a:t>25%</a:t>
            </a:r>
          </a:p>
          <a:p>
            <a:r>
              <a:rPr lang="en-US" sz="4000" dirty="0"/>
              <a:t>10% </a:t>
            </a:r>
          </a:p>
        </p:txBody>
      </p:sp>
      <p:pic>
        <p:nvPicPr>
          <p:cNvPr id="7" name="Picture 6" descr="Text&#10;&#10;Description automatically generated">
            <a:extLst>
              <a:ext uri="{FF2B5EF4-FFF2-40B4-BE49-F238E27FC236}">
                <a16:creationId xmlns:a16="http://schemas.microsoft.com/office/drawing/2014/main" id="{6F5B5D19-B41D-478B-BF88-98FA1775E7ED}"/>
              </a:ext>
            </a:extLst>
          </p:cNvPr>
          <p:cNvPicPr>
            <a:picLocks noChangeAspect="1"/>
          </p:cNvPicPr>
          <p:nvPr/>
        </p:nvPicPr>
        <p:blipFill>
          <a:blip r:embed="rId3"/>
          <a:stretch>
            <a:fillRect/>
          </a:stretch>
        </p:blipFill>
        <p:spPr>
          <a:xfrm>
            <a:off x="0" y="5667375"/>
            <a:ext cx="2857500" cy="1190625"/>
          </a:xfrm>
          <a:prstGeom prst="rect">
            <a:avLst/>
          </a:prstGeom>
        </p:spPr>
      </p:pic>
    </p:spTree>
    <p:extLst>
      <p:ext uri="{BB962C8B-B14F-4D97-AF65-F5344CB8AC3E}">
        <p14:creationId xmlns:p14="http://schemas.microsoft.com/office/powerpoint/2010/main" val="3574381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21521F-A93E-4F3A-B803-0162DB9F747A}"/>
              </a:ext>
            </a:extLst>
          </p:cNvPr>
          <p:cNvSpPr>
            <a:spLocks noGrp="1"/>
          </p:cNvSpPr>
          <p:nvPr>
            <p:ph idx="1"/>
          </p:nvPr>
        </p:nvSpPr>
        <p:spPr>
          <a:xfrm>
            <a:off x="838200" y="733095"/>
            <a:ext cx="10515600" cy="4351338"/>
          </a:xfrm>
        </p:spPr>
        <p:txBody>
          <a:bodyPr>
            <a:noAutofit/>
          </a:bodyPr>
          <a:lstStyle/>
          <a:p>
            <a:pPr marL="0" indent="0">
              <a:buNone/>
            </a:pPr>
            <a:r>
              <a:rPr lang="en-US" sz="4400" i="1" dirty="0"/>
              <a:t>Share 3 ideas to help engage current members and club leaders in actively inviting potential members to:</a:t>
            </a:r>
          </a:p>
          <a:p>
            <a:pPr marL="0" indent="0">
              <a:buNone/>
            </a:pPr>
            <a:endParaRPr lang="en-US" sz="1200" dirty="0"/>
          </a:p>
          <a:p>
            <a:r>
              <a:rPr lang="en-US" sz="4400" dirty="0"/>
              <a:t>Service Project</a:t>
            </a:r>
          </a:p>
          <a:p>
            <a:r>
              <a:rPr lang="en-US" sz="4400" dirty="0"/>
              <a:t>Social Activity</a:t>
            </a:r>
          </a:p>
          <a:p>
            <a:r>
              <a:rPr lang="en-US" sz="4400" dirty="0"/>
              <a:t>Meeting Program of interest</a:t>
            </a:r>
          </a:p>
        </p:txBody>
      </p:sp>
      <p:pic>
        <p:nvPicPr>
          <p:cNvPr id="5" name="Picture 4" descr="Text&#10;&#10;Description automatically generated">
            <a:extLst>
              <a:ext uri="{FF2B5EF4-FFF2-40B4-BE49-F238E27FC236}">
                <a16:creationId xmlns:a16="http://schemas.microsoft.com/office/drawing/2014/main" id="{509B1118-B4C2-48C9-8F8C-C46DAC77E31A}"/>
              </a:ext>
            </a:extLst>
          </p:cNvPr>
          <p:cNvPicPr>
            <a:picLocks noChangeAspect="1"/>
          </p:cNvPicPr>
          <p:nvPr/>
        </p:nvPicPr>
        <p:blipFill>
          <a:blip r:embed="rId3"/>
          <a:stretch>
            <a:fillRect/>
          </a:stretch>
        </p:blipFill>
        <p:spPr>
          <a:xfrm>
            <a:off x="0" y="5667375"/>
            <a:ext cx="2857500" cy="1190625"/>
          </a:xfrm>
          <a:prstGeom prst="rect">
            <a:avLst/>
          </a:prstGeom>
        </p:spPr>
      </p:pic>
    </p:spTree>
    <p:extLst>
      <p:ext uri="{BB962C8B-B14F-4D97-AF65-F5344CB8AC3E}">
        <p14:creationId xmlns:p14="http://schemas.microsoft.com/office/powerpoint/2010/main" val="1616644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8">
            <a:extLst>
              <a:ext uri="{FF2B5EF4-FFF2-40B4-BE49-F238E27FC236}">
                <a16:creationId xmlns:a16="http://schemas.microsoft.com/office/drawing/2014/main" id="{31431E0E-25DD-4C32-AEAD-DFC35523B945}"/>
              </a:ext>
            </a:extLst>
          </p:cNvPr>
          <p:cNvSpPr txBox="1">
            <a:spLocks/>
          </p:cNvSpPr>
          <p:nvPr/>
        </p:nvSpPr>
        <p:spPr>
          <a:xfrm>
            <a:off x="0" y="-110894"/>
            <a:ext cx="12192000" cy="978751"/>
          </a:xfrm>
          <a:prstGeom prst="rect">
            <a:avLst/>
          </a:prstGeom>
          <a:ln w="25400">
            <a:gradFill flip="none" rotWithShape="1">
              <a:gsLst>
                <a:gs pos="100000">
                  <a:schemeClr val="accent1">
                    <a:lumMod val="5000"/>
                    <a:lumOff val="95000"/>
                  </a:schemeClr>
                </a:gs>
                <a:gs pos="97000">
                  <a:schemeClr val="bg1">
                    <a:alpha val="0"/>
                  </a:schemeClr>
                </a:gs>
              </a:gsLst>
              <a:lin ang="5400000" scaled="1"/>
              <a:tileRect/>
            </a:gradFill>
          </a:ln>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4400" b="1" kern="1200" cap="all" baseline="0">
                <a:solidFill>
                  <a:schemeClr val="bg1"/>
                </a:solidFill>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5400" dirty="0">
              <a:ln>
                <a:solidFill>
                  <a:srgbClr val="FF7650"/>
                </a:solidFill>
              </a:ln>
              <a:solidFill>
                <a:schemeClr val="tx1"/>
              </a:solidFill>
            </a:endParaRPr>
          </a:p>
        </p:txBody>
      </p:sp>
      <p:graphicFrame>
        <p:nvGraphicFramePr>
          <p:cNvPr id="7" name="Diagram 6">
            <a:extLst>
              <a:ext uri="{FF2B5EF4-FFF2-40B4-BE49-F238E27FC236}">
                <a16:creationId xmlns:a16="http://schemas.microsoft.com/office/drawing/2014/main" id="{8A2B5E90-8245-4708-9C80-760E74288271}"/>
              </a:ext>
            </a:extLst>
          </p:cNvPr>
          <p:cNvGraphicFramePr/>
          <p:nvPr/>
        </p:nvGraphicFramePr>
        <p:xfrm>
          <a:off x="-707231" y="572444"/>
          <a:ext cx="10822781" cy="6288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76D7CD91-A887-40C2-8694-2DEC08EAB9FE}"/>
              </a:ext>
            </a:extLst>
          </p:cNvPr>
          <p:cNvSpPr txBox="1"/>
          <p:nvPr/>
        </p:nvSpPr>
        <p:spPr>
          <a:xfrm>
            <a:off x="0" y="64294"/>
            <a:ext cx="12115800" cy="646331"/>
          </a:xfrm>
          <a:prstGeom prst="rect">
            <a:avLst/>
          </a:prstGeom>
          <a:noFill/>
        </p:spPr>
        <p:txBody>
          <a:bodyPr wrap="square" rtlCol="0">
            <a:spAutoFit/>
          </a:bodyPr>
          <a:lstStyle/>
          <a:p>
            <a:pPr algn="ctr"/>
            <a:r>
              <a:rPr lang="en-US" sz="3600" dirty="0">
                <a:solidFill>
                  <a:srgbClr val="17458F"/>
                </a:solidFill>
              </a:rPr>
              <a:t>The Rotary Survey: What Members Want</a:t>
            </a:r>
          </a:p>
        </p:txBody>
      </p:sp>
      <p:pic>
        <p:nvPicPr>
          <p:cNvPr id="5" name="Picture 4" descr="Text&#10;&#10;Description automatically generated">
            <a:extLst>
              <a:ext uri="{FF2B5EF4-FFF2-40B4-BE49-F238E27FC236}">
                <a16:creationId xmlns:a16="http://schemas.microsoft.com/office/drawing/2014/main" id="{4D852985-7A31-465F-BBDD-AF6CFD02E8F3}"/>
              </a:ext>
            </a:extLst>
          </p:cNvPr>
          <p:cNvPicPr>
            <a:picLocks noChangeAspect="1"/>
          </p:cNvPicPr>
          <p:nvPr/>
        </p:nvPicPr>
        <p:blipFill>
          <a:blip r:embed="rId8"/>
          <a:stretch>
            <a:fillRect/>
          </a:stretch>
        </p:blipFill>
        <p:spPr>
          <a:xfrm>
            <a:off x="0" y="5667375"/>
            <a:ext cx="2857500" cy="1190625"/>
          </a:xfrm>
          <a:prstGeom prst="rect">
            <a:avLst/>
          </a:prstGeom>
        </p:spPr>
      </p:pic>
    </p:spTree>
    <p:extLst>
      <p:ext uri="{BB962C8B-B14F-4D97-AF65-F5344CB8AC3E}">
        <p14:creationId xmlns:p14="http://schemas.microsoft.com/office/powerpoint/2010/main" val="378994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graphicEl>
                                              <a:dgm id="{0030DB81-516A-4699-8E1A-2C2A22C678DD}"/>
                                            </p:graphicEl>
                                          </p:spTgt>
                                        </p:tgtEl>
                                        <p:attrNameLst>
                                          <p:attrName>style.visibility</p:attrName>
                                        </p:attrNameLst>
                                      </p:cBhvr>
                                      <p:to>
                                        <p:strVal val="visible"/>
                                      </p:to>
                                    </p:set>
                                    <p:anim calcmode="lin" valueType="num">
                                      <p:cBhvr>
                                        <p:cTn id="7" dur="3000" fill="hold"/>
                                        <p:tgtEl>
                                          <p:spTgt spid="7">
                                            <p:graphicEl>
                                              <a:dgm id="{0030DB81-516A-4699-8E1A-2C2A22C678DD}"/>
                                            </p:graphicEl>
                                          </p:spTgt>
                                        </p:tgtEl>
                                        <p:attrNameLst>
                                          <p:attrName>ppt_w</p:attrName>
                                        </p:attrNameLst>
                                      </p:cBhvr>
                                      <p:tavLst>
                                        <p:tav tm="0">
                                          <p:val>
                                            <p:fltVal val="0"/>
                                          </p:val>
                                        </p:tav>
                                        <p:tav tm="100000">
                                          <p:val>
                                            <p:strVal val="#ppt_w"/>
                                          </p:val>
                                        </p:tav>
                                      </p:tavLst>
                                    </p:anim>
                                    <p:anim calcmode="lin" valueType="num">
                                      <p:cBhvr>
                                        <p:cTn id="8" dur="3000" fill="hold"/>
                                        <p:tgtEl>
                                          <p:spTgt spid="7">
                                            <p:graphicEl>
                                              <a:dgm id="{0030DB81-516A-4699-8E1A-2C2A22C678DD}"/>
                                            </p:graphicEl>
                                          </p:spTgt>
                                        </p:tgtEl>
                                        <p:attrNameLst>
                                          <p:attrName>ppt_h</p:attrName>
                                        </p:attrNameLst>
                                      </p:cBhvr>
                                      <p:tavLst>
                                        <p:tav tm="0">
                                          <p:val>
                                            <p:fltVal val="0"/>
                                          </p:val>
                                        </p:tav>
                                        <p:tav tm="100000">
                                          <p:val>
                                            <p:strVal val="#ppt_h"/>
                                          </p:val>
                                        </p:tav>
                                      </p:tavLst>
                                    </p:anim>
                                    <p:anim calcmode="lin" valueType="num">
                                      <p:cBhvr>
                                        <p:cTn id="9" dur="3000" fill="hold"/>
                                        <p:tgtEl>
                                          <p:spTgt spid="7">
                                            <p:graphicEl>
                                              <a:dgm id="{0030DB81-516A-4699-8E1A-2C2A22C678DD}"/>
                                            </p:graphicEl>
                                          </p:spTgt>
                                        </p:tgtEl>
                                        <p:attrNameLst>
                                          <p:attrName>style.rotation</p:attrName>
                                        </p:attrNameLst>
                                      </p:cBhvr>
                                      <p:tavLst>
                                        <p:tav tm="0">
                                          <p:val>
                                            <p:fltVal val="90"/>
                                          </p:val>
                                        </p:tav>
                                        <p:tav tm="100000">
                                          <p:val>
                                            <p:fltVal val="0"/>
                                          </p:val>
                                        </p:tav>
                                      </p:tavLst>
                                    </p:anim>
                                    <p:animEffect transition="in" filter="fade">
                                      <p:cBhvr>
                                        <p:cTn id="10" dur="3000"/>
                                        <p:tgtEl>
                                          <p:spTgt spid="7">
                                            <p:graphicEl>
                                              <a:dgm id="{0030DB81-516A-4699-8E1A-2C2A22C678DD}"/>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graphicEl>
                                              <a:dgm id="{5CEA9C0E-B729-42D6-87C7-0EF690CD608C}"/>
                                            </p:graphicEl>
                                          </p:spTgt>
                                        </p:tgtEl>
                                        <p:attrNameLst>
                                          <p:attrName>style.visibility</p:attrName>
                                        </p:attrNameLst>
                                      </p:cBhvr>
                                      <p:to>
                                        <p:strVal val="visible"/>
                                      </p:to>
                                    </p:set>
                                    <p:anim calcmode="lin" valueType="num">
                                      <p:cBhvr>
                                        <p:cTn id="15" dur="3000" fill="hold"/>
                                        <p:tgtEl>
                                          <p:spTgt spid="7">
                                            <p:graphicEl>
                                              <a:dgm id="{5CEA9C0E-B729-42D6-87C7-0EF690CD608C}"/>
                                            </p:graphicEl>
                                          </p:spTgt>
                                        </p:tgtEl>
                                        <p:attrNameLst>
                                          <p:attrName>ppt_w</p:attrName>
                                        </p:attrNameLst>
                                      </p:cBhvr>
                                      <p:tavLst>
                                        <p:tav tm="0">
                                          <p:val>
                                            <p:fltVal val="0"/>
                                          </p:val>
                                        </p:tav>
                                        <p:tav tm="100000">
                                          <p:val>
                                            <p:strVal val="#ppt_w"/>
                                          </p:val>
                                        </p:tav>
                                      </p:tavLst>
                                    </p:anim>
                                    <p:anim calcmode="lin" valueType="num">
                                      <p:cBhvr>
                                        <p:cTn id="16" dur="3000" fill="hold"/>
                                        <p:tgtEl>
                                          <p:spTgt spid="7">
                                            <p:graphicEl>
                                              <a:dgm id="{5CEA9C0E-B729-42D6-87C7-0EF690CD608C}"/>
                                            </p:graphicEl>
                                          </p:spTgt>
                                        </p:tgtEl>
                                        <p:attrNameLst>
                                          <p:attrName>ppt_h</p:attrName>
                                        </p:attrNameLst>
                                      </p:cBhvr>
                                      <p:tavLst>
                                        <p:tav tm="0">
                                          <p:val>
                                            <p:fltVal val="0"/>
                                          </p:val>
                                        </p:tav>
                                        <p:tav tm="100000">
                                          <p:val>
                                            <p:strVal val="#ppt_h"/>
                                          </p:val>
                                        </p:tav>
                                      </p:tavLst>
                                    </p:anim>
                                    <p:anim calcmode="lin" valueType="num">
                                      <p:cBhvr>
                                        <p:cTn id="17" dur="3000" fill="hold"/>
                                        <p:tgtEl>
                                          <p:spTgt spid="7">
                                            <p:graphicEl>
                                              <a:dgm id="{5CEA9C0E-B729-42D6-87C7-0EF690CD608C}"/>
                                            </p:graphicEl>
                                          </p:spTgt>
                                        </p:tgtEl>
                                        <p:attrNameLst>
                                          <p:attrName>style.rotation</p:attrName>
                                        </p:attrNameLst>
                                      </p:cBhvr>
                                      <p:tavLst>
                                        <p:tav tm="0">
                                          <p:val>
                                            <p:fltVal val="90"/>
                                          </p:val>
                                        </p:tav>
                                        <p:tav tm="100000">
                                          <p:val>
                                            <p:fltVal val="0"/>
                                          </p:val>
                                        </p:tav>
                                      </p:tavLst>
                                    </p:anim>
                                    <p:animEffect transition="in" filter="fade">
                                      <p:cBhvr>
                                        <p:cTn id="18" dur="3000"/>
                                        <p:tgtEl>
                                          <p:spTgt spid="7">
                                            <p:graphicEl>
                                              <a:dgm id="{5CEA9C0E-B729-42D6-87C7-0EF690CD608C}"/>
                                            </p:graphic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7">
                                            <p:graphicEl>
                                              <a:dgm id="{44330D5A-C91A-4145-85DE-04F88E6E8774}"/>
                                            </p:graphicEl>
                                          </p:spTgt>
                                        </p:tgtEl>
                                        <p:attrNameLst>
                                          <p:attrName>style.visibility</p:attrName>
                                        </p:attrNameLst>
                                      </p:cBhvr>
                                      <p:to>
                                        <p:strVal val="visible"/>
                                      </p:to>
                                    </p:set>
                                    <p:anim calcmode="lin" valueType="num">
                                      <p:cBhvr>
                                        <p:cTn id="21" dur="3000" fill="hold"/>
                                        <p:tgtEl>
                                          <p:spTgt spid="7">
                                            <p:graphicEl>
                                              <a:dgm id="{44330D5A-C91A-4145-85DE-04F88E6E8774}"/>
                                            </p:graphicEl>
                                          </p:spTgt>
                                        </p:tgtEl>
                                        <p:attrNameLst>
                                          <p:attrName>ppt_w</p:attrName>
                                        </p:attrNameLst>
                                      </p:cBhvr>
                                      <p:tavLst>
                                        <p:tav tm="0">
                                          <p:val>
                                            <p:fltVal val="0"/>
                                          </p:val>
                                        </p:tav>
                                        <p:tav tm="100000">
                                          <p:val>
                                            <p:strVal val="#ppt_w"/>
                                          </p:val>
                                        </p:tav>
                                      </p:tavLst>
                                    </p:anim>
                                    <p:anim calcmode="lin" valueType="num">
                                      <p:cBhvr>
                                        <p:cTn id="22" dur="3000" fill="hold"/>
                                        <p:tgtEl>
                                          <p:spTgt spid="7">
                                            <p:graphicEl>
                                              <a:dgm id="{44330D5A-C91A-4145-85DE-04F88E6E8774}"/>
                                            </p:graphicEl>
                                          </p:spTgt>
                                        </p:tgtEl>
                                        <p:attrNameLst>
                                          <p:attrName>ppt_h</p:attrName>
                                        </p:attrNameLst>
                                      </p:cBhvr>
                                      <p:tavLst>
                                        <p:tav tm="0">
                                          <p:val>
                                            <p:fltVal val="0"/>
                                          </p:val>
                                        </p:tav>
                                        <p:tav tm="100000">
                                          <p:val>
                                            <p:strVal val="#ppt_h"/>
                                          </p:val>
                                        </p:tav>
                                      </p:tavLst>
                                    </p:anim>
                                    <p:anim calcmode="lin" valueType="num">
                                      <p:cBhvr>
                                        <p:cTn id="23" dur="3000" fill="hold"/>
                                        <p:tgtEl>
                                          <p:spTgt spid="7">
                                            <p:graphicEl>
                                              <a:dgm id="{44330D5A-C91A-4145-85DE-04F88E6E8774}"/>
                                            </p:graphicEl>
                                          </p:spTgt>
                                        </p:tgtEl>
                                        <p:attrNameLst>
                                          <p:attrName>style.rotation</p:attrName>
                                        </p:attrNameLst>
                                      </p:cBhvr>
                                      <p:tavLst>
                                        <p:tav tm="0">
                                          <p:val>
                                            <p:fltVal val="90"/>
                                          </p:val>
                                        </p:tav>
                                        <p:tav tm="100000">
                                          <p:val>
                                            <p:fltVal val="0"/>
                                          </p:val>
                                        </p:tav>
                                      </p:tavLst>
                                    </p:anim>
                                    <p:animEffect transition="in" filter="fade">
                                      <p:cBhvr>
                                        <p:cTn id="24" dur="3000"/>
                                        <p:tgtEl>
                                          <p:spTgt spid="7">
                                            <p:graphicEl>
                                              <a:dgm id="{44330D5A-C91A-4145-85DE-04F88E6E8774}"/>
                                            </p:graphicEl>
                                          </p:spTgt>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7">
                                            <p:graphicEl>
                                              <a:dgm id="{EB8608AC-F9CB-4E47-9A8D-493D5E3619FC}"/>
                                            </p:graphicEl>
                                          </p:spTgt>
                                        </p:tgtEl>
                                        <p:attrNameLst>
                                          <p:attrName>style.visibility</p:attrName>
                                        </p:attrNameLst>
                                      </p:cBhvr>
                                      <p:to>
                                        <p:strVal val="visible"/>
                                      </p:to>
                                    </p:set>
                                    <p:anim calcmode="lin" valueType="num">
                                      <p:cBhvr>
                                        <p:cTn id="27" dur="3000" fill="hold"/>
                                        <p:tgtEl>
                                          <p:spTgt spid="7">
                                            <p:graphicEl>
                                              <a:dgm id="{EB8608AC-F9CB-4E47-9A8D-493D5E3619FC}"/>
                                            </p:graphicEl>
                                          </p:spTgt>
                                        </p:tgtEl>
                                        <p:attrNameLst>
                                          <p:attrName>ppt_w</p:attrName>
                                        </p:attrNameLst>
                                      </p:cBhvr>
                                      <p:tavLst>
                                        <p:tav tm="0">
                                          <p:val>
                                            <p:fltVal val="0"/>
                                          </p:val>
                                        </p:tav>
                                        <p:tav tm="100000">
                                          <p:val>
                                            <p:strVal val="#ppt_w"/>
                                          </p:val>
                                        </p:tav>
                                      </p:tavLst>
                                    </p:anim>
                                    <p:anim calcmode="lin" valueType="num">
                                      <p:cBhvr>
                                        <p:cTn id="28" dur="3000" fill="hold"/>
                                        <p:tgtEl>
                                          <p:spTgt spid="7">
                                            <p:graphicEl>
                                              <a:dgm id="{EB8608AC-F9CB-4E47-9A8D-493D5E3619FC}"/>
                                            </p:graphicEl>
                                          </p:spTgt>
                                        </p:tgtEl>
                                        <p:attrNameLst>
                                          <p:attrName>ppt_h</p:attrName>
                                        </p:attrNameLst>
                                      </p:cBhvr>
                                      <p:tavLst>
                                        <p:tav tm="0">
                                          <p:val>
                                            <p:fltVal val="0"/>
                                          </p:val>
                                        </p:tav>
                                        <p:tav tm="100000">
                                          <p:val>
                                            <p:strVal val="#ppt_h"/>
                                          </p:val>
                                        </p:tav>
                                      </p:tavLst>
                                    </p:anim>
                                    <p:anim calcmode="lin" valueType="num">
                                      <p:cBhvr>
                                        <p:cTn id="29" dur="3000" fill="hold"/>
                                        <p:tgtEl>
                                          <p:spTgt spid="7">
                                            <p:graphicEl>
                                              <a:dgm id="{EB8608AC-F9CB-4E47-9A8D-493D5E3619FC}"/>
                                            </p:graphicEl>
                                          </p:spTgt>
                                        </p:tgtEl>
                                        <p:attrNameLst>
                                          <p:attrName>style.rotation</p:attrName>
                                        </p:attrNameLst>
                                      </p:cBhvr>
                                      <p:tavLst>
                                        <p:tav tm="0">
                                          <p:val>
                                            <p:fltVal val="90"/>
                                          </p:val>
                                        </p:tav>
                                        <p:tav tm="100000">
                                          <p:val>
                                            <p:fltVal val="0"/>
                                          </p:val>
                                        </p:tav>
                                      </p:tavLst>
                                    </p:anim>
                                    <p:animEffect transition="in" filter="fade">
                                      <p:cBhvr>
                                        <p:cTn id="30" dur="3000"/>
                                        <p:tgtEl>
                                          <p:spTgt spid="7">
                                            <p:graphicEl>
                                              <a:dgm id="{EB8608AC-F9CB-4E47-9A8D-493D5E3619FC}"/>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7">
                                            <p:graphicEl>
                                              <a:dgm id="{6E3F4D5D-D262-4CF1-9F65-4D59CB82A3A1}"/>
                                            </p:graphicEl>
                                          </p:spTgt>
                                        </p:tgtEl>
                                        <p:attrNameLst>
                                          <p:attrName>style.visibility</p:attrName>
                                        </p:attrNameLst>
                                      </p:cBhvr>
                                      <p:to>
                                        <p:strVal val="visible"/>
                                      </p:to>
                                    </p:set>
                                    <p:anim calcmode="lin" valueType="num">
                                      <p:cBhvr>
                                        <p:cTn id="35" dur="3000" fill="hold"/>
                                        <p:tgtEl>
                                          <p:spTgt spid="7">
                                            <p:graphicEl>
                                              <a:dgm id="{6E3F4D5D-D262-4CF1-9F65-4D59CB82A3A1}"/>
                                            </p:graphicEl>
                                          </p:spTgt>
                                        </p:tgtEl>
                                        <p:attrNameLst>
                                          <p:attrName>ppt_w</p:attrName>
                                        </p:attrNameLst>
                                      </p:cBhvr>
                                      <p:tavLst>
                                        <p:tav tm="0">
                                          <p:val>
                                            <p:fltVal val="0"/>
                                          </p:val>
                                        </p:tav>
                                        <p:tav tm="100000">
                                          <p:val>
                                            <p:strVal val="#ppt_w"/>
                                          </p:val>
                                        </p:tav>
                                      </p:tavLst>
                                    </p:anim>
                                    <p:anim calcmode="lin" valueType="num">
                                      <p:cBhvr>
                                        <p:cTn id="36" dur="3000" fill="hold"/>
                                        <p:tgtEl>
                                          <p:spTgt spid="7">
                                            <p:graphicEl>
                                              <a:dgm id="{6E3F4D5D-D262-4CF1-9F65-4D59CB82A3A1}"/>
                                            </p:graphicEl>
                                          </p:spTgt>
                                        </p:tgtEl>
                                        <p:attrNameLst>
                                          <p:attrName>ppt_h</p:attrName>
                                        </p:attrNameLst>
                                      </p:cBhvr>
                                      <p:tavLst>
                                        <p:tav tm="0">
                                          <p:val>
                                            <p:fltVal val="0"/>
                                          </p:val>
                                        </p:tav>
                                        <p:tav tm="100000">
                                          <p:val>
                                            <p:strVal val="#ppt_h"/>
                                          </p:val>
                                        </p:tav>
                                      </p:tavLst>
                                    </p:anim>
                                    <p:anim calcmode="lin" valueType="num">
                                      <p:cBhvr>
                                        <p:cTn id="37" dur="3000" fill="hold"/>
                                        <p:tgtEl>
                                          <p:spTgt spid="7">
                                            <p:graphicEl>
                                              <a:dgm id="{6E3F4D5D-D262-4CF1-9F65-4D59CB82A3A1}"/>
                                            </p:graphicEl>
                                          </p:spTgt>
                                        </p:tgtEl>
                                        <p:attrNameLst>
                                          <p:attrName>style.rotation</p:attrName>
                                        </p:attrNameLst>
                                      </p:cBhvr>
                                      <p:tavLst>
                                        <p:tav tm="0">
                                          <p:val>
                                            <p:fltVal val="90"/>
                                          </p:val>
                                        </p:tav>
                                        <p:tav tm="100000">
                                          <p:val>
                                            <p:fltVal val="0"/>
                                          </p:val>
                                        </p:tav>
                                      </p:tavLst>
                                    </p:anim>
                                    <p:animEffect transition="in" filter="fade">
                                      <p:cBhvr>
                                        <p:cTn id="38" dur="3000"/>
                                        <p:tgtEl>
                                          <p:spTgt spid="7">
                                            <p:graphicEl>
                                              <a:dgm id="{6E3F4D5D-D262-4CF1-9F65-4D59CB82A3A1}"/>
                                            </p:graphicEl>
                                          </p:spTgt>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7">
                                            <p:graphicEl>
                                              <a:dgm id="{941D0AA3-105C-4C50-8EED-FD40856735D0}"/>
                                            </p:graphicEl>
                                          </p:spTgt>
                                        </p:tgtEl>
                                        <p:attrNameLst>
                                          <p:attrName>style.visibility</p:attrName>
                                        </p:attrNameLst>
                                      </p:cBhvr>
                                      <p:to>
                                        <p:strVal val="visible"/>
                                      </p:to>
                                    </p:set>
                                    <p:anim calcmode="lin" valueType="num">
                                      <p:cBhvr>
                                        <p:cTn id="41" dur="3000" fill="hold"/>
                                        <p:tgtEl>
                                          <p:spTgt spid="7">
                                            <p:graphicEl>
                                              <a:dgm id="{941D0AA3-105C-4C50-8EED-FD40856735D0}"/>
                                            </p:graphicEl>
                                          </p:spTgt>
                                        </p:tgtEl>
                                        <p:attrNameLst>
                                          <p:attrName>ppt_w</p:attrName>
                                        </p:attrNameLst>
                                      </p:cBhvr>
                                      <p:tavLst>
                                        <p:tav tm="0">
                                          <p:val>
                                            <p:fltVal val="0"/>
                                          </p:val>
                                        </p:tav>
                                        <p:tav tm="100000">
                                          <p:val>
                                            <p:strVal val="#ppt_w"/>
                                          </p:val>
                                        </p:tav>
                                      </p:tavLst>
                                    </p:anim>
                                    <p:anim calcmode="lin" valueType="num">
                                      <p:cBhvr>
                                        <p:cTn id="42" dur="3000" fill="hold"/>
                                        <p:tgtEl>
                                          <p:spTgt spid="7">
                                            <p:graphicEl>
                                              <a:dgm id="{941D0AA3-105C-4C50-8EED-FD40856735D0}"/>
                                            </p:graphicEl>
                                          </p:spTgt>
                                        </p:tgtEl>
                                        <p:attrNameLst>
                                          <p:attrName>ppt_h</p:attrName>
                                        </p:attrNameLst>
                                      </p:cBhvr>
                                      <p:tavLst>
                                        <p:tav tm="0">
                                          <p:val>
                                            <p:fltVal val="0"/>
                                          </p:val>
                                        </p:tav>
                                        <p:tav tm="100000">
                                          <p:val>
                                            <p:strVal val="#ppt_h"/>
                                          </p:val>
                                        </p:tav>
                                      </p:tavLst>
                                    </p:anim>
                                    <p:anim calcmode="lin" valueType="num">
                                      <p:cBhvr>
                                        <p:cTn id="43" dur="3000" fill="hold"/>
                                        <p:tgtEl>
                                          <p:spTgt spid="7">
                                            <p:graphicEl>
                                              <a:dgm id="{941D0AA3-105C-4C50-8EED-FD40856735D0}"/>
                                            </p:graphicEl>
                                          </p:spTgt>
                                        </p:tgtEl>
                                        <p:attrNameLst>
                                          <p:attrName>style.rotation</p:attrName>
                                        </p:attrNameLst>
                                      </p:cBhvr>
                                      <p:tavLst>
                                        <p:tav tm="0">
                                          <p:val>
                                            <p:fltVal val="90"/>
                                          </p:val>
                                        </p:tav>
                                        <p:tav tm="100000">
                                          <p:val>
                                            <p:fltVal val="0"/>
                                          </p:val>
                                        </p:tav>
                                      </p:tavLst>
                                    </p:anim>
                                    <p:animEffect transition="in" filter="fade">
                                      <p:cBhvr>
                                        <p:cTn id="44" dur="3000"/>
                                        <p:tgtEl>
                                          <p:spTgt spid="7">
                                            <p:graphicEl>
                                              <a:dgm id="{941D0AA3-105C-4C50-8EED-FD40856735D0}"/>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7">
                                            <p:graphicEl>
                                              <a:dgm id="{4E88A360-D09E-4241-BBC5-3930D47A83F1}"/>
                                            </p:graphicEl>
                                          </p:spTgt>
                                        </p:tgtEl>
                                        <p:attrNameLst>
                                          <p:attrName>style.visibility</p:attrName>
                                        </p:attrNameLst>
                                      </p:cBhvr>
                                      <p:to>
                                        <p:strVal val="visible"/>
                                      </p:to>
                                    </p:set>
                                    <p:anim calcmode="lin" valueType="num">
                                      <p:cBhvr>
                                        <p:cTn id="49" dur="3000" fill="hold"/>
                                        <p:tgtEl>
                                          <p:spTgt spid="7">
                                            <p:graphicEl>
                                              <a:dgm id="{4E88A360-D09E-4241-BBC5-3930D47A83F1}"/>
                                            </p:graphicEl>
                                          </p:spTgt>
                                        </p:tgtEl>
                                        <p:attrNameLst>
                                          <p:attrName>ppt_w</p:attrName>
                                        </p:attrNameLst>
                                      </p:cBhvr>
                                      <p:tavLst>
                                        <p:tav tm="0">
                                          <p:val>
                                            <p:fltVal val="0"/>
                                          </p:val>
                                        </p:tav>
                                        <p:tav tm="100000">
                                          <p:val>
                                            <p:strVal val="#ppt_w"/>
                                          </p:val>
                                        </p:tav>
                                      </p:tavLst>
                                    </p:anim>
                                    <p:anim calcmode="lin" valueType="num">
                                      <p:cBhvr>
                                        <p:cTn id="50" dur="3000" fill="hold"/>
                                        <p:tgtEl>
                                          <p:spTgt spid="7">
                                            <p:graphicEl>
                                              <a:dgm id="{4E88A360-D09E-4241-BBC5-3930D47A83F1}"/>
                                            </p:graphicEl>
                                          </p:spTgt>
                                        </p:tgtEl>
                                        <p:attrNameLst>
                                          <p:attrName>ppt_h</p:attrName>
                                        </p:attrNameLst>
                                      </p:cBhvr>
                                      <p:tavLst>
                                        <p:tav tm="0">
                                          <p:val>
                                            <p:fltVal val="0"/>
                                          </p:val>
                                        </p:tav>
                                        <p:tav tm="100000">
                                          <p:val>
                                            <p:strVal val="#ppt_h"/>
                                          </p:val>
                                        </p:tav>
                                      </p:tavLst>
                                    </p:anim>
                                    <p:anim calcmode="lin" valueType="num">
                                      <p:cBhvr>
                                        <p:cTn id="51" dur="3000" fill="hold"/>
                                        <p:tgtEl>
                                          <p:spTgt spid="7">
                                            <p:graphicEl>
                                              <a:dgm id="{4E88A360-D09E-4241-BBC5-3930D47A83F1}"/>
                                            </p:graphicEl>
                                          </p:spTgt>
                                        </p:tgtEl>
                                        <p:attrNameLst>
                                          <p:attrName>style.rotation</p:attrName>
                                        </p:attrNameLst>
                                      </p:cBhvr>
                                      <p:tavLst>
                                        <p:tav tm="0">
                                          <p:val>
                                            <p:fltVal val="90"/>
                                          </p:val>
                                        </p:tav>
                                        <p:tav tm="100000">
                                          <p:val>
                                            <p:fltVal val="0"/>
                                          </p:val>
                                        </p:tav>
                                      </p:tavLst>
                                    </p:anim>
                                    <p:animEffect transition="in" filter="fade">
                                      <p:cBhvr>
                                        <p:cTn id="52" dur="3000"/>
                                        <p:tgtEl>
                                          <p:spTgt spid="7">
                                            <p:graphicEl>
                                              <a:dgm id="{4E88A360-D09E-4241-BBC5-3930D47A83F1}"/>
                                            </p:graphicEl>
                                          </p:spTgt>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7">
                                            <p:graphicEl>
                                              <a:dgm id="{6525A0A8-3512-40B5-9C2F-9784CB0007E8}"/>
                                            </p:graphicEl>
                                          </p:spTgt>
                                        </p:tgtEl>
                                        <p:attrNameLst>
                                          <p:attrName>style.visibility</p:attrName>
                                        </p:attrNameLst>
                                      </p:cBhvr>
                                      <p:to>
                                        <p:strVal val="visible"/>
                                      </p:to>
                                    </p:set>
                                    <p:anim calcmode="lin" valueType="num">
                                      <p:cBhvr>
                                        <p:cTn id="55" dur="3000" fill="hold"/>
                                        <p:tgtEl>
                                          <p:spTgt spid="7">
                                            <p:graphicEl>
                                              <a:dgm id="{6525A0A8-3512-40B5-9C2F-9784CB0007E8}"/>
                                            </p:graphicEl>
                                          </p:spTgt>
                                        </p:tgtEl>
                                        <p:attrNameLst>
                                          <p:attrName>ppt_w</p:attrName>
                                        </p:attrNameLst>
                                      </p:cBhvr>
                                      <p:tavLst>
                                        <p:tav tm="0">
                                          <p:val>
                                            <p:fltVal val="0"/>
                                          </p:val>
                                        </p:tav>
                                        <p:tav tm="100000">
                                          <p:val>
                                            <p:strVal val="#ppt_w"/>
                                          </p:val>
                                        </p:tav>
                                      </p:tavLst>
                                    </p:anim>
                                    <p:anim calcmode="lin" valueType="num">
                                      <p:cBhvr>
                                        <p:cTn id="56" dur="3000" fill="hold"/>
                                        <p:tgtEl>
                                          <p:spTgt spid="7">
                                            <p:graphicEl>
                                              <a:dgm id="{6525A0A8-3512-40B5-9C2F-9784CB0007E8}"/>
                                            </p:graphicEl>
                                          </p:spTgt>
                                        </p:tgtEl>
                                        <p:attrNameLst>
                                          <p:attrName>ppt_h</p:attrName>
                                        </p:attrNameLst>
                                      </p:cBhvr>
                                      <p:tavLst>
                                        <p:tav tm="0">
                                          <p:val>
                                            <p:fltVal val="0"/>
                                          </p:val>
                                        </p:tav>
                                        <p:tav tm="100000">
                                          <p:val>
                                            <p:strVal val="#ppt_h"/>
                                          </p:val>
                                        </p:tav>
                                      </p:tavLst>
                                    </p:anim>
                                    <p:anim calcmode="lin" valueType="num">
                                      <p:cBhvr>
                                        <p:cTn id="57" dur="3000" fill="hold"/>
                                        <p:tgtEl>
                                          <p:spTgt spid="7">
                                            <p:graphicEl>
                                              <a:dgm id="{6525A0A8-3512-40B5-9C2F-9784CB0007E8}"/>
                                            </p:graphicEl>
                                          </p:spTgt>
                                        </p:tgtEl>
                                        <p:attrNameLst>
                                          <p:attrName>style.rotation</p:attrName>
                                        </p:attrNameLst>
                                      </p:cBhvr>
                                      <p:tavLst>
                                        <p:tav tm="0">
                                          <p:val>
                                            <p:fltVal val="90"/>
                                          </p:val>
                                        </p:tav>
                                        <p:tav tm="100000">
                                          <p:val>
                                            <p:fltVal val="0"/>
                                          </p:val>
                                        </p:tav>
                                      </p:tavLst>
                                    </p:anim>
                                    <p:animEffect transition="in" filter="fade">
                                      <p:cBhvr>
                                        <p:cTn id="58" dur="3000"/>
                                        <p:tgtEl>
                                          <p:spTgt spid="7">
                                            <p:graphicEl>
                                              <a:dgm id="{6525A0A8-3512-40B5-9C2F-9784CB0007E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21521F-A93E-4F3A-B803-0162DB9F747A}"/>
              </a:ext>
            </a:extLst>
          </p:cNvPr>
          <p:cNvSpPr>
            <a:spLocks noGrp="1"/>
          </p:cNvSpPr>
          <p:nvPr>
            <p:ph idx="1"/>
          </p:nvPr>
        </p:nvSpPr>
        <p:spPr>
          <a:xfrm>
            <a:off x="553193" y="920106"/>
            <a:ext cx="10515600" cy="4351338"/>
          </a:xfrm>
        </p:spPr>
        <p:txBody>
          <a:bodyPr>
            <a:noAutofit/>
          </a:bodyPr>
          <a:lstStyle/>
          <a:p>
            <a:pPr marL="0" indent="0">
              <a:buNone/>
            </a:pPr>
            <a:r>
              <a:rPr lang="en-US" sz="4400" i="1" dirty="0"/>
              <a:t>Share what a vibrant Rotary experience looks like that is appealing to what our potential members are looking for?</a:t>
            </a:r>
          </a:p>
          <a:p>
            <a:pPr marL="0" indent="0">
              <a:buNone/>
            </a:pPr>
            <a:endParaRPr lang="en-US" sz="4400" i="1" dirty="0"/>
          </a:p>
          <a:p>
            <a:pPr marL="0" indent="0" algn="ctr">
              <a:buNone/>
            </a:pPr>
            <a:r>
              <a:rPr lang="en-US" sz="4400" i="1" dirty="0"/>
              <a:t>Is your club Simply Irrestible?</a:t>
            </a:r>
            <a:endParaRPr lang="en-US" sz="1200" dirty="0"/>
          </a:p>
        </p:txBody>
      </p:sp>
      <p:pic>
        <p:nvPicPr>
          <p:cNvPr id="4" name="Picture 3" descr="Text&#10;&#10;Description automatically generated">
            <a:extLst>
              <a:ext uri="{FF2B5EF4-FFF2-40B4-BE49-F238E27FC236}">
                <a16:creationId xmlns:a16="http://schemas.microsoft.com/office/drawing/2014/main" id="{999E7669-3721-4449-8861-CF633AA69D78}"/>
              </a:ext>
            </a:extLst>
          </p:cNvPr>
          <p:cNvPicPr>
            <a:picLocks noChangeAspect="1"/>
          </p:cNvPicPr>
          <p:nvPr/>
        </p:nvPicPr>
        <p:blipFill>
          <a:blip r:embed="rId3"/>
          <a:stretch>
            <a:fillRect/>
          </a:stretch>
        </p:blipFill>
        <p:spPr>
          <a:xfrm>
            <a:off x="0" y="5643323"/>
            <a:ext cx="2857500" cy="1190625"/>
          </a:xfrm>
          <a:prstGeom prst="rect">
            <a:avLst/>
          </a:prstGeom>
        </p:spPr>
      </p:pic>
    </p:spTree>
    <p:extLst>
      <p:ext uri="{BB962C8B-B14F-4D97-AF65-F5344CB8AC3E}">
        <p14:creationId xmlns:p14="http://schemas.microsoft.com/office/powerpoint/2010/main" val="4267064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9A509-3356-43CD-927F-54AF6D6BFFE8}"/>
              </a:ext>
            </a:extLst>
          </p:cNvPr>
          <p:cNvSpPr>
            <a:spLocks noGrp="1"/>
          </p:cNvSpPr>
          <p:nvPr>
            <p:ph type="title"/>
          </p:nvPr>
        </p:nvSpPr>
        <p:spPr>
          <a:xfrm>
            <a:off x="755073" y="114168"/>
            <a:ext cx="10515600" cy="1325563"/>
          </a:xfrm>
        </p:spPr>
        <p:txBody>
          <a:bodyPr/>
          <a:lstStyle/>
          <a:p>
            <a:pPr algn="ctr"/>
            <a:r>
              <a:rPr lang="en-US" b="1" dirty="0"/>
              <a:t>Action Plan</a:t>
            </a:r>
          </a:p>
        </p:txBody>
      </p:sp>
      <p:sp>
        <p:nvSpPr>
          <p:cNvPr id="3" name="Content Placeholder 2">
            <a:extLst>
              <a:ext uri="{FF2B5EF4-FFF2-40B4-BE49-F238E27FC236}">
                <a16:creationId xmlns:a16="http://schemas.microsoft.com/office/drawing/2014/main" id="{824941F6-8036-4EF1-B888-31228BF9C88B}"/>
              </a:ext>
            </a:extLst>
          </p:cNvPr>
          <p:cNvSpPr>
            <a:spLocks noGrp="1"/>
          </p:cNvSpPr>
          <p:nvPr>
            <p:ph idx="1"/>
          </p:nvPr>
        </p:nvSpPr>
        <p:spPr>
          <a:xfrm>
            <a:off x="838200" y="1439731"/>
            <a:ext cx="10515600" cy="4351338"/>
          </a:xfrm>
        </p:spPr>
        <p:txBody>
          <a:bodyPr>
            <a:noAutofit/>
          </a:bodyPr>
          <a:lstStyle/>
          <a:p>
            <a:pPr marL="0" indent="0">
              <a:buNone/>
            </a:pPr>
            <a:r>
              <a:rPr lang="en-US" sz="6000" dirty="0"/>
              <a:t>What One idea will you implement in your club/district in the next 30 days that increases attraction, and makes the club(s) more appealing to potential members?</a:t>
            </a:r>
          </a:p>
        </p:txBody>
      </p:sp>
      <p:pic>
        <p:nvPicPr>
          <p:cNvPr id="5" name="Picture 4" descr="Text&#10;&#10;Description automatically generated">
            <a:extLst>
              <a:ext uri="{FF2B5EF4-FFF2-40B4-BE49-F238E27FC236}">
                <a16:creationId xmlns:a16="http://schemas.microsoft.com/office/drawing/2014/main" id="{7DA8E487-AFB1-4830-8B54-0FACF52D743E}"/>
              </a:ext>
            </a:extLst>
          </p:cNvPr>
          <p:cNvPicPr>
            <a:picLocks noChangeAspect="1"/>
          </p:cNvPicPr>
          <p:nvPr/>
        </p:nvPicPr>
        <p:blipFill>
          <a:blip r:embed="rId3"/>
          <a:stretch>
            <a:fillRect/>
          </a:stretch>
        </p:blipFill>
        <p:spPr>
          <a:xfrm>
            <a:off x="4584123" y="5598365"/>
            <a:ext cx="2857500" cy="1190625"/>
          </a:xfrm>
          <a:prstGeom prst="rect">
            <a:avLst/>
          </a:prstGeom>
        </p:spPr>
      </p:pic>
    </p:spTree>
    <p:extLst>
      <p:ext uri="{BB962C8B-B14F-4D97-AF65-F5344CB8AC3E}">
        <p14:creationId xmlns:p14="http://schemas.microsoft.com/office/powerpoint/2010/main" val="6302156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thways Template (1)" id="{C2ED8347-1D3F-4F4C-AF2A-D9EA6CF787BA}" vid="{888FD053-AB3C-4A57-BE1E-AE7FD60691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a8546b77-7052-4a90-a05e-60f70be8003c}" enabled="1" method="Standard" siteId="{b559ff05-4aa5-48bc-8258-0535dc273e7b}" contentBits="2" removed="0"/>
</clbl:labelList>
</file>

<file path=docProps/app.xml><?xml version="1.0" encoding="utf-8"?>
<Properties xmlns="http://schemas.openxmlformats.org/officeDocument/2006/extended-properties" xmlns:vt="http://schemas.openxmlformats.org/officeDocument/2006/docPropsVTypes">
  <Template>Pathways Template</Template>
  <TotalTime>334</TotalTime>
  <Words>1321</Words>
  <Application>Microsoft Office PowerPoint</Application>
  <PresentationFormat>Widescreen</PresentationFormat>
  <Paragraphs>140</Paragraphs>
  <Slides>10</Slides>
  <Notes>9</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Amasis MT Pro Black</vt:lpstr>
      <vt:lpstr>Arial</vt:lpstr>
      <vt:lpstr>Arial Narrow</vt:lpstr>
      <vt:lpstr>Calibri</vt:lpstr>
      <vt:lpstr>Calibri Light</vt:lpstr>
      <vt:lpstr>Office Theme</vt:lpstr>
      <vt:lpstr>Attraction Matters</vt:lpstr>
      <vt:lpstr>PowerPoint Presentation</vt:lpstr>
      <vt:lpstr>PowerPoint Presentation</vt:lpstr>
      <vt:lpstr>PowerPoint Presentation</vt:lpstr>
      <vt:lpstr>Poll In Zones 30/31, since July 1, 2022, What Percent of Clubs have admitted 2 or more members to their Club?</vt:lpstr>
      <vt:lpstr>PowerPoint Presentation</vt:lpstr>
      <vt:lpstr>PowerPoint Presentation</vt:lpstr>
      <vt:lpstr>PowerPoint Presentation</vt:lpstr>
      <vt:lpstr>Action Plan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Attraction Matters</dc:title>
  <dc:creator>Pietrusinski, Jill</dc:creator>
  <cp:lastModifiedBy>Michael Brown</cp:lastModifiedBy>
  <cp:revision>10</cp:revision>
  <dcterms:created xsi:type="dcterms:W3CDTF">2023-01-26T17:39:35Z</dcterms:created>
  <dcterms:modified xsi:type="dcterms:W3CDTF">2023-02-03T01:03:17Z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Theme:9</vt:lpwstr>
  </property>
  <property fmtid="{D5CDD505-2E9C-101B-9397-08002B2CF9AE}" pid="3" name="ClassificationContentMarkingFooterText">
    <vt:lpwstr>INTERNAL USE ONLY</vt:lpwstr>
  </property>
</Properties>
</file>