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801" r:id="rId2"/>
    <p:sldMasterId id="2147483819" r:id="rId3"/>
    <p:sldMasterId id="2147483837" r:id="rId4"/>
  </p:sldMasterIdLst>
  <p:notesMasterIdLst>
    <p:notesMasterId r:id="rId36"/>
  </p:notesMasterIdLst>
  <p:handoutMasterIdLst>
    <p:handoutMasterId r:id="rId37"/>
  </p:handoutMasterIdLst>
  <p:sldIdLst>
    <p:sldId id="257" r:id="rId5"/>
    <p:sldId id="717" r:id="rId6"/>
    <p:sldId id="262" r:id="rId7"/>
    <p:sldId id="713" r:id="rId8"/>
    <p:sldId id="512" r:id="rId9"/>
    <p:sldId id="276" r:id="rId10"/>
    <p:sldId id="327" r:id="rId11"/>
    <p:sldId id="333" r:id="rId12"/>
    <p:sldId id="362" r:id="rId13"/>
    <p:sldId id="522" r:id="rId14"/>
    <p:sldId id="516" r:id="rId15"/>
    <p:sldId id="515" r:id="rId16"/>
    <p:sldId id="433" r:id="rId17"/>
    <p:sldId id="523" r:id="rId18"/>
    <p:sldId id="517" r:id="rId19"/>
    <p:sldId id="519" r:id="rId20"/>
    <p:sldId id="520" r:id="rId21"/>
    <p:sldId id="524" r:id="rId22"/>
    <p:sldId id="521" r:id="rId23"/>
    <p:sldId id="419" r:id="rId24"/>
    <p:sldId id="504" r:id="rId25"/>
    <p:sldId id="307" r:id="rId26"/>
    <p:sldId id="710" r:id="rId27"/>
    <p:sldId id="320" r:id="rId28"/>
    <p:sldId id="309" r:id="rId29"/>
    <p:sldId id="263" r:id="rId30"/>
    <p:sldId id="735" r:id="rId31"/>
    <p:sldId id="714" r:id="rId32"/>
    <p:sldId id="697" r:id="rId33"/>
    <p:sldId id="698" r:id="rId34"/>
    <p:sldId id="4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113CD-8DA8-49BC-9E4C-1F3974A5B40E}" v="1" dt="2023-04-25T23:30:10.412"/>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2" autoAdjust="0"/>
    <p:restoredTop sz="90183" autoAdjust="0"/>
  </p:normalViewPr>
  <p:slideViewPr>
    <p:cSldViewPr snapToGrid="0">
      <p:cViewPr varScale="1">
        <p:scale>
          <a:sx n="112" d="100"/>
          <a:sy n="112" d="100"/>
        </p:scale>
        <p:origin x="1368"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A47113CD-8DA8-49BC-9E4C-1F3974A5B40E}"/>
    <pc:docChg chg="modSld">
      <pc:chgData name="Michael Brown" userId="6f8c0f671a65111d" providerId="LiveId" clId="{A47113CD-8DA8-49BC-9E4C-1F3974A5B40E}" dt="2023-04-25T23:28:54.876" v="0" actId="1076"/>
      <pc:docMkLst>
        <pc:docMk/>
      </pc:docMkLst>
      <pc:sldChg chg="modSp mod">
        <pc:chgData name="Michael Brown" userId="6f8c0f671a65111d" providerId="LiveId" clId="{A47113CD-8DA8-49BC-9E4C-1F3974A5B40E}" dt="2023-04-25T23:28:54.876" v="0" actId="1076"/>
        <pc:sldMkLst>
          <pc:docMk/>
          <pc:sldMk cId="3574702299" sldId="327"/>
        </pc:sldMkLst>
        <pc:picChg chg="mod">
          <ac:chgData name="Michael Brown" userId="6f8c0f671a65111d" providerId="LiveId" clId="{A47113CD-8DA8-49BC-9E4C-1F3974A5B40E}" dt="2023-04-25T23:28:54.876" v="0" actId="1076"/>
          <ac:picMkLst>
            <pc:docMk/>
            <pc:sldMk cId="3574702299" sldId="327"/>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2560700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58026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77601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F60B8B4-7989-4A03-9D72-3DF12FD08E1B}"/>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CAB11E49-7D09-42D6-A31D-EFCCAF2922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ヒラギノ角ゴ Pro W3" charset="0"/>
            </a:endParaRPr>
          </a:p>
          <a:p>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43012" name="Slide Number Placeholder 3">
            <a:extLst>
              <a:ext uri="{FF2B5EF4-FFF2-40B4-BE49-F238E27FC236}">
                <a16:creationId xmlns:a16="http://schemas.microsoft.com/office/drawing/2014/main" id="{B91F575F-D6C3-4BF8-80BB-6CB19BEA14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4D104ADD-5483-4D3D-94C1-3332D3488A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70599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99983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267204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Gathering Data </a:t>
            </a:r>
          </a:p>
          <a:p>
            <a:endParaRPr lang="en-US" sz="1400" b="1" dirty="0"/>
          </a:p>
          <a:p>
            <a:r>
              <a:rPr lang="en-US" sz="1400" b="1" dirty="0"/>
              <a:t>Key component to success</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68211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Gathering Data </a:t>
            </a:r>
          </a:p>
          <a:p>
            <a:endParaRPr lang="en-US" sz="1400" b="1" dirty="0"/>
          </a:p>
          <a:p>
            <a:r>
              <a:rPr lang="en-US" sz="1400" b="1" dirty="0"/>
              <a:t>Key component to success</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61517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Site Evaluation Household </a:t>
            </a:r>
          </a:p>
          <a:p>
            <a:endParaRPr lang="en-US" sz="1400" b="1" dirty="0"/>
          </a:p>
          <a:p>
            <a:endParaRPr lang="en-US" sz="1400"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2702159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5C1940E-DFB1-270C-D519-502E3F3FF0B2}"/>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B126AA89-AC54-7758-7F91-3A4F451353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cs typeface="ヒラギノ角ゴ Pro W3" charset="0"/>
            </a:endParaRPr>
          </a:p>
        </p:txBody>
      </p:sp>
      <p:sp>
        <p:nvSpPr>
          <p:cNvPr id="41988" name="Slide Number Placeholder 3">
            <a:extLst>
              <a:ext uri="{FF2B5EF4-FFF2-40B4-BE49-F238E27FC236}">
                <a16:creationId xmlns:a16="http://schemas.microsoft.com/office/drawing/2014/main" id="{F3A831C0-7976-9C56-4697-323D0CE5E7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50" indent="-28575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57CB15F6-FC9A-43CF-AE0E-0821581AFC0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pPr marL="0" marR="0" lvl="0" indent="0" algn="r" defTabSz="931863"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Tech Overview:  Tech Host </a:t>
            </a:r>
            <a:r>
              <a:rPr lang="en-US" sz="1200" kern="1200" dirty="0">
                <a:solidFill>
                  <a:schemeClr val="tx1"/>
                </a:solidFill>
                <a:effectLst/>
                <a:latin typeface="+mn-lt"/>
                <a:ea typeface="+mn-ea"/>
                <a:cs typeface="+mn-cs"/>
              </a:rPr>
              <a:t>(7 minutes)</a:t>
            </a:r>
            <a:r>
              <a:rPr lang="en-US" sz="1200" b="1" kern="1200" dirty="0">
                <a:solidFill>
                  <a:schemeClr val="tx1"/>
                </a:solidFill>
                <a:effectLst/>
                <a:latin typeface="+mn-lt"/>
                <a:ea typeface="+mn-ea"/>
                <a:cs typeface="+mn-cs"/>
              </a:rPr>
              <a:t> Slide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are going to go over Rules of the Zoom and some Zoom training.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stay muted until you want to speak. You will notice you have a microphone icon and when it has a slash through it, that means you are muted. When there is no slash, it means everyone can hear you. The reason we ask this is because there can be all sorts of background noise that can disrupt the meeting such as dogs barking, phones ringing, etc. Please mute yourself now if you have not done that.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It is proper etiquette on a Zoom call to have your video on unless you must step away. If you are on a phone, we ask that you please download the Zoom app so that video will be available to you. The video icon looks like a movie camera. If there is a slash through it, that means it is off. So check right now to be sure your video camera is 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raise your hand in the participant function when you want to answer a question or have a question for the facilitator. See the little blue hand that you will click on in the participant function? Let’s all practice that now. Please raise your hand. Now let’s lower your hand by clicking on the icon to lower it. </a:t>
            </a:r>
            <a:r>
              <a:rPr lang="en-US" sz="1200" kern="1200" dirty="0">
                <a:solidFill>
                  <a:schemeClr val="tx1"/>
                </a:solidFill>
                <a:effectLst/>
                <a:latin typeface="+mn-lt"/>
                <a:ea typeface="+mn-ea"/>
                <a:cs typeface="+mn-cs"/>
              </a:rPr>
              <a:t>(Be sure they know how to raise and lower before moving on.)</a:t>
            </a:r>
          </a:p>
          <a:p>
            <a:pPr lvl="0"/>
            <a:r>
              <a:rPr lang="en-US" sz="1200" b="1" kern="1200" dirty="0">
                <a:solidFill>
                  <a:schemeClr val="tx1"/>
                </a:solidFill>
                <a:effectLst/>
                <a:latin typeface="+mn-lt"/>
                <a:ea typeface="+mn-ea"/>
                <a:cs typeface="+mn-cs"/>
              </a:rPr>
              <a:t>When you want to answer a question, raise your hand and after being called upon by the facilitator, then unmute and respond.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be using the chat box. Please find the chat box icon on your device. Let’s practice that. Type in the chat box the city in which you live.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have a thumbs up icon on your participant function. Please give us the thumbs up if you agree with this statement: Rotary does so much good in the world.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also be doing polls. The facilitator will ask a question or make a statement and then read the choices to you. She or he will indicate if it is either single choice or multiple choice. Make your choices and then click submit. Let’s practice that right now. Here is a poll.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Poll 1: I have a pet: </a:t>
            </a:r>
            <a:r>
              <a:rPr lang="en-US" sz="1200" kern="1200" dirty="0">
                <a:solidFill>
                  <a:schemeClr val="tx1"/>
                </a:solidFill>
                <a:effectLst/>
                <a:latin typeface="+mn-lt"/>
                <a:ea typeface="+mn-ea"/>
                <a:cs typeface="+mn-cs"/>
              </a:rPr>
              <a:t>Make single choice.</a:t>
            </a:r>
          </a:p>
          <a:p>
            <a:r>
              <a:rPr lang="en-US" sz="1200" b="1" kern="1200" dirty="0">
                <a:solidFill>
                  <a:schemeClr val="tx1"/>
                </a:solidFill>
                <a:effectLst/>
                <a:latin typeface="+mn-lt"/>
                <a:ea typeface="+mn-ea"/>
                <a:cs typeface="+mn-cs"/>
              </a:rPr>
              <a:t> 1. Yes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2. No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make your choice and then submit.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want to see all the participants, you would go to gallery view with a little icon that has a lot of squares.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want to see the current speaker, you need to go to speaker view which is an icon with just one big square.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Zoom will be shut down if our meeting is interrupted by unwanted visitors who would compromise our meeting. If that happens, then in 5 minutes login again.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know that these sessions will be recorded.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Now I would like to introduce your Lead Facilitator:­­______</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37225C-90AB-48FB-9FBB-592EE4DE956A}" type="slidenum">
              <a:rPr lang="en-US" smtClean="0"/>
              <a:t>3</a:t>
            </a:fld>
            <a:endParaRPr lang="en-US" dirty="0"/>
          </a:p>
        </p:txBody>
      </p:sp>
    </p:spTree>
    <p:extLst>
      <p:ext uri="{BB962C8B-B14F-4D97-AF65-F5344CB8AC3E}">
        <p14:creationId xmlns:p14="http://schemas.microsoft.com/office/powerpoint/2010/main" val="377868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47561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DC57A8-AE18-4654-B6AF-04B3577165BE}" type="slidenum">
              <a:rPr kumimoji="0" lang="en-US"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85249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t>
            </a:r>
          </a:p>
          <a:p>
            <a:endParaRPr lang="en-US" dirty="0"/>
          </a:p>
          <a:p>
            <a:r>
              <a:rPr lang="en-US" dirty="0"/>
              <a:t>Thank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A5000-75FE-49D9-BB85-DAD50B85F9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782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28</a:t>
            </a:fld>
            <a:endParaRPr lang="en-US"/>
          </a:p>
        </p:txBody>
      </p:sp>
    </p:spTree>
    <p:extLst>
      <p:ext uri="{BB962C8B-B14F-4D97-AF65-F5344CB8AC3E}">
        <p14:creationId xmlns:p14="http://schemas.microsoft.com/office/powerpoint/2010/main" val="412113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C78EDF-7F9E-A94B-AD72-CDE445A65B8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71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126723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9093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B827055-821E-4F6B-AAA9-2685E1493D9C}"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236525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ヒラギノ角ゴ Pro W3" pitchFamily="-84" charset="-128"/>
              </a:rPr>
              <a:t>Cadre members can play an important role outside of official assignments. By assisting clubs with the initial planning of Global Grants, cadre members can guide grant sponsors towards creating sustainable projects from the start. </a:t>
            </a:r>
          </a:p>
          <a:p>
            <a:endParaRPr lang="en-US" altLang="en-US"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Community Assessments</a:t>
            </a:r>
            <a:r>
              <a:rPr lang="en-US" altLang="en-US" dirty="0">
                <a:latin typeface="Arial" panose="020B0604020202020204" pitchFamily="34" charset="0"/>
                <a:ea typeface="ヒラギノ角ゴ Pro W3" pitchFamily="-84" charset="-128"/>
              </a:rPr>
              <a:t>: Community Assessments help host Rotarians better understand the needs of a community. Community assessments are the foundation of project sustainability. They guarantee that the people to benefit from the project have a voice in the project from the beginning.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Cadre members can encourage Rotarian hosts to establish relationships and have discussions with project beneficiaries, and then guide Rotarians towards the most appropriate community assessments for the area. </a:t>
            </a:r>
          </a:p>
          <a:p>
            <a:endParaRPr lang="en-US" altLang="en-US"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Monitoring and Evaluation</a:t>
            </a:r>
            <a:r>
              <a:rPr lang="en-US" altLang="en-US" dirty="0">
                <a:latin typeface="Arial" panose="020B0604020202020204" pitchFamily="34" charset="0"/>
                <a:ea typeface="ヒラギノ角ゴ Pro W3" pitchFamily="-84" charset="-128"/>
              </a:rPr>
              <a:t>: Cadre members can guide Rotarians towards establishing strong project objectives and clear project measures, and encourage them to maintain trusting relationships with beneficiaries so that if there is a problem – and all projects encounter problems - they will hear about it directly from the beneficiaries. Such relationships are important to help Rotarians in their oversight of the cooperating organization.</a:t>
            </a:r>
          </a:p>
          <a:p>
            <a:endParaRPr lang="en-US" altLang="en-US"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Rotary Global Grant Model:</a:t>
            </a:r>
            <a:r>
              <a:rPr lang="en-US" altLang="en-US" dirty="0">
                <a:latin typeface="Arial" panose="020B0604020202020204" pitchFamily="34" charset="0"/>
                <a:ea typeface="ヒラギノ角ゴ Pro W3" pitchFamily="-84" charset="-128"/>
              </a:rPr>
              <a:t> Help Rotarians who are new to Future Visions understand the Global Grant model and application process.</a:t>
            </a:r>
            <a:endParaRPr lang="en-US" altLang="en-US" b="1" dirty="0">
              <a:latin typeface="Arial" panose="020B0604020202020204" pitchFamily="34" charset="0"/>
              <a:ea typeface="ヒラギノ角ゴ Pro W3" pitchFamily="-84" charset="-128"/>
            </a:endParaRPr>
          </a:p>
          <a:p>
            <a:endParaRPr lang="en-US" altLang="en-US" b="1"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Other Elements of Planning Sustainable Projects</a:t>
            </a:r>
            <a:r>
              <a:rPr lang="en-US" altLang="en-US" dirty="0">
                <a:latin typeface="Arial" panose="020B0604020202020204" pitchFamily="34" charset="0"/>
                <a:ea typeface="ヒラギノ角ゴ Pro W3" pitchFamily="-84" charset="-128"/>
              </a:rPr>
              <a:t>: Cadre members can assist host Rotarians in considering other elements of project planning, such as using local materials; identifying local funding sources; providing training, education and community outreach; and motivating beneficiaries to take ownership. </a:t>
            </a:r>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B827055-821E-4F6B-AAA9-2685E1493D9C}"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209583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B827055-821E-4F6B-AAA9-2685E1493D9C}"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94985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B827055-821E-4F6B-AAA9-2685E1493D9C}"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96818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B827055-821E-4F6B-AAA9-2685E1493D9C}"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45962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80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09562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037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8715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270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0372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1061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11029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dirty="0"/>
          </a:p>
        </p:txBody>
      </p:sp>
    </p:spTree>
    <p:extLst>
      <p:ext uri="{BB962C8B-B14F-4D97-AF65-F5344CB8AC3E}">
        <p14:creationId xmlns:p14="http://schemas.microsoft.com/office/powerpoint/2010/main" val="34483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11" indent="-169872">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8" y="3383632"/>
            <a:ext cx="4986867" cy="1975764"/>
          </a:xfrm>
        </p:spPr>
        <p:txBody>
          <a:bodyPr>
            <a:normAutofit/>
          </a:bodyPr>
          <a:lstStyle>
            <a:lvl1pPr marL="0" indent="0" algn="l">
              <a:buNone/>
              <a:defRPr sz="22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4" y="115570"/>
            <a:ext cx="423334" cy="365125"/>
          </a:xfrm>
        </p:spPr>
        <p:txBody>
          <a:bodyPr vert="horz" lIns="91440" tIns="45720" rIns="91440" bIns="45720" rtlCol="0" anchor="ctr"/>
          <a:lstStyle>
            <a:lvl1pPr>
              <a:defRPr lang="en-US" smtClean="0">
                <a:solidFill>
                  <a:schemeClr val="tx1"/>
                </a:solidFill>
              </a:defRPr>
            </a:lvl1pPr>
          </a:lstStyle>
          <a:p>
            <a:fld id="{013315BC-D548-4185-A234-5B26905AF73E}" type="slidenum">
              <a:rPr lang="en-US" smtClean="0"/>
              <a:t>‹#›</a:t>
            </a:fld>
            <a:endParaRPr lang="en-US"/>
          </a:p>
        </p:txBody>
      </p:sp>
    </p:spTree>
    <p:extLst>
      <p:ext uri="{BB962C8B-B14F-4D97-AF65-F5344CB8AC3E}">
        <p14:creationId xmlns:p14="http://schemas.microsoft.com/office/powerpoint/2010/main" val="48754451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898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70C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609395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99DA-7E51-4494-B01B-C52009A87EAC}"/>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641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userDrawn="1"/>
        </p:nvSpPr>
        <p:spPr>
          <a:xfrm>
            <a:off x="-101600" y="457200"/>
            <a:ext cx="123952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884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userDrawn="1"/>
        </p:nvSpPr>
        <p:spPr>
          <a:xfrm>
            <a:off x="-101600" y="457200"/>
            <a:ext cx="123952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54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userDrawn="1"/>
        </p:nvSpPr>
        <p:spPr>
          <a:xfrm>
            <a:off x="-101600" y="457200"/>
            <a:ext cx="12395200" cy="533400"/>
          </a:xfrm>
          <a:prstGeom prst="rect">
            <a:avLst/>
          </a:prstGeom>
          <a:solidFill>
            <a:srgbClr val="FF760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3299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158151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89351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60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5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350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05343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688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21034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7438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845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242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3"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4" y="115572"/>
            <a:ext cx="423335"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83366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8F32-7D36-D3E5-4439-4EF5F5EB5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5EC5F2-CFF9-5667-BA8D-0601611B5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913CD51-B37C-0660-313A-966FDFECE499}"/>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5" name="Footer Placeholder 4">
            <a:extLst>
              <a:ext uri="{FF2B5EF4-FFF2-40B4-BE49-F238E27FC236}">
                <a16:creationId xmlns:a16="http://schemas.microsoft.com/office/drawing/2014/main" id="{27F61703-9194-EC9B-6825-E78FBBA64F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46E2EF-0BF6-7553-04DB-6FCB9C5914CC}"/>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3631851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6913-0296-AFA8-09CD-129107C81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0D494-2804-6B80-D56E-E6287D78A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67115-FE25-8637-6495-1A3AC2F528DD}"/>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5" name="Footer Placeholder 4">
            <a:extLst>
              <a:ext uri="{FF2B5EF4-FFF2-40B4-BE49-F238E27FC236}">
                <a16:creationId xmlns:a16="http://schemas.microsoft.com/office/drawing/2014/main" id="{6F55E5A3-540B-E026-FA85-6C7101505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BE3CE-5EE6-4AC7-AA87-5669F4AD92C4}"/>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418280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8460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9F48-68D0-7FFE-2E49-2820693ED1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1DE439-2264-2B16-1B98-78161D563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9176E-B04B-2698-E407-F60BBCD36882}"/>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5" name="Footer Placeholder 4">
            <a:extLst>
              <a:ext uri="{FF2B5EF4-FFF2-40B4-BE49-F238E27FC236}">
                <a16:creationId xmlns:a16="http://schemas.microsoft.com/office/drawing/2014/main" id="{E97B6502-FC22-B3DB-E693-21C321779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96961-027C-E800-CA88-195BABB282BE}"/>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3033436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80C3-315B-A067-3C95-3268B04BB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31C3D-BE95-FF08-8491-2F942297E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940CF-3F09-039B-41E5-ED9FAC6E8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2ADFC5-DCAD-9FD7-8A88-D0D5CC0E5BB3}"/>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6" name="Footer Placeholder 5">
            <a:extLst>
              <a:ext uri="{FF2B5EF4-FFF2-40B4-BE49-F238E27FC236}">
                <a16:creationId xmlns:a16="http://schemas.microsoft.com/office/drawing/2014/main" id="{8DBF2EA1-C3A2-11F3-E93D-ADF38EEA1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560D7-64C2-E03B-7407-5D038764BEC8}"/>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1039902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8EC1-BA75-F891-B394-0569ACB0DB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EEE39A-A936-3258-45EF-400823391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9FDEB2-49A4-B537-3EFD-2E9D70389D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D0213A-37C2-B9FE-C993-33348390C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E33FB8-F5FC-AB01-D10A-6332998DA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F10D6C-2252-1FFB-752A-D49A8CE0FD88}"/>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8" name="Footer Placeholder 7">
            <a:extLst>
              <a:ext uri="{FF2B5EF4-FFF2-40B4-BE49-F238E27FC236}">
                <a16:creationId xmlns:a16="http://schemas.microsoft.com/office/drawing/2014/main" id="{96A53C93-0F3F-AB4B-816D-56B87B914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41106-3EA0-8037-8D9E-B83D0ACE1EA9}"/>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4292472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D755-0B51-426D-D557-9879B05C3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DB5E35-2364-8870-F194-649B05FA6E27}"/>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4" name="Footer Placeholder 3">
            <a:extLst>
              <a:ext uri="{FF2B5EF4-FFF2-40B4-BE49-F238E27FC236}">
                <a16:creationId xmlns:a16="http://schemas.microsoft.com/office/drawing/2014/main" id="{A11E267D-D5E2-B6EC-D06A-861A3F681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9179D-018B-7E83-E841-EAA4236C40B8}"/>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2492262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BD9EA-6E17-4797-02B2-1DC3D1182FE4}"/>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3" name="Footer Placeholder 2">
            <a:extLst>
              <a:ext uri="{FF2B5EF4-FFF2-40B4-BE49-F238E27FC236}">
                <a16:creationId xmlns:a16="http://schemas.microsoft.com/office/drawing/2014/main" id="{99BA0792-5AD8-48BD-BDDA-C53880EF6A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80552A-DBC5-4A39-C666-70A3C62BAE88}"/>
              </a:ext>
            </a:extLst>
          </p:cNvPr>
          <p:cNvSpPr>
            <a:spLocks noGrp="1"/>
          </p:cNvSpPr>
          <p:nvPr>
            <p:ph type="sldNum" sz="quarter" idx="12"/>
          </p:nvPr>
        </p:nvSpPr>
        <p:spPr/>
        <p:txBody>
          <a:bodyPr/>
          <a:lstStyle/>
          <a:p>
            <a:fld id="{FB9D7ECA-C1C6-4B65-8E40-A57D97EA3676}" type="slidenum">
              <a:rPr lang="en-US" smtClean="0"/>
              <a:t>‹#›</a:t>
            </a:fld>
            <a:endParaRPr lang="en-US"/>
          </a:p>
        </p:txBody>
      </p:sp>
      <p:pic>
        <p:nvPicPr>
          <p:cNvPr id="6" name="Picture 5" descr="A picture containing text">
            <a:extLst>
              <a:ext uri="{FF2B5EF4-FFF2-40B4-BE49-F238E27FC236}">
                <a16:creationId xmlns:a16="http://schemas.microsoft.com/office/drawing/2014/main" id="{6E9B40E5-5D5C-063B-AB31-9C44053867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00" y="0"/>
            <a:ext cx="12182199" cy="6863521"/>
          </a:xfrm>
          <a:prstGeom prst="rect">
            <a:avLst/>
          </a:prstGeom>
        </p:spPr>
      </p:pic>
    </p:spTree>
    <p:extLst>
      <p:ext uri="{BB962C8B-B14F-4D97-AF65-F5344CB8AC3E}">
        <p14:creationId xmlns:p14="http://schemas.microsoft.com/office/powerpoint/2010/main" val="18076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5BD9-0C6A-B676-7527-0D23A0D15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743A48-3133-C32F-496F-A069CA4B4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9A4F05-656E-B65F-523D-459C2F2E4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75750-794A-7AF3-2A88-3C31B4793ECD}"/>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6" name="Footer Placeholder 5">
            <a:extLst>
              <a:ext uri="{FF2B5EF4-FFF2-40B4-BE49-F238E27FC236}">
                <a16:creationId xmlns:a16="http://schemas.microsoft.com/office/drawing/2014/main" id="{912A3F36-35A4-74D4-9216-A5EC64DF0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8E4B6-588C-2E77-5535-A94EBA014549}"/>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4042971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8EAB-5418-1583-7043-60C6D6932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E96FD-9A77-451A-32CB-11BA97010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A419338-09A6-ED20-5822-E9A78D08F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94F94-335B-866A-60E8-06D1710E9DD1}"/>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6" name="Footer Placeholder 5">
            <a:extLst>
              <a:ext uri="{FF2B5EF4-FFF2-40B4-BE49-F238E27FC236}">
                <a16:creationId xmlns:a16="http://schemas.microsoft.com/office/drawing/2014/main" id="{2C96D85B-37C0-5722-7ABF-5E424B0B5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66374-729C-CD93-9A01-25A09DA81D42}"/>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1206496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8E4D-8258-F7C2-CE9B-815928DDC6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A456D8-431E-D182-1DAB-65F64D6B5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18BB7-3BC7-2C6F-888E-4B4F6390EA14}"/>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5" name="Footer Placeholder 4">
            <a:extLst>
              <a:ext uri="{FF2B5EF4-FFF2-40B4-BE49-F238E27FC236}">
                <a16:creationId xmlns:a16="http://schemas.microsoft.com/office/drawing/2014/main" id="{8317EECB-91F5-36B8-04D7-DDB4CF65E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1D861-6342-9DC6-2960-DBF99C2AC782}"/>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1658775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D5805-882E-0F99-70D2-4437B720D6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BF9E3A-A378-61D4-7875-9DDA0DFBA6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DF7E-EA06-861F-F2FF-C6B5BF55258D}"/>
              </a:ext>
            </a:extLst>
          </p:cNvPr>
          <p:cNvSpPr>
            <a:spLocks noGrp="1"/>
          </p:cNvSpPr>
          <p:nvPr>
            <p:ph type="dt" sz="half" idx="10"/>
          </p:nvPr>
        </p:nvSpPr>
        <p:spPr/>
        <p:txBody>
          <a:bodyPr/>
          <a:lstStyle/>
          <a:p>
            <a:fld id="{A58A833A-5AFF-4F53-A712-81D4E3E4DDB7}" type="datetimeFigureOut">
              <a:rPr lang="en-US" smtClean="0"/>
              <a:t>4/25/2023</a:t>
            </a:fld>
            <a:endParaRPr lang="en-US"/>
          </a:p>
        </p:txBody>
      </p:sp>
      <p:sp>
        <p:nvSpPr>
          <p:cNvPr id="5" name="Footer Placeholder 4">
            <a:extLst>
              <a:ext uri="{FF2B5EF4-FFF2-40B4-BE49-F238E27FC236}">
                <a16:creationId xmlns:a16="http://schemas.microsoft.com/office/drawing/2014/main" id="{B70D9BD0-D782-1FF8-493D-74C004CE6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1CE0F-8502-DCC1-0B6F-B12C4E3715F0}"/>
              </a:ext>
            </a:extLst>
          </p:cNvPr>
          <p:cNvSpPr>
            <a:spLocks noGrp="1"/>
          </p:cNvSpPr>
          <p:nvPr>
            <p:ph type="sldNum" sz="quarter" idx="12"/>
          </p:nvPr>
        </p:nvSpPr>
        <p:spPr/>
        <p:txBody>
          <a:bodyPr/>
          <a:lstStyle/>
          <a:p>
            <a:fld id="{FB9D7ECA-C1C6-4B65-8E40-A57D97EA3676}" type="slidenum">
              <a:rPr lang="en-US" smtClean="0"/>
              <a:t>‹#›</a:t>
            </a:fld>
            <a:endParaRPr lang="en-US"/>
          </a:p>
        </p:txBody>
      </p:sp>
    </p:spTree>
    <p:extLst>
      <p:ext uri="{BB962C8B-B14F-4D97-AF65-F5344CB8AC3E}">
        <p14:creationId xmlns:p14="http://schemas.microsoft.com/office/powerpoint/2010/main" val="375490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369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5625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17458F"/>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31102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30886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42153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462847" y="6352144"/>
            <a:ext cx="2743200" cy="365125"/>
          </a:xfrm>
          <a:prstGeom prst="rect">
            <a:avLst/>
          </a:prstGeom>
        </p:spPr>
        <p:txBody>
          <a:bodyPr/>
          <a:lstStyle/>
          <a:p>
            <a:fld id="{A5A7CDC9-FDCB-854B-908A-E981B002BD2E}" type="slidenum">
              <a:rPr lang="en-US" smtClean="0"/>
              <a:t>‹#›</a:t>
            </a:fld>
            <a:endParaRPr lang="en-US" dirty="0"/>
          </a:p>
        </p:txBody>
      </p:sp>
      <p:pic>
        <p:nvPicPr>
          <p:cNvPr id="3" name="Picture 2" descr="A close up of a flag&#10;&#10;Description automatically generated">
            <a:extLst>
              <a:ext uri="{FF2B5EF4-FFF2-40B4-BE49-F238E27FC236}">
                <a16:creationId xmlns:a16="http://schemas.microsoft.com/office/drawing/2014/main" id="{395C5615-987D-C04E-BCBC-D3CC268929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86921" y="6251444"/>
            <a:ext cx="2743200" cy="465827"/>
          </a:xfrm>
          <a:prstGeom prst="rect">
            <a:avLst/>
          </a:prstGeom>
        </p:spPr>
      </p:pic>
    </p:spTree>
    <p:extLst>
      <p:ext uri="{BB962C8B-B14F-4D97-AF65-F5344CB8AC3E}">
        <p14:creationId xmlns:p14="http://schemas.microsoft.com/office/powerpoint/2010/main" val="22173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 name="Shape 6"/>
          <p:cNvSpPr>
            <a:spLocks noGrp="1"/>
          </p:cNvSpPr>
          <p:nvPr>
            <p:ph type="title"/>
          </p:nvPr>
        </p:nvSpPr>
        <p:spPr>
          <a:xfrm>
            <a:off x="609600" y="90488"/>
            <a:ext cx="10972800" cy="1509713"/>
          </a:xfrm>
          <a:prstGeom prst="rect">
            <a:avLst/>
          </a:prstGeom>
        </p:spPr>
        <p:txBody>
          <a:bodyPr/>
          <a:lstStyle/>
          <a:p>
            <a:pPr lvl="0"/>
            <a:r>
              <a:t>Title Text</a:t>
            </a:r>
          </a:p>
        </p:txBody>
      </p:sp>
      <p:sp>
        <p:nvSpPr>
          <p:cNvPr id="7" name="Shape 7"/>
          <p:cNvSpPr>
            <a:spLocks noGrp="1"/>
          </p:cNvSpPr>
          <p:nvPr>
            <p:ph type="body" idx="1"/>
          </p:nvPr>
        </p:nvSpPr>
        <p:spPr>
          <a:xfrm>
            <a:off x="609600" y="1600200"/>
            <a:ext cx="10972800" cy="5257800"/>
          </a:xfrm>
          <a:prstGeom prst="rect">
            <a:avLst/>
          </a:prstGeom>
        </p:spPr>
        <p:txBody>
          <a:bodyPr/>
          <a:lstStyle>
            <a:lvl2pPr marL="731837" indent="-285750">
              <a:spcBef>
                <a:spcPts val="600"/>
              </a:spcBef>
              <a:buChar char="–"/>
              <a:defRPr sz="2800"/>
            </a:lvl2pPr>
            <a:lvl3pPr marL="1131887" indent="-228600">
              <a:spcBef>
                <a:spcPts val="600"/>
              </a:spcBef>
              <a:defRPr sz="2400"/>
            </a:lvl3pPr>
            <a:lvl4pPr marL="1589087" indent="-228600">
              <a:spcBef>
                <a:spcPts val="500"/>
              </a:spcBef>
              <a:buChar char="–"/>
              <a:defRPr sz="2000"/>
            </a:lvl4pPr>
            <a:lvl5pPr marL="2046287" indent="-228600">
              <a:spcBef>
                <a:spcPts val="500"/>
              </a:spcBef>
              <a:buChar char="»"/>
              <a:defRPr sz="2000"/>
            </a:lvl5pPr>
          </a:lstStyle>
          <a:p>
            <a:pPr lvl="0"/>
            <a:r>
              <a:t>Body Level One</a:t>
            </a:r>
          </a:p>
          <a:p>
            <a:pPr lvl="1"/>
            <a:r>
              <a:t>Body Level Two</a:t>
            </a:r>
          </a:p>
          <a:p>
            <a:pPr lvl="2"/>
            <a:r>
              <a:t>Body Level Three</a:t>
            </a:r>
          </a:p>
          <a:p>
            <a:pPr lvl="3"/>
            <a:r>
              <a:t>Body Level Four</a:t>
            </a:r>
          </a:p>
          <a:p>
            <a:pPr lvl="4"/>
            <a:r>
              <a:t>Body Level Five</a:t>
            </a:r>
          </a:p>
        </p:txBody>
      </p:sp>
      <p:sp>
        <p:nvSpPr>
          <p:cNvPr id="4" name="Shape 8">
            <a:extLst>
              <a:ext uri="{FF2B5EF4-FFF2-40B4-BE49-F238E27FC236}">
                <a16:creationId xmlns:a16="http://schemas.microsoft.com/office/drawing/2014/main" id="{0786E102-074C-8752-8DB6-9AA6EAF44589}"/>
              </a:ext>
            </a:extLst>
          </p:cNvPr>
          <p:cNvSpPr>
            <a:spLocks noGrp="1"/>
          </p:cNvSpPr>
          <p:nvPr>
            <p:ph type="sldNum" sz="quarter" idx="10"/>
          </p:nvPr>
        </p:nvSpPr>
        <p:spPr>
          <a:xfrm>
            <a:off x="9950451" y="6245225"/>
            <a:ext cx="416983" cy="2984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12F636-9C80-CA40-9ECE-C166D6830E76}" type="slidenum">
              <a:rPr lang="en-US" altLang="en-US"/>
              <a:pPr>
                <a:defRPr/>
              </a:pPr>
              <a:t>‹#›</a:t>
            </a:fld>
            <a:endParaRPr lang="en-US" altLang="en-US"/>
          </a:p>
        </p:txBody>
      </p:sp>
    </p:spTree>
    <p:extLst>
      <p:ext uri="{BB962C8B-B14F-4D97-AF65-F5344CB8AC3E}">
        <p14:creationId xmlns:p14="http://schemas.microsoft.com/office/powerpoint/2010/main" val="322995733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C115C-8BD7-C046-A35C-7765F6B90BB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52DC00AE-B354-F74D-BA53-5403D8C01CEF}"/>
              </a:ext>
            </a:extLst>
          </p:cNvPr>
          <p:cNvSpPr/>
          <p:nvPr/>
        </p:nvSpPr>
        <p:spPr>
          <a:xfrm>
            <a:off x="-101600" y="457200"/>
            <a:ext cx="12395200" cy="533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9818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C324A-FE49-DD47-82C5-E829AD1A60A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8FCE8337-6A34-B44A-A9A9-5E8BE04289E1}"/>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04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B79996-DAD5-3049-8B11-491CC987984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A2B2DAF1-1E4F-3D41-8292-27D99FB1E527}"/>
              </a:ext>
            </a:extLst>
          </p:cNvPr>
          <p:cNvSpPr>
            <a:spLocks noChangeArrowheads="1"/>
          </p:cNvSpPr>
          <p:nvPr/>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8151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076D58-84E9-E94B-BCF0-804EFEDF6BF0}"/>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91D14804-3B5C-B246-9878-35BD4095272C}"/>
              </a:ext>
            </a:extLst>
          </p:cNvPr>
          <p:cNvSpPr>
            <a:spLocks noChangeArrowheads="1"/>
          </p:cNvSpPr>
          <p:nvPr/>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379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A75887-C340-1C4E-A5C9-9695B78E3EC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064505B8-575E-FB43-A804-18F84FC8415F}"/>
              </a:ext>
            </a:extLst>
          </p:cNvPr>
          <p:cNvSpPr>
            <a:spLocks noChangeArrowheads="1"/>
          </p:cNvSpPr>
          <p:nvPr/>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61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3001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4267">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40638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rgbClr val="000000"/>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9551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4073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961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sz="48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01111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691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solidFill>
                  <a:srgbClr val="000000"/>
                </a:solidFill>
                <a:latin typeface="Georgia"/>
                <a:cs typeface="Georgia"/>
              </a:defRPr>
            </a:lvl1pPr>
            <a:lvl2pPr>
              <a:defRPr sz="3733">
                <a:solidFill>
                  <a:srgbClr val="000000"/>
                </a:solidFill>
                <a:latin typeface="Georgia"/>
                <a:cs typeface="Georgia"/>
              </a:defRPr>
            </a:lvl2pPr>
            <a:lvl3pPr>
              <a:defRPr sz="3200">
                <a:solidFill>
                  <a:srgbClr val="000000"/>
                </a:solidFill>
                <a:latin typeface="Georgia"/>
                <a:cs typeface="Georgia"/>
              </a:defRPr>
            </a:lvl3pPr>
            <a:lvl4pPr>
              <a:defRPr sz="2667">
                <a:solidFill>
                  <a:srgbClr val="000000"/>
                </a:solidFill>
                <a:latin typeface="Georgia"/>
                <a:cs typeface="Georgia"/>
              </a:defRPr>
            </a:lvl4pPr>
            <a:lvl5pPr>
              <a:defRPr sz="2667">
                <a:solidFill>
                  <a:srgbClr val="000000"/>
                </a:solidFill>
                <a:latin typeface="Georgia"/>
                <a:cs typeface="Georgia"/>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653929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3314436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775015"/>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3979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32807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8180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75546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3.png"/><Relationship Id="rId2" Type="http://schemas.openxmlformats.org/officeDocument/2006/relationships/slideLayout" Target="../slideLayouts/slideLayout56.xml"/><Relationship Id="rId16"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99945-0A15-4715-AB6C-F5E56CF20F70}" type="datetimeFigureOut">
              <a:rPr lang="en-US" smtClean="0"/>
              <a:pPr/>
              <a:t>4/25/2023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52097478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660" r:id="rId17"/>
    <p:sldLayoutId id="2147483661" r:id="rId18"/>
    <p:sldLayoutId id="2147483662" r:id="rId19"/>
    <p:sldLayoutId id="2147483800" r:id="rId20"/>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4053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54556-53DE-9F4F-8B80-7A62C4A37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088053-548C-C41F-088D-D248C9F2D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9BFCA-2DF5-5B96-BE0D-D4AF66C3C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A833A-5AFF-4F53-A712-81D4E3E4DDB7}" type="datetimeFigureOut">
              <a:rPr lang="en-US" smtClean="0"/>
              <a:t>4/25/2023</a:t>
            </a:fld>
            <a:endParaRPr lang="en-US"/>
          </a:p>
        </p:txBody>
      </p:sp>
      <p:sp>
        <p:nvSpPr>
          <p:cNvPr id="5" name="Footer Placeholder 4">
            <a:extLst>
              <a:ext uri="{FF2B5EF4-FFF2-40B4-BE49-F238E27FC236}">
                <a16:creationId xmlns:a16="http://schemas.microsoft.com/office/drawing/2014/main" id="{4C80BC65-E41E-0232-5008-096226550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F448A2-0CCE-E2B2-77A9-D66C8734C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7ECA-C1C6-4B65-8E40-A57D97EA3676}" type="slidenum">
              <a:rPr lang="en-US" smtClean="0"/>
              <a:t>‹#›</a:t>
            </a:fld>
            <a:endParaRPr lang="en-US"/>
          </a:p>
        </p:txBody>
      </p:sp>
    </p:spTree>
    <p:extLst>
      <p:ext uri="{BB962C8B-B14F-4D97-AF65-F5344CB8AC3E}">
        <p14:creationId xmlns:p14="http://schemas.microsoft.com/office/powerpoint/2010/main" val="307308985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5D8457E1-0009-8541-8C07-CED5ECB678C3}"/>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09600" y="6070600"/>
            <a:ext cx="161713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B21D6F0-CFA5-AE41-8F30-6C759AFBC311}"/>
              </a:ext>
            </a:extLst>
          </p:cNvPr>
          <p:cNvSpPr txBox="1"/>
          <p:nvPr/>
        </p:nvSpPr>
        <p:spPr>
          <a:xfrm>
            <a:off x="9448800" y="6477000"/>
            <a:ext cx="2133600" cy="184666"/>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66366101-2A83-8149-AD05-DD8F7FE7C33F}" type="slidenum">
              <a:rPr lang="en-US" altLang="en-US" sz="1200" smtClean="0">
                <a:solidFill>
                  <a:srgbClr val="58585A"/>
                </a:solidFill>
                <a:latin typeface="Arial Narrow" panose="020B0606020202030204" pitchFamily="34" charset="0"/>
              </a:rPr>
              <a:pPr algn="r">
                <a:defRPr/>
              </a:pPr>
              <a:t>‹#›</a:t>
            </a:fld>
            <a:r>
              <a:rPr lang="en-US" altLang="en-US" sz="1200">
                <a:solidFill>
                  <a:srgbClr val="58585A"/>
                </a:solidFill>
                <a:latin typeface="Arial Narrow" panose="020B0606020202030204" pitchFamily="34" charset="0"/>
              </a:rPr>
              <a:t>  </a:t>
            </a:r>
          </a:p>
        </p:txBody>
      </p:sp>
    </p:spTree>
    <p:extLst>
      <p:ext uri="{BB962C8B-B14F-4D97-AF65-F5344CB8AC3E}">
        <p14:creationId xmlns:p14="http://schemas.microsoft.com/office/powerpoint/2010/main" val="135267411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5.xml"/><Relationship Id="rId5" Type="http://schemas.openxmlformats.org/officeDocument/2006/relationships/image" Target="../media/image4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455" y="3532817"/>
            <a:ext cx="11340662" cy="3755922"/>
          </a:xfrm>
        </p:spPr>
        <p:txBody>
          <a:bodyPr>
            <a:normAutofit fontScale="90000"/>
          </a:bodyPr>
          <a:lstStyle/>
          <a:p>
            <a:pPr algn="ct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r>
              <a:rPr lang="en-US" altLang="en-US" sz="6700" dirty="0">
                <a:solidFill>
                  <a:schemeClr val="tx1"/>
                </a:solidFill>
                <a:latin typeface="Abadi"/>
              </a:rPr>
              <a:t>Intermediate Global Grant Workshop</a:t>
            </a:r>
            <a:br>
              <a:rPr lang="en-US" altLang="en-US" sz="6700" dirty="0">
                <a:solidFill>
                  <a:schemeClr val="tx1"/>
                </a:solidFill>
                <a:latin typeface="Abadi"/>
              </a:rPr>
            </a:br>
            <a:br>
              <a:rPr lang="en-US" altLang="en-US" sz="2400" dirty="0">
                <a:solidFill>
                  <a:schemeClr val="tx1"/>
                </a:solidFill>
                <a:latin typeface="Abadi"/>
              </a:rPr>
            </a:br>
            <a:r>
              <a:rPr lang="en-US" altLang="en-US" sz="3600" dirty="0">
                <a:solidFill>
                  <a:schemeClr val="tx1"/>
                </a:solidFill>
                <a:latin typeface="Abadi"/>
              </a:rPr>
              <a:t>April 25, 2023       5:30pm CT/6:30pm EST</a:t>
            </a: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dirty="0">
                <a:solidFill>
                  <a:schemeClr val="tx1"/>
                </a:solidFill>
                <a:latin typeface="Abadi"/>
              </a:rPr>
            </a:br>
            <a:br>
              <a:rPr lang="en-US" altLang="en-US" sz="1600" dirty="0">
                <a:solidFill>
                  <a:schemeClr val="tx1"/>
                </a:solidFill>
                <a:latin typeface="Abadi"/>
              </a:rPr>
            </a:br>
            <a:br>
              <a:rPr lang="en-US" sz="1400" b="0" i="0" dirty="0">
                <a:solidFill>
                  <a:srgbClr val="222222"/>
                </a:solidFill>
                <a:effectLst/>
                <a:latin typeface="Arial" panose="020B0604020202020204" pitchFamily="34" charset="0"/>
              </a:rPr>
            </a:br>
            <a:endParaRPr lang="en-US" sz="4400" dirty="0">
              <a:solidFill>
                <a:schemeClr val="tx1"/>
              </a:solidFill>
              <a:latin typeface="Abadi"/>
            </a:endParaRPr>
          </a:p>
        </p:txBody>
      </p:sp>
      <p:pic>
        <p:nvPicPr>
          <p:cNvPr id="3" name="Picture 2" descr="Timeline&#10;&#10;Description automatically generated">
            <a:extLst>
              <a:ext uri="{FF2B5EF4-FFF2-40B4-BE49-F238E27FC236}">
                <a16:creationId xmlns:a16="http://schemas.microsoft.com/office/drawing/2014/main" id="{81C0CDDE-F653-4254-A6D9-B61EC71FE88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51641" y="3731173"/>
            <a:ext cx="10878207" cy="27780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828800" y="254000"/>
            <a:ext cx="8324850" cy="965201"/>
          </a:xfrm>
        </p:spPr>
        <p:txBody>
          <a:bodyPr/>
          <a:lstStyle/>
          <a:p>
            <a:r>
              <a:rPr lang="en-US" sz="3600" dirty="0"/>
              <a:t>				</a:t>
            </a:r>
            <a:r>
              <a:rPr lang="en-US" sz="4000" b="1" dirty="0">
                <a:latin typeface="+mn-lt"/>
              </a:rPr>
              <a:t>Community Assessments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a:xfrm>
            <a:off x="14698133" y="115571"/>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7A94E25-127B-4C48-AF96-44BA7B823777}" type="slidenum">
              <a:rPr lang="en-US">
                <a:solidFill>
                  <a:srgbClr val="958D85"/>
                </a:solidFill>
                <a:latin typeface="Calibri"/>
              </a:rPr>
              <a:pPr fontAlgn="base">
                <a:spcBef>
                  <a:spcPct val="0"/>
                </a:spcBef>
                <a:spcAft>
                  <a:spcPct val="0"/>
                </a:spcAft>
              </a:pPr>
              <a:t>10</a:t>
            </a:fld>
            <a:endParaRPr lang="en-US" dirty="0">
              <a:solidFill>
                <a:srgbClr val="958D85"/>
              </a:solidFill>
              <a:latin typeface="Calibri"/>
            </a:endParaRPr>
          </a:p>
        </p:txBody>
      </p:sp>
      <p:sp>
        <p:nvSpPr>
          <p:cNvPr id="10" name="Content Placeholder 2"/>
          <p:cNvSpPr>
            <a:spLocks noGrp="1"/>
          </p:cNvSpPr>
          <p:nvPr>
            <p:ph idx="1"/>
          </p:nvPr>
        </p:nvSpPr>
        <p:spPr bwMode="auto">
          <a:xfrm>
            <a:off x="1752601" y="1219200"/>
            <a:ext cx="7826657" cy="701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0000" lnSpcReduction="20000"/>
          </a:bodyPr>
          <a:lstStyle/>
          <a:p>
            <a:pPr marL="0" indent="0">
              <a:buNone/>
            </a:pPr>
            <a:endParaRPr lang="en-US" altLang="en-US" sz="5025" b="1" dirty="0"/>
          </a:p>
          <a:p>
            <a:pPr marL="0" indent="0">
              <a:buNone/>
            </a:pPr>
            <a:r>
              <a:rPr lang="en-US" altLang="en-US" sz="2900" b="1" dirty="0">
                <a:solidFill>
                  <a:schemeClr val="bg1"/>
                </a:solidFill>
                <a:latin typeface="Calibri" panose="020F0502020204030204" pitchFamily="34" charset="0"/>
                <a:cs typeface="Calibri" panose="020F0502020204030204" pitchFamily="34" charset="0"/>
              </a:rPr>
              <a:t>Not Needs Assessment, </a:t>
            </a:r>
          </a:p>
          <a:p>
            <a:pPr marL="0" indent="0">
              <a:buNone/>
            </a:pPr>
            <a:r>
              <a:rPr lang="en-US" altLang="en-US" sz="2900" b="1" dirty="0">
                <a:solidFill>
                  <a:schemeClr val="bg1"/>
                </a:solidFill>
                <a:latin typeface="Calibri" panose="020F0502020204030204" pitchFamily="34" charset="0"/>
                <a:cs typeface="Calibri" panose="020F0502020204030204" pitchFamily="34" charset="0"/>
              </a:rPr>
              <a:t>Must include Assets</a:t>
            </a:r>
          </a:p>
          <a:p>
            <a:pPr marL="0" indent="0">
              <a:buNone/>
            </a:pPr>
            <a:endParaRPr lang="en-US" altLang="en-US" sz="2400" b="1" dirty="0">
              <a:solidFill>
                <a:schemeClr val="bg1"/>
              </a:solidFill>
              <a:latin typeface="Calibri" panose="020F0502020204030204" pitchFamily="34" charset="0"/>
              <a:cs typeface="Calibri" panose="020F0502020204030204" pitchFamily="34" charset="0"/>
            </a:endParaRPr>
          </a:p>
          <a:p>
            <a:pPr marL="0" indent="0">
              <a:buNone/>
            </a:pPr>
            <a:r>
              <a:rPr lang="en-US" altLang="en-US" sz="2400" b="1" dirty="0">
                <a:solidFill>
                  <a:schemeClr val="bg1"/>
                </a:solidFill>
                <a:latin typeface="Calibri" panose="020F0502020204030204" pitchFamily="34" charset="0"/>
                <a:cs typeface="Calibri" panose="020F0502020204030204" pitchFamily="34" charset="0"/>
              </a:rPr>
              <a:t>Local Resources</a:t>
            </a:r>
          </a:p>
          <a:p>
            <a:pPr marL="0" indent="0">
              <a:buNone/>
            </a:pPr>
            <a:r>
              <a:rPr lang="en-US" altLang="en-US" sz="2400" dirty="0">
                <a:solidFill>
                  <a:schemeClr val="bg1"/>
                </a:solidFill>
                <a:latin typeface="Calibri" panose="020F0502020204030204" pitchFamily="34" charset="0"/>
                <a:cs typeface="Calibri" panose="020F0502020204030204" pitchFamily="34" charset="0"/>
              </a:rPr>
              <a:t>	Government</a:t>
            </a:r>
          </a:p>
          <a:p>
            <a:pPr marL="0" indent="0">
              <a:buNone/>
            </a:pPr>
            <a:r>
              <a:rPr lang="en-US" altLang="en-US" sz="2400" dirty="0">
                <a:solidFill>
                  <a:schemeClr val="bg1"/>
                </a:solidFill>
                <a:latin typeface="Calibri" panose="020F0502020204030204" pitchFamily="34" charset="0"/>
                <a:cs typeface="Calibri" panose="020F0502020204030204" pitchFamily="34" charset="0"/>
              </a:rPr>
              <a:t>	Local Businesses</a:t>
            </a:r>
          </a:p>
          <a:p>
            <a:pPr marL="0" indent="0">
              <a:buNone/>
            </a:pPr>
            <a:r>
              <a:rPr lang="en-US" altLang="en-US" sz="2400" dirty="0">
                <a:solidFill>
                  <a:schemeClr val="bg1"/>
                </a:solidFill>
                <a:latin typeface="Calibri" panose="020F0502020204030204" pitchFamily="34" charset="0"/>
                <a:cs typeface="Calibri" panose="020F0502020204030204" pitchFamily="34" charset="0"/>
              </a:rPr>
              <a:t>	Education</a:t>
            </a:r>
          </a:p>
          <a:p>
            <a:pPr marL="0" indent="0">
              <a:buNone/>
            </a:pPr>
            <a:r>
              <a:rPr lang="en-US" altLang="en-US" sz="2400" dirty="0">
                <a:solidFill>
                  <a:schemeClr val="bg1"/>
                </a:solidFill>
                <a:latin typeface="Calibri" panose="020F0502020204030204" pitchFamily="34" charset="0"/>
                <a:cs typeface="Calibri" panose="020F0502020204030204" pitchFamily="34" charset="0"/>
              </a:rPr>
              <a:t>	Supplies</a:t>
            </a:r>
          </a:p>
          <a:p>
            <a:pPr marL="0" indent="0">
              <a:buNone/>
            </a:pPr>
            <a:r>
              <a:rPr lang="en-US" altLang="en-US" sz="2400" dirty="0">
                <a:solidFill>
                  <a:schemeClr val="bg1"/>
                </a:solidFill>
                <a:latin typeface="Calibri" panose="020F0502020204030204" pitchFamily="34" charset="0"/>
                <a:cs typeface="Calibri" panose="020F0502020204030204" pitchFamily="34" charset="0"/>
              </a:rPr>
              <a:t>	Labor</a:t>
            </a:r>
          </a:p>
          <a:p>
            <a:pPr marL="0" indent="0">
              <a:buNone/>
            </a:pPr>
            <a:r>
              <a:rPr lang="en-US" altLang="en-US" sz="2400" dirty="0">
                <a:solidFill>
                  <a:schemeClr val="bg1"/>
                </a:solidFill>
                <a:latin typeface="Calibri" panose="020F0502020204030204" pitchFamily="34" charset="0"/>
                <a:cs typeface="Calibri" panose="020F0502020204030204" pitchFamily="34" charset="0"/>
              </a:rPr>
              <a:t>	Beneficiaries</a:t>
            </a:r>
          </a:p>
          <a:p>
            <a:pPr marL="0" indent="0">
              <a:buNone/>
            </a:pPr>
            <a:endParaRPr lang="en-US" altLang="en-US" sz="2400" dirty="0">
              <a:solidFill>
                <a:schemeClr val="bg1"/>
              </a:solidFill>
              <a:latin typeface="Calibri" panose="020F0502020204030204" pitchFamily="34" charset="0"/>
              <a:cs typeface="Calibri" panose="020F0502020204030204" pitchFamily="34" charset="0"/>
            </a:endParaRPr>
          </a:p>
          <a:p>
            <a:pPr marL="0" indent="0">
              <a:buNone/>
            </a:pPr>
            <a:endParaRPr lang="en-US" altLang="en-US" sz="2400" dirty="0">
              <a:solidFill>
                <a:schemeClr val="bg1"/>
              </a:solidFill>
              <a:latin typeface="Calibri" panose="020F0502020204030204" pitchFamily="34" charset="0"/>
              <a:cs typeface="Calibri" panose="020F0502020204030204" pitchFamily="34" charset="0"/>
            </a:endParaRP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a:p>
            <a:pPr marL="0" indent="0">
              <a:buNone/>
            </a:pPr>
            <a:endParaRPr lang="en-US" altLang="en-US" sz="2800" dirty="0">
              <a:solidFill>
                <a:schemeClr val="bg1"/>
              </a:solidFill>
              <a:latin typeface="Calibri" panose="020F0502020204030204" pitchFamily="34" charset="0"/>
              <a:cs typeface="Calibri" panose="020F0502020204030204" pitchFamily="34" charset="0"/>
            </a:endParaRPr>
          </a:p>
          <a:p>
            <a:pPr marL="0" indent="0">
              <a:buNone/>
            </a:pPr>
            <a:r>
              <a:rPr lang="en-US" altLang="en-US" sz="2800" b="1" dirty="0">
                <a:solidFill>
                  <a:schemeClr val="bg1"/>
                </a:solidFill>
                <a:latin typeface="Calibri" panose="020F0502020204030204" pitchFamily="34" charset="0"/>
                <a:cs typeface="Calibri" panose="020F0502020204030204" pitchFamily="34" charset="0"/>
              </a:rPr>
              <a:t>Include Measurable Outcomes/Results</a:t>
            </a:r>
          </a:p>
          <a:p>
            <a:endParaRPr lang="en-US" altLang="en-US" sz="1950" dirty="0"/>
          </a:p>
          <a:p>
            <a:endParaRPr lang="en-US" altLang="en-US" sz="1950" dirty="0"/>
          </a:p>
          <a:p>
            <a:endParaRPr lang="en-US" altLang="en-US" sz="1950" dirty="0"/>
          </a:p>
          <a:p>
            <a:pPr marL="388144" indent="-388144"/>
            <a:endParaRPr lang="en-US" altLang="en-US" sz="1950" dirty="0"/>
          </a:p>
          <a:p>
            <a:pPr marL="0" indent="0">
              <a:buNone/>
            </a:pPr>
            <a:endParaRPr lang="en-US" altLang="en-US" sz="2100" dirty="0">
              <a:solidFill>
                <a:schemeClr val="bg1">
                  <a:lumMod val="50000"/>
                </a:schemeClr>
              </a:solidFill>
              <a:latin typeface="Georgia" pitchFamily="18" charset="0"/>
            </a:endParaRPr>
          </a:p>
          <a:p>
            <a:pPr marL="0" indent="0">
              <a:buNone/>
            </a:pPr>
            <a:r>
              <a:rPr lang="en-US" altLang="en-US" sz="2100" dirty="0">
                <a:solidFill>
                  <a:schemeClr val="bg1">
                    <a:lumMod val="50000"/>
                  </a:schemeClr>
                </a:solidFill>
                <a:latin typeface="Georgia" pitchFamily="18" charset="0"/>
              </a:rPr>
              <a:t> </a:t>
            </a:r>
          </a:p>
        </p:txBody>
      </p:sp>
      <p:pic>
        <p:nvPicPr>
          <p:cNvPr id="4" name="Picture 3" descr="A picture containing sky, outdoor, standing&#10;&#10;Description automatically generated">
            <a:extLst>
              <a:ext uri="{FF2B5EF4-FFF2-40B4-BE49-F238E27FC236}">
                <a16:creationId xmlns:a16="http://schemas.microsoft.com/office/drawing/2014/main" id="{9BD18EA2-C250-42C0-8BC9-8B842F994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2946" y="1219201"/>
            <a:ext cx="4038601" cy="2692401"/>
          </a:xfrm>
          <a:prstGeom prst="rect">
            <a:avLst/>
          </a:prstGeom>
        </p:spPr>
      </p:pic>
      <p:pic>
        <p:nvPicPr>
          <p:cNvPr id="3" name="Picture 2">
            <a:extLst>
              <a:ext uri="{FF2B5EF4-FFF2-40B4-BE49-F238E27FC236}">
                <a16:creationId xmlns:a16="http://schemas.microsoft.com/office/drawing/2014/main" id="{762DBA4E-E184-92DB-5106-67F01A893E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39" y="4217732"/>
            <a:ext cx="3676317" cy="2440147"/>
          </a:xfrm>
          <a:prstGeom prst="rect">
            <a:avLst/>
          </a:prstGeom>
        </p:spPr>
      </p:pic>
    </p:spTree>
    <p:extLst>
      <p:ext uri="{BB962C8B-B14F-4D97-AF65-F5344CB8AC3E}">
        <p14:creationId xmlns:p14="http://schemas.microsoft.com/office/powerpoint/2010/main" val="8144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763000" cy="762000"/>
          </a:xfrm>
        </p:spPr>
        <p:txBody>
          <a:bodyPr/>
          <a:lstStyle/>
          <a:p>
            <a:r>
              <a:rPr lang="en-US" sz="3200" b="1" dirty="0">
                <a:latin typeface="+mn-lt"/>
              </a:rPr>
              <a:t>Guatemala</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7" name="Picture 1">
            <a:extLst>
              <a:ext uri="{FF2B5EF4-FFF2-40B4-BE49-F238E27FC236}">
                <a16:creationId xmlns:a16="http://schemas.microsoft.com/office/drawing/2014/main" id="{D4513FC9-26FE-4A72-AB1C-30DE4D4895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34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763000" cy="762000"/>
          </a:xfrm>
        </p:spPr>
        <p:txBody>
          <a:bodyPr/>
          <a:lstStyle/>
          <a:p>
            <a:r>
              <a:rPr lang="en-US" sz="3200" b="1" dirty="0">
                <a:latin typeface="+mn-lt"/>
              </a:rPr>
              <a:t>Strategic Partners</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7" name="Picture 6" descr="A group of people posing for a photo&#10;&#10;Description automatically generated">
            <a:extLst>
              <a:ext uri="{FF2B5EF4-FFF2-40B4-BE49-F238E27FC236}">
                <a16:creationId xmlns:a16="http://schemas.microsoft.com/office/drawing/2014/main" id="{AF57BCD8-413A-193D-82B1-E8AABED111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9972" y="302788"/>
            <a:ext cx="3754120" cy="2815590"/>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B59D06C9-F7DC-F53E-283C-848FD6FC1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5961" y="879475"/>
            <a:ext cx="4495800" cy="3371850"/>
          </a:xfrm>
          <a:prstGeom prst="rect">
            <a:avLst/>
          </a:prstGeom>
        </p:spPr>
      </p:pic>
      <p:pic>
        <p:nvPicPr>
          <p:cNvPr id="11" name="Picture 10" descr="A group of people sitting around a table outside&#10;&#10;Description automatically generated with medium confidence">
            <a:extLst>
              <a:ext uri="{FF2B5EF4-FFF2-40B4-BE49-F238E27FC236}">
                <a16:creationId xmlns:a16="http://schemas.microsoft.com/office/drawing/2014/main" id="{F0A0A9D9-A14C-DF1D-6981-7D61128DF2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000" y="3352800"/>
            <a:ext cx="3962400" cy="2971800"/>
          </a:xfrm>
          <a:prstGeom prst="rect">
            <a:avLst/>
          </a:prstGeom>
        </p:spPr>
      </p:pic>
      <p:pic>
        <p:nvPicPr>
          <p:cNvPr id="13" name="Picture 12" descr="A couple of framed pictures on a wall&#10;&#10;Description automatically generated with low confidence">
            <a:extLst>
              <a:ext uri="{FF2B5EF4-FFF2-40B4-BE49-F238E27FC236}">
                <a16:creationId xmlns:a16="http://schemas.microsoft.com/office/drawing/2014/main" id="{5639E07F-FF01-D251-C618-AC172B4136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80948" y="4452863"/>
            <a:ext cx="3962400" cy="2971800"/>
          </a:xfrm>
          <a:prstGeom prst="rect">
            <a:avLst/>
          </a:prstGeom>
        </p:spPr>
      </p:pic>
    </p:spTree>
    <p:extLst>
      <p:ext uri="{BB962C8B-B14F-4D97-AF65-F5344CB8AC3E}">
        <p14:creationId xmlns:p14="http://schemas.microsoft.com/office/powerpoint/2010/main" val="313968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8B55CC5F-9AE7-4E90-9DC6-3051605022C2}"/>
              </a:ext>
            </a:extLst>
          </p:cNvPr>
          <p:cNvSpPr>
            <a:spLocks noGrp="1"/>
          </p:cNvSpPr>
          <p:nvPr>
            <p:ph type="title"/>
          </p:nvPr>
        </p:nvSpPr>
        <p:spPr bwMode="auto">
          <a:xfrm>
            <a:off x="1676400" y="457201"/>
            <a:ext cx="7772400" cy="487363"/>
          </a:xfrm>
          <a:ln>
            <a:miter lim="800000"/>
            <a:headEnd/>
            <a:tailEnd/>
          </a:ln>
        </p:spPr>
        <p:txBody>
          <a:bodyPr vert="horz" wrap="square" numCol="1" compatLnSpc="1">
            <a:prstTxWarp prst="textNoShape">
              <a:avLst/>
            </a:prstTxWarp>
          </a:bodyPr>
          <a:lstStyle/>
          <a:p>
            <a:pPr eaLnBrk="1" hangingPunct="1">
              <a:defRPr/>
            </a:pPr>
            <a:r>
              <a:rPr lang="en-US" sz="3200" dirty="0">
                <a:latin typeface="Arial Narrow" pitchFamily="34" charset="0"/>
                <a:ea typeface="ＭＳ Ｐゴシック" pitchFamily="34" charset="-128"/>
              </a:rPr>
              <a:t>Partnering with Local Governments</a:t>
            </a:r>
          </a:p>
        </p:txBody>
      </p:sp>
      <p:sp>
        <p:nvSpPr>
          <p:cNvPr id="41987" name="Content Placeholder 2">
            <a:extLst>
              <a:ext uri="{FF2B5EF4-FFF2-40B4-BE49-F238E27FC236}">
                <a16:creationId xmlns:a16="http://schemas.microsoft.com/office/drawing/2014/main" id="{63D42883-24D2-4A3E-982E-1B9F49A730C4}"/>
              </a:ext>
            </a:extLst>
          </p:cNvPr>
          <p:cNvSpPr>
            <a:spLocks noGrp="1"/>
          </p:cNvSpPr>
          <p:nvPr>
            <p:ph idx="1"/>
          </p:nvPr>
        </p:nvSpPr>
        <p:spPr bwMode="auto">
          <a:xfrm>
            <a:off x="1981200" y="1219200"/>
            <a:ext cx="3352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buNone/>
            </a:pPr>
            <a:endParaRPr lang="en-US" altLang="en-US" sz="1600">
              <a:latin typeface="Georgia" panose="02040502050405020303" pitchFamily="18" charset="0"/>
              <a:ea typeface="ＭＳ Ｐゴシック" panose="020B0600070205080204" pitchFamily="34" charset="-128"/>
            </a:endParaRPr>
          </a:p>
        </p:txBody>
      </p:sp>
      <p:sp>
        <p:nvSpPr>
          <p:cNvPr id="41988" name="Content Placeholder 2">
            <a:extLst>
              <a:ext uri="{FF2B5EF4-FFF2-40B4-BE49-F238E27FC236}">
                <a16:creationId xmlns:a16="http://schemas.microsoft.com/office/drawing/2014/main" id="{4B63943B-7182-4774-9203-C2F517D8384D}"/>
              </a:ext>
            </a:extLst>
          </p:cNvPr>
          <p:cNvSpPr txBox="1">
            <a:spLocks/>
          </p:cNvSpPr>
          <p:nvPr/>
        </p:nvSpPr>
        <p:spPr bwMode="auto">
          <a:xfrm>
            <a:off x="1981200" y="22098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20000"/>
              </a:spcBef>
              <a:spcAft>
                <a:spcPct val="0"/>
              </a:spcAft>
            </a:pPr>
            <a:endParaRPr lang="en-US" altLang="en-US" sz="1600">
              <a:solidFill>
                <a:srgbClr val="58585A"/>
              </a:solidFill>
              <a:latin typeface="Georgia" panose="02040502050405020303" pitchFamily="18" charset="0"/>
            </a:endParaRPr>
          </a:p>
        </p:txBody>
      </p:sp>
      <p:sp>
        <p:nvSpPr>
          <p:cNvPr id="5" name="Rectangle 4">
            <a:extLst>
              <a:ext uri="{FF2B5EF4-FFF2-40B4-BE49-F238E27FC236}">
                <a16:creationId xmlns:a16="http://schemas.microsoft.com/office/drawing/2014/main" id="{B300D795-351A-4D75-AB9C-5B103E60A9BD}"/>
              </a:ext>
            </a:extLst>
          </p:cNvPr>
          <p:cNvSpPr/>
          <p:nvPr/>
        </p:nvSpPr>
        <p:spPr>
          <a:xfrm>
            <a:off x="2133600" y="1220788"/>
            <a:ext cx="7620000" cy="584200"/>
          </a:xfrm>
          <a:prstGeom prst="rect">
            <a:avLst/>
          </a:prstGeom>
        </p:spPr>
        <p:txBody>
          <a:bodyPr>
            <a:spAutoFit/>
          </a:bodyPr>
          <a:lstStyle/>
          <a:p>
            <a:pPr defTabSz="914400" fontAlgn="base">
              <a:spcBef>
                <a:spcPct val="0"/>
              </a:spcBef>
              <a:spcAft>
                <a:spcPts val="300"/>
              </a:spcAft>
              <a:defRPr/>
            </a:pPr>
            <a:endParaRPr lang="en-US" sz="3200" b="1" dirty="0">
              <a:solidFill>
                <a:srgbClr val="E6E5D8">
                  <a:lumMod val="10000"/>
                </a:srgbClr>
              </a:solidFill>
              <a:latin typeface="Arial" charset="0"/>
            </a:endParaRPr>
          </a:p>
        </p:txBody>
      </p:sp>
      <p:pic>
        <p:nvPicPr>
          <p:cNvPr id="41990" name="Picture 2" descr="C:\Users\Wade\Dropbox\My Docs\PowerPoint Presentations\Rotary Power Points\Cadre\PP@\20161206_155409.jpg">
            <a:extLst>
              <a:ext uri="{FF2B5EF4-FFF2-40B4-BE49-F238E27FC236}">
                <a16:creationId xmlns:a16="http://schemas.microsoft.com/office/drawing/2014/main" id="{2018EFD8-615A-4A56-A536-A941A53007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015272"/>
            <a:ext cx="10372558" cy="583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763000" cy="762000"/>
          </a:xfrm>
        </p:spPr>
        <p:txBody>
          <a:bodyPr/>
          <a:lstStyle/>
          <a:p>
            <a:r>
              <a:rPr lang="en-US" sz="3200" b="1" dirty="0">
                <a:latin typeface="+mn-lt"/>
              </a:rPr>
              <a:t>Partners-Beneficiaries</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5" name="Picture 4">
            <a:extLst>
              <a:ext uri="{FF2B5EF4-FFF2-40B4-BE49-F238E27FC236}">
                <a16:creationId xmlns:a16="http://schemas.microsoft.com/office/drawing/2014/main" id="{22720ABA-8B13-3291-5AE3-74049D120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0740" y="228601"/>
            <a:ext cx="4590054" cy="2981547"/>
          </a:xfrm>
          <a:prstGeom prst="rect">
            <a:avLst/>
          </a:prstGeom>
        </p:spPr>
      </p:pic>
      <p:pic>
        <p:nvPicPr>
          <p:cNvPr id="8" name="Picture 7" descr="A picture containing tree, person, outdoor, ground&#10;&#10;Description automatically generated">
            <a:extLst>
              <a:ext uri="{FF2B5EF4-FFF2-40B4-BE49-F238E27FC236}">
                <a16:creationId xmlns:a16="http://schemas.microsoft.com/office/drawing/2014/main" id="{8B75F613-CF06-9AEF-223F-042FD3809A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469" y="3429000"/>
            <a:ext cx="4344112" cy="3258084"/>
          </a:xfrm>
          <a:prstGeom prst="rect">
            <a:avLst/>
          </a:prstGeom>
        </p:spPr>
      </p:pic>
      <p:pic>
        <p:nvPicPr>
          <p:cNvPr id="12" name="Picture 11" descr="A group of people sitting on a bench&#10;&#10;Description automatically generated with medium confidence">
            <a:extLst>
              <a:ext uri="{FF2B5EF4-FFF2-40B4-BE49-F238E27FC236}">
                <a16:creationId xmlns:a16="http://schemas.microsoft.com/office/drawing/2014/main" id="{2E3A22EA-9B92-8376-3725-3A4B278A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3607" y="879476"/>
            <a:ext cx="3687945" cy="2765959"/>
          </a:xfrm>
          <a:prstGeom prst="rect">
            <a:avLst/>
          </a:prstGeom>
        </p:spPr>
      </p:pic>
      <p:pic>
        <p:nvPicPr>
          <p:cNvPr id="14" name="Picture 13" descr="A group of people gathered outside a building&#10;&#10;Description automatically generated with medium confidence">
            <a:extLst>
              <a:ext uri="{FF2B5EF4-FFF2-40B4-BE49-F238E27FC236}">
                <a16:creationId xmlns:a16="http://schemas.microsoft.com/office/drawing/2014/main" id="{276ADAB5-C356-31BB-A251-49C6DD9C3A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95650" y="3756189"/>
            <a:ext cx="3962400" cy="2971800"/>
          </a:xfrm>
          <a:prstGeom prst="rect">
            <a:avLst/>
          </a:prstGeom>
        </p:spPr>
      </p:pic>
    </p:spTree>
    <p:extLst>
      <p:ext uri="{BB962C8B-B14F-4D97-AF65-F5344CB8AC3E}">
        <p14:creationId xmlns:p14="http://schemas.microsoft.com/office/powerpoint/2010/main" val="28385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763000" cy="762000"/>
          </a:xfrm>
        </p:spPr>
        <p:txBody>
          <a:bodyPr/>
          <a:lstStyle/>
          <a:p>
            <a:r>
              <a:rPr lang="en-US" sz="3200" dirty="0">
                <a:latin typeface="+mn-lt"/>
              </a:rPr>
              <a:t>Ownership</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7" name="Picture 6" descr="A picture containing outdoor, ground, person, street&#10;&#10;Description automatically generated">
            <a:extLst>
              <a:ext uri="{FF2B5EF4-FFF2-40B4-BE49-F238E27FC236}">
                <a16:creationId xmlns:a16="http://schemas.microsoft.com/office/drawing/2014/main" id="{5CCC7D18-4350-59D6-C11D-04576C8F9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1560" y="990600"/>
            <a:ext cx="4021508" cy="5367602"/>
          </a:xfrm>
          <a:prstGeom prst="rect">
            <a:avLst/>
          </a:prstGeom>
        </p:spPr>
      </p:pic>
      <p:pic>
        <p:nvPicPr>
          <p:cNvPr id="9" name="Picture 8" descr="A group of people working in a garden&#10;&#10;Description automatically generated with medium confidence">
            <a:extLst>
              <a:ext uri="{FF2B5EF4-FFF2-40B4-BE49-F238E27FC236}">
                <a16:creationId xmlns:a16="http://schemas.microsoft.com/office/drawing/2014/main" id="{DD8F0F47-4E80-EAB5-0DD8-37C504E2BB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5783" y="790377"/>
            <a:ext cx="2968451" cy="5277247"/>
          </a:xfrm>
          <a:prstGeom prst="rect">
            <a:avLst/>
          </a:prstGeom>
        </p:spPr>
      </p:pic>
    </p:spTree>
    <p:extLst>
      <p:ext uri="{BB962C8B-B14F-4D97-AF65-F5344CB8AC3E}">
        <p14:creationId xmlns:p14="http://schemas.microsoft.com/office/powerpoint/2010/main" val="249208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763000" cy="762000"/>
          </a:xfrm>
        </p:spPr>
        <p:txBody>
          <a:bodyPr/>
          <a:lstStyle/>
          <a:p>
            <a:r>
              <a:rPr lang="en-US" sz="3200" b="1" dirty="0">
                <a:latin typeface="+mn-lt"/>
              </a:rPr>
              <a:t>Beneficiaries working side by side with Rotarians</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6" name="Picture 5" descr="A group of people working outside&#10;&#10;Description automatically generated with low confidence">
            <a:extLst>
              <a:ext uri="{FF2B5EF4-FFF2-40B4-BE49-F238E27FC236}">
                <a16:creationId xmlns:a16="http://schemas.microsoft.com/office/drawing/2014/main" id="{668E7797-23E9-0DD2-8B19-BD9C35B44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978493"/>
            <a:ext cx="4305300" cy="5740400"/>
          </a:xfrm>
          <a:prstGeom prst="rect">
            <a:avLst/>
          </a:prstGeom>
        </p:spPr>
      </p:pic>
    </p:spTree>
    <p:extLst>
      <p:ext uri="{BB962C8B-B14F-4D97-AF65-F5344CB8AC3E}">
        <p14:creationId xmlns:p14="http://schemas.microsoft.com/office/powerpoint/2010/main" val="48795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763000" cy="990600"/>
          </a:xfrm>
        </p:spPr>
        <p:txBody>
          <a:bodyPr/>
          <a:lstStyle/>
          <a:p>
            <a:r>
              <a:rPr lang="en-US" sz="3200" dirty="0">
                <a:latin typeface="+mn-lt"/>
              </a:rPr>
              <a:t>Site Visit and Data Gathering on Sustainability</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6" name="Picture 2" descr="E:\Rotary International Trips\Guatemala 2016\Favs\20160530_144343 - Copy.jpg">
            <a:extLst>
              <a:ext uri="{FF2B5EF4-FFF2-40B4-BE49-F238E27FC236}">
                <a16:creationId xmlns:a16="http://schemas.microsoft.com/office/drawing/2014/main" id="{13F2843A-0931-4495-AD1F-673A67AE7C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4587" y="914400"/>
            <a:ext cx="9598026"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2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763000" cy="990600"/>
          </a:xfrm>
        </p:spPr>
        <p:txBody>
          <a:bodyPr/>
          <a:lstStyle/>
          <a:p>
            <a:r>
              <a:rPr lang="en-US" sz="3200" dirty="0">
                <a:latin typeface="+mn-lt"/>
              </a:rPr>
              <a:t>Site Visit and Data Gathering on Sustainability</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7" name="Picture 6">
            <a:extLst>
              <a:ext uri="{FF2B5EF4-FFF2-40B4-BE49-F238E27FC236}">
                <a16:creationId xmlns:a16="http://schemas.microsoft.com/office/drawing/2014/main" id="{3FD4FF89-3D82-80F0-3494-CE718E171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76" y="854970"/>
            <a:ext cx="8863648" cy="5969179"/>
          </a:xfrm>
          <a:prstGeom prst="rect">
            <a:avLst/>
          </a:prstGeom>
        </p:spPr>
      </p:pic>
    </p:spTree>
    <p:extLst>
      <p:ext uri="{BB962C8B-B14F-4D97-AF65-F5344CB8AC3E}">
        <p14:creationId xmlns:p14="http://schemas.microsoft.com/office/powerpoint/2010/main" val="12327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763000" cy="1143000"/>
          </a:xfrm>
        </p:spPr>
        <p:txBody>
          <a:bodyPr/>
          <a:lstStyle/>
          <a:p>
            <a:r>
              <a:rPr lang="en-US" sz="3200" b="1" dirty="0">
                <a:latin typeface="+mn-lt"/>
              </a:rPr>
              <a:t>Site Visit and Evaluation</a:t>
            </a:r>
          </a:p>
        </p:txBody>
      </p:sp>
      <p:sp>
        <p:nvSpPr>
          <p:cNvPr id="3" name="Content Placeholder 2"/>
          <p:cNvSpPr>
            <a:spLocks noGrp="1"/>
          </p:cNvSpPr>
          <p:nvPr>
            <p:ph idx="1"/>
          </p:nvPr>
        </p:nvSpPr>
        <p:spPr>
          <a:xfrm>
            <a:off x="1905000" y="1143000"/>
            <a:ext cx="7965440" cy="4724400"/>
          </a:xfrm>
          <a:prstGeom prst="rect">
            <a:avLst/>
          </a:prstGeom>
        </p:spPr>
        <p:txBody>
          <a:bodyPr lIns="0" tIns="0" rIns="0" bIns="0"/>
          <a:lstStyle/>
          <a:p>
            <a:pPr marL="339725" indent="-225425">
              <a:spcAft>
                <a:spcPts val="900"/>
              </a:spcAft>
              <a:buClr>
                <a:schemeClr val="accent1"/>
              </a:buClr>
              <a:buSzPct val="125000"/>
              <a:buNone/>
            </a:pPr>
            <a:r>
              <a:rPr lang="en-US" sz="1700" dirty="0">
                <a:solidFill>
                  <a:srgbClr val="919295"/>
                </a:solidFill>
              </a:rPr>
              <a:t>	</a:t>
            </a:r>
            <a:endParaRPr lang="en-US" sz="3600" b="1" dirty="0">
              <a:solidFill>
                <a:schemeClr val="bg2">
                  <a:lumMod val="10000"/>
                </a:schemeClr>
              </a:solidFill>
            </a:endParaRPr>
          </a:p>
        </p:txBody>
      </p:sp>
      <p:sp>
        <p:nvSpPr>
          <p:cNvPr id="4" name="Rectangle 3"/>
          <p:cNvSpPr txBox="1">
            <a:spLocks noChangeArrowheads="1"/>
          </p:cNvSpPr>
          <p:nvPr/>
        </p:nvSpPr>
        <p:spPr>
          <a:xfrm>
            <a:off x="1905000" y="2209801"/>
            <a:ext cx="8534400" cy="3921125"/>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3200" dirty="0">
              <a:solidFill>
                <a:srgbClr val="E6E5D8">
                  <a:lumMod val="10000"/>
                </a:srgbClr>
              </a:solidFill>
            </a:endParaRPr>
          </a:p>
        </p:txBody>
      </p:sp>
      <p:pic>
        <p:nvPicPr>
          <p:cNvPr id="6" name="Picture 5" descr="A picture containing person, outdoor&#10;&#10;Description automatically generated">
            <a:extLst>
              <a:ext uri="{FF2B5EF4-FFF2-40B4-BE49-F238E27FC236}">
                <a16:creationId xmlns:a16="http://schemas.microsoft.com/office/drawing/2014/main" id="{CC1FEE81-25FA-954C-D7D4-B9B4C9D23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908970"/>
            <a:ext cx="7220840" cy="5415630"/>
          </a:xfrm>
          <a:prstGeom prst="rect">
            <a:avLst/>
          </a:prstGeom>
        </p:spPr>
      </p:pic>
    </p:spTree>
    <p:extLst>
      <p:ext uri="{BB962C8B-B14F-4D97-AF65-F5344CB8AC3E}">
        <p14:creationId xmlns:p14="http://schemas.microsoft.com/office/powerpoint/2010/main" val="199534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2AF89-B6D4-4A55-9608-A3908D82A774}"/>
              </a:ext>
            </a:extLst>
          </p:cNvPr>
          <p:cNvPicPr>
            <a:picLocks noChangeAspect="1"/>
          </p:cNvPicPr>
          <p:nvPr/>
        </p:nvPicPr>
        <p:blipFill>
          <a:blip r:embed="rId2"/>
          <a:stretch>
            <a:fillRect/>
          </a:stretch>
        </p:blipFill>
        <p:spPr>
          <a:xfrm>
            <a:off x="1" y="0"/>
            <a:ext cx="12191998" cy="6858000"/>
          </a:xfrm>
          <a:prstGeom prst="rect">
            <a:avLst/>
          </a:prstGeom>
        </p:spPr>
      </p:pic>
    </p:spTree>
    <p:extLst>
      <p:ext uri="{BB962C8B-B14F-4D97-AF65-F5344CB8AC3E}">
        <p14:creationId xmlns:p14="http://schemas.microsoft.com/office/powerpoint/2010/main" val="30560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B96EFEF7-8C35-461E-B21B-964B564FB094}"/>
              </a:ext>
            </a:extLst>
          </p:cNvPr>
          <p:cNvSpPr>
            <a:spLocks noGrp="1"/>
          </p:cNvSpPr>
          <p:nvPr>
            <p:ph type="title"/>
          </p:nvPr>
        </p:nvSpPr>
        <p:spPr bwMode="auto">
          <a:xfrm>
            <a:off x="1676400" y="890588"/>
            <a:ext cx="7772400" cy="914400"/>
          </a:xfrm>
          <a:ln>
            <a:miter lim="800000"/>
            <a:headEnd/>
            <a:tailEnd/>
          </a:ln>
        </p:spPr>
        <p:txBody>
          <a:bodyPr vert="horz" wrap="square" numCol="1" compatLnSpc="1">
            <a:prstTxWarp prst="textNoShape">
              <a:avLst/>
            </a:prstTxWarp>
          </a:bodyPr>
          <a:lstStyle/>
          <a:p>
            <a:pPr eaLnBrk="1" hangingPunct="1">
              <a:defRPr/>
            </a:pPr>
            <a:r>
              <a:rPr lang="en-US" sz="3200" b="1" dirty="0">
                <a:latin typeface="Arial Narrow" pitchFamily="34" charset="0"/>
                <a:ea typeface="ＭＳ Ｐゴシック" pitchFamily="34" charset="-128"/>
              </a:rPr>
              <a:t>Measures and Evaluation</a:t>
            </a:r>
          </a:p>
        </p:txBody>
      </p:sp>
      <p:pic>
        <p:nvPicPr>
          <p:cNvPr id="3" name="Content Placeholder 2" descr="A group of people sitting at a table outside&#10;&#10;Description automatically generated with medium confidence">
            <a:extLst>
              <a:ext uri="{FF2B5EF4-FFF2-40B4-BE49-F238E27FC236}">
                <a16:creationId xmlns:a16="http://schemas.microsoft.com/office/drawing/2014/main" id="{E0FC6E02-D3FE-796F-02F7-B5BAD0E1DD0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676401" y="2590800"/>
            <a:ext cx="4502149" cy="337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Content Placeholder 2">
            <a:extLst>
              <a:ext uri="{FF2B5EF4-FFF2-40B4-BE49-F238E27FC236}">
                <a16:creationId xmlns:a16="http://schemas.microsoft.com/office/drawing/2014/main" id="{8B44FFB4-4090-01D8-9AE0-92DF23C844B3}"/>
              </a:ext>
            </a:extLst>
          </p:cNvPr>
          <p:cNvSpPr txBox="1">
            <a:spLocks/>
          </p:cNvSpPr>
          <p:nvPr/>
        </p:nvSpPr>
        <p:spPr bwMode="auto">
          <a:xfrm>
            <a:off x="1905000" y="32766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20000"/>
              </a:spcBef>
              <a:spcAft>
                <a:spcPct val="0"/>
              </a:spcAft>
            </a:pPr>
            <a:endParaRPr lang="en-US" altLang="en-US" sz="1600">
              <a:solidFill>
                <a:srgbClr val="58585A"/>
              </a:solidFill>
              <a:latin typeface="Georgia" panose="02040502050405020303" pitchFamily="18" charset="0"/>
            </a:endParaRPr>
          </a:p>
        </p:txBody>
      </p:sp>
      <p:sp>
        <p:nvSpPr>
          <p:cNvPr id="5" name="Rectangle 4">
            <a:extLst>
              <a:ext uri="{FF2B5EF4-FFF2-40B4-BE49-F238E27FC236}">
                <a16:creationId xmlns:a16="http://schemas.microsoft.com/office/drawing/2014/main" id="{622AE195-F390-4DAA-9F7A-0FD60E588511}"/>
              </a:ext>
            </a:extLst>
          </p:cNvPr>
          <p:cNvSpPr/>
          <p:nvPr/>
        </p:nvSpPr>
        <p:spPr>
          <a:xfrm>
            <a:off x="2133600" y="1220788"/>
            <a:ext cx="7620000" cy="584200"/>
          </a:xfrm>
          <a:prstGeom prst="rect">
            <a:avLst/>
          </a:prstGeom>
        </p:spPr>
        <p:txBody>
          <a:bodyPr>
            <a:spAutoFit/>
          </a:bodyPr>
          <a:lstStyle/>
          <a:p>
            <a:pPr defTabSz="914400" fontAlgn="base">
              <a:spcBef>
                <a:spcPct val="0"/>
              </a:spcBef>
              <a:spcAft>
                <a:spcPts val="300"/>
              </a:spcAft>
              <a:defRPr/>
            </a:pPr>
            <a:endParaRPr lang="en-US" sz="3200" b="1" dirty="0">
              <a:solidFill>
                <a:srgbClr val="E6E5D8">
                  <a:lumMod val="10000"/>
                </a:srgbClr>
              </a:solidFill>
              <a:latin typeface="Arial" charset="0"/>
            </a:endParaRPr>
          </a:p>
        </p:txBody>
      </p:sp>
      <p:pic>
        <p:nvPicPr>
          <p:cNvPr id="40966" name="Picture 2" descr="C:\Users\Wade\Dropbox\My Docs\PowerPoint Presentations\Rotary Power Points\Cadre\PP1\2.jpg">
            <a:extLst>
              <a:ext uri="{FF2B5EF4-FFF2-40B4-BE49-F238E27FC236}">
                <a16:creationId xmlns:a16="http://schemas.microsoft.com/office/drawing/2014/main" id="{890FC0BC-D069-AD25-69E7-D6585F2451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4165" y="0"/>
            <a:ext cx="4221480"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6B73-2E16-4503-9EFE-373F3AA4D00B}"/>
              </a:ext>
            </a:extLst>
          </p:cNvPr>
          <p:cNvSpPr>
            <a:spLocks noGrp="1"/>
          </p:cNvSpPr>
          <p:nvPr>
            <p:ph type="title"/>
          </p:nvPr>
        </p:nvSpPr>
        <p:spPr>
          <a:xfrm>
            <a:off x="1905000" y="228600"/>
            <a:ext cx="8763000" cy="762000"/>
          </a:xfrm>
        </p:spPr>
        <p:txBody>
          <a:bodyPr/>
          <a:lstStyle/>
          <a:p>
            <a:r>
              <a:rPr lang="en-US" sz="2800" dirty="0">
                <a:latin typeface="+mj-lt"/>
              </a:rPr>
              <a:t>Questions?</a:t>
            </a:r>
          </a:p>
        </p:txBody>
      </p:sp>
      <p:sp>
        <p:nvSpPr>
          <p:cNvPr id="3" name="Content Placeholder 2">
            <a:extLst>
              <a:ext uri="{FF2B5EF4-FFF2-40B4-BE49-F238E27FC236}">
                <a16:creationId xmlns:a16="http://schemas.microsoft.com/office/drawing/2014/main" id="{97CA10EE-F660-4C11-83FA-1357310730D5}"/>
              </a:ext>
            </a:extLst>
          </p:cNvPr>
          <p:cNvSpPr>
            <a:spLocks noGrp="1"/>
          </p:cNvSpPr>
          <p:nvPr>
            <p:ph idx="1"/>
          </p:nvPr>
        </p:nvSpPr>
        <p:spPr>
          <a:xfrm>
            <a:off x="2362200" y="4648200"/>
            <a:ext cx="8229600" cy="1255800"/>
          </a:xfrm>
        </p:spPr>
        <p:txBody>
          <a:bodyPr/>
          <a:lstStyle/>
          <a:p>
            <a:pPr marL="0" indent="0">
              <a:buNone/>
            </a:pPr>
            <a:r>
              <a:rPr lang="en-US" sz="4000" dirty="0">
                <a:solidFill>
                  <a:schemeClr val="bg1"/>
                </a:solidFill>
                <a:latin typeface="+mj-lt"/>
              </a:rPr>
              <a:t>Wade Nomura </a:t>
            </a:r>
            <a:r>
              <a:rPr lang="en-US" sz="4000" b="1" dirty="0">
                <a:solidFill>
                  <a:schemeClr val="bg1"/>
                </a:solidFill>
                <a:latin typeface="+mj-lt"/>
              </a:rPr>
              <a:t>				</a:t>
            </a:r>
            <a:r>
              <a:rPr lang="en-US" sz="2200" dirty="0">
                <a:solidFill>
                  <a:schemeClr val="bg1"/>
                </a:solidFill>
                <a:latin typeface="+mj-lt"/>
              </a:rPr>
              <a:t>wadenomura.com</a:t>
            </a:r>
          </a:p>
          <a:p>
            <a:pPr marL="0" indent="0">
              <a:buNone/>
            </a:pPr>
            <a:r>
              <a:rPr lang="en-US" sz="2200" dirty="0">
                <a:solidFill>
                  <a:schemeClr val="bg1"/>
                </a:solidFill>
                <a:latin typeface="+mj-lt"/>
              </a:rPr>
              <a:t>										</a:t>
            </a:r>
            <a:r>
              <a:rPr lang="en-US" sz="2200" u="sng" dirty="0">
                <a:solidFill>
                  <a:schemeClr val="bg1"/>
                </a:solidFill>
                <a:latin typeface="+mj-lt"/>
              </a:rPr>
              <a:t>wade@wadenomura.com</a:t>
            </a:r>
            <a:endParaRPr lang="en-US" sz="2200" u="sng" dirty="0">
              <a:latin typeface="+mj-lt"/>
            </a:endParaRPr>
          </a:p>
          <a:p>
            <a:pPr marL="0" indent="0">
              <a:buNone/>
            </a:pPr>
            <a:endParaRPr lang="en-US" dirty="0"/>
          </a:p>
        </p:txBody>
      </p:sp>
      <p:pic>
        <p:nvPicPr>
          <p:cNvPr id="5" name="Picture 4" descr="A picture containing icon&#10;&#10;Description automatically generated">
            <a:extLst>
              <a:ext uri="{FF2B5EF4-FFF2-40B4-BE49-F238E27FC236}">
                <a16:creationId xmlns:a16="http://schemas.microsoft.com/office/drawing/2014/main" id="{593244A6-370A-46FB-BA2B-84F3FA1931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3065" y="990600"/>
            <a:ext cx="9290528" cy="3544800"/>
          </a:xfrm>
          <a:prstGeom prst="rect">
            <a:avLst/>
          </a:prstGeom>
        </p:spPr>
      </p:pic>
    </p:spTree>
    <p:extLst>
      <p:ext uri="{BB962C8B-B14F-4D97-AF65-F5344CB8AC3E}">
        <p14:creationId xmlns:p14="http://schemas.microsoft.com/office/powerpoint/2010/main" val="358966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037146" cy="1320800"/>
          </a:xfrm>
        </p:spPr>
        <p:txBody>
          <a:bodyPr/>
          <a:lstStyle/>
          <a:p>
            <a:r>
              <a:rPr lang="en-US" dirty="0"/>
              <a:t>This is nice, but I joined Rotary to do local service.</a:t>
            </a:r>
          </a:p>
        </p:txBody>
      </p:sp>
      <p:pic>
        <p:nvPicPr>
          <p:cNvPr id="1026" name="Picture 2" descr="https://scontent-ort2-1.xx.fbcdn.net/v/t1.0-9/102590307_1556555664503975_4358465681185896425_o.jpg?_nc_cat=106&amp;ccb=2&amp;_nc_sid=730e14&amp;_nc_ohc=1-aTKA6nlawAX8MiPC7&amp;_nc_ht=scontent-ort2-1.xx&amp;oh=6e80610f8f2198c4805e2481b401e338&amp;oe=5FC5BC2A"/>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3334" y="1497286"/>
            <a:ext cx="8927014" cy="44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9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617" y="218966"/>
            <a:ext cx="11037146" cy="1320800"/>
          </a:xfrm>
        </p:spPr>
        <p:txBody>
          <a:bodyPr>
            <a:normAutofit/>
          </a:bodyPr>
          <a:lstStyle/>
          <a:p>
            <a:r>
              <a:rPr lang="en-US" dirty="0"/>
              <a:t>There are no “reverse” Global Grants, but you CAN do global grants for US projects</a:t>
            </a:r>
          </a:p>
        </p:txBody>
      </p:sp>
      <p:sp>
        <p:nvSpPr>
          <p:cNvPr id="3" name="Content Placeholder 2">
            <a:extLst>
              <a:ext uri="{FF2B5EF4-FFF2-40B4-BE49-F238E27FC236}">
                <a16:creationId xmlns:a16="http://schemas.microsoft.com/office/drawing/2014/main" id="{B99B31AC-FF25-4792-B184-A0EEE03D5052}"/>
              </a:ext>
            </a:extLst>
          </p:cNvPr>
          <p:cNvSpPr>
            <a:spLocks noGrp="1"/>
          </p:cNvSpPr>
          <p:nvPr>
            <p:ph idx="1"/>
          </p:nvPr>
        </p:nvSpPr>
        <p:spPr>
          <a:xfrm>
            <a:off x="447858" y="1726496"/>
            <a:ext cx="10468186" cy="3880773"/>
          </a:xfrm>
        </p:spPr>
        <p:txBody>
          <a:bodyPr>
            <a:normAutofit fontScale="25000" lnSpcReduction="20000"/>
          </a:bodyPr>
          <a:lstStyle/>
          <a:p>
            <a:pPr marL="0" indent="0">
              <a:lnSpc>
                <a:spcPct val="120000"/>
              </a:lnSpc>
              <a:buNone/>
            </a:pPr>
            <a:r>
              <a:rPr lang="en-US" sz="7200" b="1" dirty="0"/>
              <a:t>Title: Goldman School   Area of Focus: Basic Literacy and Education</a:t>
            </a:r>
          </a:p>
          <a:p>
            <a:pPr marL="0" indent="0">
              <a:lnSpc>
                <a:spcPct val="120000"/>
              </a:lnSpc>
              <a:spcBef>
                <a:spcPts val="0"/>
              </a:spcBef>
              <a:buNone/>
            </a:pPr>
            <a:r>
              <a:rPr lang="en-US" sz="7200" dirty="0"/>
              <a:t>Location: District 6190, Shreveport Louisiana Rotary Club</a:t>
            </a:r>
          </a:p>
          <a:p>
            <a:pPr marL="0" indent="0">
              <a:lnSpc>
                <a:spcPct val="120000"/>
              </a:lnSpc>
              <a:spcBef>
                <a:spcPts val="0"/>
              </a:spcBef>
              <a:buNone/>
            </a:pPr>
            <a:r>
              <a:rPr lang="en-US" sz="7200" dirty="0"/>
              <a:t>Estimated Project Budget: $80,000</a:t>
            </a:r>
          </a:p>
          <a:p>
            <a:pPr marL="0" indent="0">
              <a:lnSpc>
                <a:spcPct val="120000"/>
              </a:lnSpc>
              <a:spcBef>
                <a:spcPts val="0"/>
              </a:spcBef>
              <a:buNone/>
            </a:pPr>
            <a:endParaRPr lang="en-US" sz="4400" dirty="0"/>
          </a:p>
          <a:p>
            <a:pPr marL="0" indent="0">
              <a:lnSpc>
                <a:spcPct val="120000"/>
              </a:lnSpc>
              <a:spcBef>
                <a:spcPts val="0"/>
              </a:spcBef>
              <a:buNone/>
            </a:pPr>
            <a:r>
              <a:rPr lang="en-US" sz="7200" dirty="0"/>
              <a:t>Summary: Help a local non-profit expand their ability to serve the </a:t>
            </a:r>
          </a:p>
          <a:p>
            <a:pPr marL="0" indent="0">
              <a:lnSpc>
                <a:spcPct val="120000"/>
              </a:lnSpc>
              <a:spcBef>
                <a:spcPts val="0"/>
              </a:spcBef>
              <a:buNone/>
            </a:pPr>
            <a:r>
              <a:rPr lang="en-US" sz="7200" dirty="0"/>
              <a:t>educational needs of children with disabilities by providing the </a:t>
            </a:r>
          </a:p>
          <a:p>
            <a:pPr marL="0" indent="0">
              <a:lnSpc>
                <a:spcPct val="120000"/>
              </a:lnSpc>
              <a:spcBef>
                <a:spcPts val="0"/>
              </a:spcBef>
              <a:buNone/>
            </a:pPr>
            <a:r>
              <a:rPr lang="en-US" sz="7200" dirty="0"/>
              <a:t>materials and curriculum to replicate an already successful location.</a:t>
            </a:r>
          </a:p>
          <a:p>
            <a:pPr marL="0" indent="0">
              <a:lnSpc>
                <a:spcPct val="120000"/>
              </a:lnSpc>
              <a:buNone/>
            </a:pPr>
            <a:endParaRPr lang="en-US" sz="7200" dirty="0"/>
          </a:p>
          <a:p>
            <a:pPr marL="0" indent="0">
              <a:lnSpc>
                <a:spcPct val="120000"/>
              </a:lnSpc>
              <a:buNone/>
            </a:pPr>
            <a:r>
              <a:rPr lang="en-US" sz="7200" b="1" dirty="0"/>
              <a:t>Title: The Looking Glass   Area of Focus: Environmental</a:t>
            </a:r>
          </a:p>
          <a:p>
            <a:pPr marL="0" indent="0">
              <a:lnSpc>
                <a:spcPct val="120000"/>
              </a:lnSpc>
              <a:spcBef>
                <a:spcPts val="0"/>
              </a:spcBef>
              <a:buNone/>
            </a:pPr>
            <a:r>
              <a:rPr lang="en-US" sz="7200" dirty="0"/>
              <a:t>Location: District 6190, Alexandria Louisiana Rotary Club, Central Louisiana</a:t>
            </a:r>
          </a:p>
          <a:p>
            <a:pPr marL="0" indent="0">
              <a:lnSpc>
                <a:spcPct val="120000"/>
              </a:lnSpc>
              <a:spcBef>
                <a:spcPts val="0"/>
              </a:spcBef>
              <a:buNone/>
            </a:pPr>
            <a:r>
              <a:rPr lang="en-US" sz="7200" dirty="0"/>
              <a:t>Estimated Project Budget: $35,000</a:t>
            </a:r>
          </a:p>
          <a:p>
            <a:pPr marL="0" indent="0">
              <a:lnSpc>
                <a:spcPct val="120000"/>
              </a:lnSpc>
              <a:buNone/>
            </a:pPr>
            <a:r>
              <a:rPr lang="en-US" sz="7200" dirty="0"/>
              <a:t>Summary: A project to create an educational kiosk called “The Looking Glass” to educate the public on the importance of recycling and the consequences of not recycling. </a:t>
            </a:r>
          </a:p>
          <a:p>
            <a:pPr marL="0" indent="0">
              <a:lnSpc>
                <a:spcPct val="120000"/>
              </a:lnSpc>
              <a:buNone/>
            </a:pPr>
            <a:endParaRPr lang="en-US" sz="7200" dirty="0"/>
          </a:p>
          <a:p>
            <a:r>
              <a:rPr lang="en-US" sz="7200" dirty="0"/>
              <a:t>CONTACT: PDG Karen Johnson at </a:t>
            </a:r>
            <a:r>
              <a:rPr lang="en-US" sz="8000" dirty="0">
                <a:solidFill>
                  <a:schemeClr val="tx1">
                    <a:lumMod val="50000"/>
                    <a:lumOff val="50000"/>
                  </a:schemeClr>
                </a:solidFill>
                <a:latin typeface="Abadi" panose="020B0604020104020204" pitchFamily="34" charset="0"/>
              </a:rPr>
              <a:t>KarenJohnson.Rotary@gmail.com or </a:t>
            </a:r>
            <a:r>
              <a:rPr lang="en-US" sz="8000" b="0" i="0" dirty="0">
                <a:solidFill>
                  <a:schemeClr val="bg1">
                    <a:lumMod val="50000"/>
                  </a:schemeClr>
                </a:solidFill>
                <a:effectLst/>
                <a:latin typeface="Abadi" panose="020B0604020104020204" pitchFamily="34" charset="0"/>
                <a:cs typeface="Arial" panose="020B0604020202020204" pitchFamily="34" charset="0"/>
              </a:rPr>
              <a:t>318-780-7481</a:t>
            </a:r>
            <a:endParaRPr lang="en-US" sz="8000" dirty="0">
              <a:solidFill>
                <a:schemeClr val="bg1">
                  <a:lumMod val="50000"/>
                </a:schemeClr>
              </a:solidFill>
              <a:latin typeface="Abadi" panose="020B0604020104020204" pitchFamily="34" charset="0"/>
              <a:cs typeface="Arial" panose="020B0604020202020204" pitchFamily="34" charset="0"/>
            </a:endParaRPr>
          </a:p>
          <a:p>
            <a:pPr marL="0" indent="0">
              <a:lnSpc>
                <a:spcPct val="120000"/>
              </a:lnSpc>
              <a:buNone/>
            </a:pPr>
            <a:endParaRPr lang="en-US" sz="3600" dirty="0"/>
          </a:p>
        </p:txBody>
      </p:sp>
      <p:pic>
        <p:nvPicPr>
          <p:cNvPr id="5" name="Picture 4">
            <a:extLst>
              <a:ext uri="{FF2B5EF4-FFF2-40B4-BE49-F238E27FC236}">
                <a16:creationId xmlns:a16="http://schemas.microsoft.com/office/drawing/2014/main" id="{ACD43216-7808-476F-B87C-4FBD6807853A}"/>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914290" y="909670"/>
            <a:ext cx="4145630" cy="3052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619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54E5-8A21-42BF-9EB6-96B3B091BC0C}"/>
              </a:ext>
            </a:extLst>
          </p:cNvPr>
          <p:cNvSpPr>
            <a:spLocks noGrp="1"/>
          </p:cNvSpPr>
          <p:nvPr>
            <p:ph type="title"/>
          </p:nvPr>
        </p:nvSpPr>
        <p:spPr>
          <a:xfrm>
            <a:off x="656313" y="115614"/>
            <a:ext cx="10957617" cy="1320800"/>
          </a:xfrm>
        </p:spPr>
        <p:txBody>
          <a:bodyPr/>
          <a:lstStyle/>
          <a:p>
            <a:r>
              <a:rPr lang="en-US" dirty="0"/>
              <a:t>Step One of a Global Grant – Talk to Your District</a:t>
            </a:r>
          </a:p>
        </p:txBody>
      </p:sp>
      <p:sp>
        <p:nvSpPr>
          <p:cNvPr id="3" name="Content Placeholder 2">
            <a:extLst>
              <a:ext uri="{FF2B5EF4-FFF2-40B4-BE49-F238E27FC236}">
                <a16:creationId xmlns:a16="http://schemas.microsoft.com/office/drawing/2014/main" id="{643B9EE2-E0DD-426D-B8AE-5A91352502CB}"/>
              </a:ext>
            </a:extLst>
          </p:cNvPr>
          <p:cNvSpPr>
            <a:spLocks noGrp="1"/>
          </p:cNvSpPr>
          <p:nvPr>
            <p:ph idx="1"/>
          </p:nvPr>
        </p:nvSpPr>
        <p:spPr>
          <a:xfrm>
            <a:off x="298960" y="825775"/>
            <a:ext cx="10778942" cy="4387356"/>
          </a:xfrm>
        </p:spPr>
        <p:txBody>
          <a:bodyPr>
            <a:noAutofit/>
          </a:bodyPr>
          <a:lstStyle/>
          <a:p>
            <a:r>
              <a:rPr lang="en-US" sz="2400" dirty="0"/>
              <a:t>Before you start working on your grant, talk to your District Rotary Foundation Committee Chair and District Governor. </a:t>
            </a:r>
          </a:p>
          <a:p>
            <a:endParaRPr lang="en-US" sz="1000" dirty="0"/>
          </a:p>
          <a:p>
            <a:r>
              <a:rPr lang="en-US" sz="2400" dirty="0"/>
              <a:t>Find out how much DDF is available to allocate for your grant and get on their radar so they know your request is coming. </a:t>
            </a:r>
          </a:p>
          <a:p>
            <a:endParaRPr lang="en-US" sz="1050" dirty="0"/>
          </a:p>
          <a:p>
            <a:r>
              <a:rPr lang="en-US" sz="2400" dirty="0"/>
              <a:t>Your DRFC Chair, DG, and Club President will need to electronically approve the grant application before it is sent to RI. Make sure they are all in the loop. Your Club executive committee or board may also need to approve the application.</a:t>
            </a:r>
          </a:p>
          <a:p>
            <a:endParaRPr lang="en-US" sz="1200" dirty="0"/>
          </a:p>
          <a:p>
            <a:r>
              <a:rPr lang="en-US" sz="2400" dirty="0"/>
              <a:t>Also talk to your grant partner about how much DDF they can allocate and the amount of club/directed gifts they can give so you know up front how much your club will need to raise.</a:t>
            </a:r>
          </a:p>
        </p:txBody>
      </p:sp>
    </p:spTree>
    <p:extLst>
      <p:ext uri="{BB962C8B-B14F-4D97-AF65-F5344CB8AC3E}">
        <p14:creationId xmlns:p14="http://schemas.microsoft.com/office/powerpoint/2010/main" val="2857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33736"/>
            <a:ext cx="8596668" cy="1081548"/>
          </a:xfrm>
        </p:spPr>
        <p:txBody>
          <a:bodyPr>
            <a:normAutofit fontScale="90000"/>
          </a:bodyPr>
          <a:lstStyle/>
          <a:p>
            <a:r>
              <a:rPr lang="en-US" dirty="0"/>
              <a:t>Impact of Global Grants on our Club</a:t>
            </a:r>
          </a:p>
        </p:txBody>
      </p:sp>
      <p:sp>
        <p:nvSpPr>
          <p:cNvPr id="3" name="Text Placeholder 2"/>
          <p:cNvSpPr>
            <a:spLocks noGrp="1"/>
          </p:cNvSpPr>
          <p:nvPr>
            <p:ph type="body" idx="1"/>
          </p:nvPr>
        </p:nvSpPr>
        <p:spPr>
          <a:xfrm>
            <a:off x="666823" y="1867229"/>
            <a:ext cx="10752665" cy="4350214"/>
          </a:xfrm>
        </p:spPr>
        <p:txBody>
          <a:bodyPr>
            <a:normAutofit fontScale="92500" lnSpcReduction="10000"/>
          </a:bodyPr>
          <a:lstStyle/>
          <a:p>
            <a:pPr marL="285750" indent="-285750">
              <a:buFont typeface="Arial" panose="020B0604020202020204" pitchFamily="34" charset="0"/>
              <a:buChar char="•"/>
            </a:pPr>
            <a:r>
              <a:rPr lang="en-US" sz="2400" dirty="0"/>
              <a:t>Membership growth: many of our new members are attracted to our international work</a:t>
            </a:r>
          </a:p>
          <a:p>
            <a:endParaRPr lang="en-US" sz="2400" dirty="0"/>
          </a:p>
          <a:p>
            <a:pPr marL="285750" indent="-285750">
              <a:buFont typeface="Arial" panose="020B0604020202020204" pitchFamily="34" charset="0"/>
              <a:buChar char="•"/>
            </a:pPr>
            <a:r>
              <a:rPr lang="en-US" sz="2400" dirty="0"/>
              <a:t>Global grants have had an impact on giving: members are giving directly to our global grants (counts toward next Paul Harris or Major Gift)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has an impact on Annual Fund SHARE since we emphasize that’s where the DDF comes from that helps to fund our grants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have one member who has given over $850,000 to RI, completely to global grants.</a:t>
            </a:r>
          </a:p>
        </p:txBody>
      </p:sp>
    </p:spTree>
    <p:extLst>
      <p:ext uri="{BB962C8B-B14F-4D97-AF65-F5344CB8AC3E}">
        <p14:creationId xmlns:p14="http://schemas.microsoft.com/office/powerpoint/2010/main" val="3223776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059" y="661115"/>
            <a:ext cx="8217104" cy="840757"/>
          </a:xfrm>
        </p:spPr>
        <p:txBody>
          <a:bodyPr>
            <a:normAutofit fontScale="90000"/>
          </a:bodyPr>
          <a:lstStyle/>
          <a:p>
            <a:r>
              <a:rPr lang="en-US" sz="4000" dirty="0"/>
              <a:t>Who in the Rotary world can help my club with a global grant?</a:t>
            </a:r>
          </a:p>
        </p:txBody>
      </p:sp>
      <p:sp>
        <p:nvSpPr>
          <p:cNvPr id="3" name="Text Placeholder 2"/>
          <p:cNvSpPr>
            <a:spLocks noGrp="1"/>
          </p:cNvSpPr>
          <p:nvPr>
            <p:ph type="body" idx="1"/>
          </p:nvPr>
        </p:nvSpPr>
        <p:spPr>
          <a:xfrm>
            <a:off x="94593" y="1728762"/>
            <a:ext cx="9114769" cy="4966327"/>
          </a:xfrm>
        </p:spPr>
        <p:txBody>
          <a:bodyPr>
            <a:normAutofit fontScale="92500" lnSpcReduction="10000"/>
          </a:bodyPr>
          <a:lstStyle/>
          <a:p>
            <a:pPr marL="457200" indent="-457200">
              <a:buFont typeface="Arial" panose="020B0604020202020204" pitchFamily="34" charset="0"/>
              <a:buChar char="•"/>
            </a:pPr>
            <a:r>
              <a:rPr lang="en-US" sz="2800" dirty="0">
                <a:solidFill>
                  <a:schemeClr val="tx1"/>
                </a:solidFill>
              </a:rPr>
              <a:t>The Rotary Cadre (volunteer technical advisors.)             A contact list by Area of Focus can be found at: </a:t>
            </a:r>
            <a:r>
              <a:rPr lang="en-US" sz="2400" dirty="0"/>
              <a:t>https://my.rotary.org/en/take-action/apply-grants/cadre-technical-advisers</a:t>
            </a:r>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Your District leadership (DRFC, DG, PDGs)</a:t>
            </a:r>
          </a:p>
          <a:p>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Other clubs who have been successful writing                      Global Grants in your District</a:t>
            </a: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Your Zone Global Grant Resource</a:t>
            </a:r>
          </a:p>
          <a:p>
            <a:endParaRPr lang="en-US" sz="2800" dirty="0">
              <a:solidFill>
                <a:schemeClr val="tx1"/>
              </a:solidFill>
              <a:latin typeface="Abadi" panose="020B0604020104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4937" y="0"/>
            <a:ext cx="3167063" cy="6858000"/>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06FC61-6B83-2D85-90DE-57B3EF2E72B4}"/>
              </a:ext>
            </a:extLst>
          </p:cNvPr>
          <p:cNvSpPr txBox="1"/>
          <p:nvPr/>
        </p:nvSpPr>
        <p:spPr>
          <a:xfrm>
            <a:off x="213733" y="813138"/>
            <a:ext cx="6811536" cy="1107996"/>
          </a:xfrm>
          <a:prstGeom prst="rect">
            <a:avLst/>
          </a:prstGeom>
          <a:noFill/>
        </p:spPr>
        <p:txBody>
          <a:bodyPr wrap="square">
            <a:spAutoFit/>
          </a:bodyPr>
          <a:lstStyle/>
          <a:p>
            <a:pPr marL="0" marR="0" lvl="0" indent="0" algn="ctr" defTabSz="942289" rtl="0" eaLnBrk="1" fontAlgn="auto" latinLnBrk="0" hangingPunct="1">
              <a:lnSpc>
                <a:spcPct val="100000"/>
              </a:lnSpc>
              <a:spcBef>
                <a:spcPts val="0"/>
              </a:spcBef>
              <a:spcAft>
                <a:spcPts val="0"/>
              </a:spcAft>
              <a:buClrTx/>
              <a:buSzTx/>
              <a:buFontTx/>
              <a:buNone/>
              <a:tabLst/>
              <a:defRPr/>
            </a:pPr>
            <a:r>
              <a:rPr kumimoji="0" lang="en-US" altLang="en-US" sz="6600" b="1" i="1" u="none" strike="noStrike" kern="1200" cap="none" spc="0" normalizeH="0" baseline="0" noProof="0" dirty="0">
                <a:ln>
                  <a:noFill/>
                </a:ln>
                <a:solidFill>
                  <a:srgbClr val="002060"/>
                </a:solidFill>
                <a:effectLst/>
                <a:uLnTx/>
                <a:uFillTx/>
                <a:latin typeface="Arial" panose="020B0604020202020204" pitchFamily="34" charset="0"/>
                <a:ea typeface="+mn-ea"/>
                <a:cs typeface="ヒラギノ角ゴ Pro W3" charset="-128"/>
              </a:rPr>
              <a:t>QUESTIONS</a:t>
            </a:r>
          </a:p>
        </p:txBody>
      </p:sp>
      <p:pic>
        <p:nvPicPr>
          <p:cNvPr id="2" name="Content Placeholder 4">
            <a:extLst>
              <a:ext uri="{FF2B5EF4-FFF2-40B4-BE49-F238E27FC236}">
                <a16:creationId xmlns:a16="http://schemas.microsoft.com/office/drawing/2014/main" id="{BDEC86F9-F63B-7A98-9BA1-93581F6E32B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03276" y="813138"/>
            <a:ext cx="3249306" cy="5544891"/>
          </a:xfrm>
          <a:prstGeom prst="rect">
            <a:avLst/>
          </a:prstGeom>
          <a:noFill/>
          <a:ln>
            <a:noFill/>
          </a:ln>
        </p:spPr>
      </p:pic>
    </p:spTree>
    <p:extLst>
      <p:ext uri="{BB962C8B-B14F-4D97-AF65-F5344CB8AC3E}">
        <p14:creationId xmlns:p14="http://schemas.microsoft.com/office/powerpoint/2010/main" val="263393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1572" y="1271752"/>
            <a:ext cx="5909114" cy="3274207"/>
          </a:xfrm>
        </p:spPr>
        <p:txBody>
          <a:bodyPr>
            <a:normAutofit/>
          </a:bodyPr>
          <a:lstStyle/>
          <a:p>
            <a:r>
              <a:rPr lang="en-US" sz="2800" b="1" dirty="0">
                <a:solidFill>
                  <a:schemeClr val="tx1"/>
                </a:solidFill>
                <a:latin typeface="Abadi" panose="020B0604020104020204" pitchFamily="34" charset="0"/>
              </a:rPr>
              <a:t>Holli Seabury, DGN 6540</a:t>
            </a:r>
          </a:p>
          <a:p>
            <a:r>
              <a:rPr lang="en-US" sz="2800" dirty="0">
                <a:solidFill>
                  <a:schemeClr val="tx1"/>
                </a:solidFill>
                <a:latin typeface="Abadi" panose="020B0604020104020204" pitchFamily="34" charset="0"/>
              </a:rPr>
              <a:t>Zone 30 Global Grant Resource</a:t>
            </a:r>
          </a:p>
          <a:p>
            <a:r>
              <a:rPr lang="en-US" sz="2800" dirty="0">
                <a:latin typeface="Abadi" panose="020B0604020104020204" pitchFamily="34" charset="0"/>
              </a:rPr>
              <a:t>RotarianHolli@gmail.com</a:t>
            </a:r>
          </a:p>
          <a:p>
            <a:r>
              <a:rPr lang="en-US" sz="2800" dirty="0">
                <a:latin typeface="Abadi" panose="020B0604020104020204" pitchFamily="34" charset="0"/>
              </a:rPr>
              <a:t>260-760-4831</a:t>
            </a:r>
          </a:p>
        </p:txBody>
      </p:sp>
      <p:sp>
        <p:nvSpPr>
          <p:cNvPr id="5" name="TextBox 4">
            <a:extLst>
              <a:ext uri="{FF2B5EF4-FFF2-40B4-BE49-F238E27FC236}">
                <a16:creationId xmlns:a16="http://schemas.microsoft.com/office/drawing/2014/main" id="{7F3E9449-35AA-4FF8-87A2-E9A6015ED5FA}"/>
              </a:ext>
            </a:extLst>
          </p:cNvPr>
          <p:cNvSpPr txBox="1"/>
          <p:nvPr/>
        </p:nvSpPr>
        <p:spPr>
          <a:xfrm>
            <a:off x="3121573" y="3857297"/>
            <a:ext cx="6348247" cy="2846933"/>
          </a:xfrm>
          <a:prstGeom prst="rect">
            <a:avLst/>
          </a:prstGeom>
          <a:noFill/>
        </p:spPr>
        <p:txBody>
          <a:bodyPr wrap="square" rtlCol="0">
            <a:spAutoFit/>
          </a:bodyPr>
          <a:lstStyle/>
          <a:p>
            <a:r>
              <a:rPr lang="en-US" sz="2800" b="1" dirty="0">
                <a:latin typeface="Abadi" panose="020B0604020104020204" pitchFamily="34" charset="0"/>
              </a:rPr>
              <a:t>Karen Johnson, PDG 6190</a:t>
            </a:r>
          </a:p>
          <a:p>
            <a:endParaRPr lang="en-US" sz="1050" dirty="0">
              <a:solidFill>
                <a:schemeClr val="tx1">
                  <a:lumMod val="50000"/>
                  <a:lumOff val="50000"/>
                </a:schemeClr>
              </a:solidFill>
              <a:latin typeface="Abadi" panose="020B0604020104020204" pitchFamily="34" charset="0"/>
            </a:endParaRPr>
          </a:p>
          <a:p>
            <a:r>
              <a:rPr lang="en-US" sz="2800" dirty="0">
                <a:latin typeface="Abadi" panose="020B0604020104020204" pitchFamily="34" charset="0"/>
              </a:rPr>
              <a:t>Zone 31 Global Grant Resource</a:t>
            </a:r>
          </a:p>
          <a:p>
            <a:endParaRPr lang="en-US" sz="1050" dirty="0">
              <a:solidFill>
                <a:schemeClr val="tx1">
                  <a:lumMod val="50000"/>
                  <a:lumOff val="50000"/>
                </a:schemeClr>
              </a:solidFill>
              <a:latin typeface="Abadi" panose="020B0604020104020204" pitchFamily="34" charset="0"/>
            </a:endParaRPr>
          </a:p>
          <a:p>
            <a:r>
              <a:rPr lang="en-US" sz="2800" dirty="0">
                <a:solidFill>
                  <a:schemeClr val="tx1">
                    <a:lumMod val="50000"/>
                    <a:lumOff val="50000"/>
                  </a:schemeClr>
                </a:solidFill>
                <a:latin typeface="Abadi" panose="020B0604020104020204" pitchFamily="34" charset="0"/>
              </a:rPr>
              <a:t>KarenJohnson.Rotary@gmail.com</a:t>
            </a:r>
          </a:p>
          <a:p>
            <a:endParaRPr lang="en-US" sz="1000" dirty="0">
              <a:solidFill>
                <a:schemeClr val="tx1">
                  <a:lumMod val="50000"/>
                  <a:lumOff val="50000"/>
                </a:schemeClr>
              </a:solidFill>
              <a:latin typeface="Abadi" panose="020B0604020104020204" pitchFamily="34" charset="0"/>
            </a:endParaRPr>
          </a:p>
          <a:p>
            <a:r>
              <a:rPr lang="en-US" sz="2800" b="0" i="0" dirty="0">
                <a:solidFill>
                  <a:schemeClr val="bg1">
                    <a:lumMod val="50000"/>
                  </a:schemeClr>
                </a:solidFill>
                <a:effectLst/>
                <a:latin typeface="Abadi" panose="020B0604020104020204" pitchFamily="34" charset="0"/>
                <a:cs typeface="Arial" panose="020B0604020202020204" pitchFamily="34" charset="0"/>
              </a:rPr>
              <a:t>318-780-7481</a:t>
            </a:r>
            <a:endParaRPr lang="en-US" sz="2800" dirty="0">
              <a:solidFill>
                <a:schemeClr val="bg1">
                  <a:lumMod val="50000"/>
                </a:schemeClr>
              </a:solidFill>
              <a:latin typeface="Abadi" panose="020B0604020104020204" pitchFamily="34" charset="0"/>
              <a:cs typeface="Arial" panose="020B0604020202020204" pitchFamily="34" charset="0"/>
            </a:endParaRPr>
          </a:p>
          <a:p>
            <a:endParaRPr lang="en-US" dirty="0">
              <a:solidFill>
                <a:srgbClr val="222222"/>
              </a:solidFill>
              <a:latin typeface="Abadi" panose="020B0604020104020204" pitchFamily="34" charset="0"/>
            </a:endParaRPr>
          </a:p>
          <a:p>
            <a:endParaRPr lang="en-US" dirty="0"/>
          </a:p>
        </p:txBody>
      </p:sp>
      <p:sp>
        <p:nvSpPr>
          <p:cNvPr id="8" name="TextBox 7">
            <a:extLst>
              <a:ext uri="{FF2B5EF4-FFF2-40B4-BE49-F238E27FC236}">
                <a16:creationId xmlns:a16="http://schemas.microsoft.com/office/drawing/2014/main" id="{CB068556-A7E7-4060-AA1A-7737BE571B10}"/>
              </a:ext>
            </a:extLst>
          </p:cNvPr>
          <p:cNvSpPr txBox="1"/>
          <p:nvPr/>
        </p:nvSpPr>
        <p:spPr>
          <a:xfrm>
            <a:off x="599090" y="441435"/>
            <a:ext cx="7977569" cy="646331"/>
          </a:xfrm>
          <a:prstGeom prst="rect">
            <a:avLst/>
          </a:prstGeom>
          <a:noFill/>
        </p:spPr>
        <p:txBody>
          <a:bodyPr wrap="none" rtlCol="0">
            <a:spAutoFit/>
          </a:bodyPr>
          <a:lstStyle/>
          <a:p>
            <a:r>
              <a:rPr lang="en-US" sz="3600" dirty="0">
                <a:solidFill>
                  <a:schemeClr val="accent1"/>
                </a:solidFill>
              </a:rPr>
              <a:t>Resources for Global Grant Assistance</a:t>
            </a:r>
          </a:p>
        </p:txBody>
      </p:sp>
      <p:pic>
        <p:nvPicPr>
          <p:cNvPr id="10" name="Picture 9" descr="A person smiling for the camera&#10;&#10;Description automatically generated with low confidence">
            <a:extLst>
              <a:ext uri="{FF2B5EF4-FFF2-40B4-BE49-F238E27FC236}">
                <a16:creationId xmlns:a16="http://schemas.microsoft.com/office/drawing/2014/main" id="{86CA65D6-C043-4D70-826A-8503D1963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472" y="1381236"/>
            <a:ext cx="1985955" cy="2250087"/>
          </a:xfrm>
          <a:prstGeom prst="rect">
            <a:avLst/>
          </a:prstGeom>
        </p:spPr>
      </p:pic>
      <p:pic>
        <p:nvPicPr>
          <p:cNvPr id="12" name="Picture 11" descr="A picture containing person, person, smiling, posing&#10;&#10;Description automatically generated">
            <a:extLst>
              <a:ext uri="{FF2B5EF4-FFF2-40B4-BE49-F238E27FC236}">
                <a16:creationId xmlns:a16="http://schemas.microsoft.com/office/drawing/2014/main" id="{59556A31-CF35-438F-A5DB-BBE480BF04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036" y="3883156"/>
            <a:ext cx="2003902" cy="2540189"/>
          </a:xfrm>
          <a:prstGeom prst="rect">
            <a:avLst/>
          </a:prstGeom>
        </p:spPr>
      </p:pic>
    </p:spTree>
    <p:extLst>
      <p:ext uri="{BB962C8B-B14F-4D97-AF65-F5344CB8AC3E}">
        <p14:creationId xmlns:p14="http://schemas.microsoft.com/office/powerpoint/2010/main" val="31273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C8BAEFF-2CE9-A46D-1E21-D82F689D8ED5}"/>
              </a:ext>
            </a:extLst>
          </p:cNvPr>
          <p:cNvSpPr>
            <a:spLocks noGrp="1"/>
          </p:cNvSpPr>
          <p:nvPr>
            <p:ph type="title"/>
          </p:nvPr>
        </p:nvSpPr>
        <p:spPr>
          <a:xfrm>
            <a:off x="508000" y="457200"/>
            <a:ext cx="11684000" cy="533400"/>
          </a:xfrm>
        </p:spPr>
        <p:txBody>
          <a:bodyPr anchor="ctr">
            <a:normAutofit fontScale="90000"/>
          </a:bodyPr>
          <a:lstStyle/>
          <a:p>
            <a:r>
              <a:rPr lang="en-US" dirty="0"/>
              <a:t>Zone 30 Rotary Foundation Coordinator Team Members</a:t>
            </a:r>
          </a:p>
        </p:txBody>
      </p:sp>
      <p:pic>
        <p:nvPicPr>
          <p:cNvPr id="9" name="Content Placeholder 8">
            <a:extLst>
              <a:ext uri="{FF2B5EF4-FFF2-40B4-BE49-F238E27FC236}">
                <a16:creationId xmlns:a16="http://schemas.microsoft.com/office/drawing/2014/main" id="{C735AC26-0B5A-0436-BAFD-77EC25CC20D9}"/>
              </a:ext>
            </a:extLst>
          </p:cNvPr>
          <p:cNvPicPr>
            <a:picLocks noGrp="1" noChangeAspect="1"/>
          </p:cNvPicPr>
          <p:nvPr>
            <p:ph idx="1"/>
          </p:nvPr>
        </p:nvPicPr>
        <p:blipFill>
          <a:blip r:embed="rId2"/>
          <a:stretch>
            <a:fillRect/>
          </a:stretch>
        </p:blipFill>
        <p:spPr>
          <a:xfrm>
            <a:off x="0" y="1854815"/>
            <a:ext cx="11808550" cy="3631127"/>
          </a:xfrm>
          <a:noFill/>
        </p:spPr>
      </p:pic>
    </p:spTree>
    <p:extLst>
      <p:ext uri="{BB962C8B-B14F-4D97-AF65-F5344CB8AC3E}">
        <p14:creationId xmlns:p14="http://schemas.microsoft.com/office/powerpoint/2010/main" val="39222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8538" y="218670"/>
            <a:ext cx="5537200" cy="5992222"/>
          </a:xfrm>
        </p:spPr>
        <p:txBody>
          <a:bodyPr>
            <a:normAutofit lnSpcReduction="10000"/>
          </a:bodyPr>
          <a:lstStyle/>
          <a:p>
            <a:pPr algn="ctr"/>
            <a:r>
              <a:rPr lang="en-US" dirty="0">
                <a:solidFill>
                  <a:schemeClr val="tx1"/>
                </a:solidFill>
              </a:rPr>
              <a:t>Participants</a:t>
            </a:r>
          </a:p>
          <a:p>
            <a:pPr lvl="1"/>
            <a:r>
              <a:rPr lang="en-US" dirty="0">
                <a:solidFill>
                  <a:schemeClr val="tx1"/>
                </a:solidFill>
              </a:rPr>
              <a:t>Please activate your video webcam</a:t>
            </a:r>
          </a:p>
          <a:p>
            <a:pPr lvl="1"/>
            <a:r>
              <a:rPr lang="en-US" dirty="0">
                <a:solidFill>
                  <a:schemeClr val="tx1"/>
                </a:solidFill>
              </a:rPr>
              <a:t>Please remain </a:t>
            </a:r>
            <a:r>
              <a:rPr lang="en-US" dirty="0">
                <a:solidFill>
                  <a:srgbClr val="FF0000"/>
                </a:solidFill>
              </a:rPr>
              <a:t>muted</a:t>
            </a:r>
            <a:r>
              <a:rPr lang="en-US" dirty="0"/>
              <a:t> </a:t>
            </a:r>
            <a:r>
              <a:rPr lang="en-US" dirty="0">
                <a:solidFill>
                  <a:schemeClr val="tx1"/>
                </a:solidFill>
              </a:rPr>
              <a:t>until called upon</a:t>
            </a:r>
          </a:p>
          <a:p>
            <a:pPr lvl="1"/>
            <a:r>
              <a:rPr lang="en-US" dirty="0">
                <a:solidFill>
                  <a:schemeClr val="tx1"/>
                </a:solidFill>
              </a:rPr>
              <a:t>If using a phone for audio, </a:t>
            </a:r>
            <a:r>
              <a:rPr lang="en-US" dirty="0">
                <a:solidFill>
                  <a:srgbClr val="FF0000"/>
                </a:solidFill>
              </a:rPr>
              <a:t>please self mute </a:t>
            </a:r>
            <a:r>
              <a:rPr lang="en-US" dirty="0">
                <a:solidFill>
                  <a:schemeClr val="tx1"/>
                </a:solidFill>
              </a:rPr>
              <a:t>and unmute when called upon.</a:t>
            </a:r>
          </a:p>
          <a:p>
            <a:pPr lvl="1"/>
            <a:r>
              <a:rPr lang="en-US" dirty="0">
                <a:solidFill>
                  <a:schemeClr val="tx1"/>
                </a:solidFill>
              </a:rPr>
              <a:t>Utilize “chat” function </a:t>
            </a:r>
          </a:p>
          <a:p>
            <a:pPr marL="0" lvl="1">
              <a:spcBef>
                <a:spcPts val="0"/>
              </a:spcBef>
              <a:spcAft>
                <a:spcPts val="0"/>
              </a:spcAft>
            </a:pPr>
            <a:r>
              <a:rPr lang="en-US" dirty="0">
                <a:solidFill>
                  <a:schemeClr val="tx1"/>
                </a:solidFill>
              </a:rPr>
              <a:t>Utilize “raise hand” function </a:t>
            </a:r>
          </a:p>
          <a:p>
            <a:pPr marL="58740" lvl="1" indent="0">
              <a:buNone/>
            </a:pPr>
            <a:r>
              <a:rPr lang="en-US" dirty="0">
                <a:solidFill>
                  <a:schemeClr val="tx1"/>
                </a:solidFill>
              </a:rPr>
              <a:t>                                in reactions</a:t>
            </a:r>
          </a:p>
          <a:p>
            <a:pPr lvl="1"/>
            <a:r>
              <a:rPr lang="en-US" dirty="0">
                <a:solidFill>
                  <a:srgbClr val="FF0000"/>
                </a:solidFill>
              </a:rPr>
              <a:t>If the meeting is interrupted and ends, please wait 5 min and log in again</a:t>
            </a:r>
          </a:p>
          <a:p>
            <a:pPr lvl="1"/>
            <a:r>
              <a:rPr lang="en-US" dirty="0">
                <a:solidFill>
                  <a:schemeClr val="tx1"/>
                </a:solidFill>
              </a:rPr>
              <a:t>Gallery view will show all attendees</a:t>
            </a:r>
          </a:p>
          <a:p>
            <a:pPr lvl="1"/>
            <a:r>
              <a:rPr lang="en-US" dirty="0">
                <a:solidFill>
                  <a:schemeClr val="tx1"/>
                </a:solidFill>
              </a:rPr>
              <a:t>Speaker view will show current speaker and is view available on an Ipad or tablet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103217" y="112698"/>
            <a:ext cx="5886879" cy="795614"/>
          </a:xfrm>
          <a:solidFill>
            <a:schemeClr val="accent1"/>
          </a:solidFill>
        </p:spPr>
        <p:txBody>
          <a:bodyPr/>
          <a:lstStyle/>
          <a:p>
            <a:pPr lvl="0" algn="ctr"/>
            <a:r>
              <a:rPr lang="en-US" sz="4000" dirty="0"/>
              <a:t>Rules of the zoom</a:t>
            </a:r>
          </a:p>
        </p:txBody>
      </p:sp>
      <p:sp>
        <p:nvSpPr>
          <p:cNvPr id="5" name="TextBox 4">
            <a:extLst>
              <a:ext uri="{FF2B5EF4-FFF2-40B4-BE49-F238E27FC236}">
                <a16:creationId xmlns:a16="http://schemas.microsoft.com/office/drawing/2014/main" id="{EF55E54F-A36A-4F21-95D4-CE83B653B774}"/>
              </a:ext>
            </a:extLst>
          </p:cNvPr>
          <p:cNvSpPr txBox="1"/>
          <p:nvPr/>
        </p:nvSpPr>
        <p:spPr>
          <a:xfrm>
            <a:off x="486572" y="3512312"/>
            <a:ext cx="4964688" cy="369332"/>
          </a:xfrm>
          <a:prstGeom prst="rect">
            <a:avLst/>
          </a:prstGeom>
          <a:solidFill>
            <a:schemeClr val="accent1"/>
          </a:solidFill>
        </p:spPr>
        <p:txBody>
          <a:bodyPr wrap="square" rtlCol="0">
            <a:spAutoFit/>
          </a:bodyPr>
          <a:lstStyle/>
          <a:p>
            <a:pPr algn="ctr"/>
            <a:r>
              <a:rPr lang="en-US" dirty="0">
                <a:solidFill>
                  <a:schemeClr val="bg1"/>
                </a:solidFill>
              </a:rPr>
              <a:t>Desktop Control View</a:t>
            </a:r>
          </a:p>
        </p:txBody>
      </p:sp>
      <p:pic>
        <p:nvPicPr>
          <p:cNvPr id="2050" name="Picture 2" descr="Displaying participants in Gallery View – Zoom Help Center">
            <a:extLst>
              <a:ext uri="{FF2B5EF4-FFF2-40B4-BE49-F238E27FC236}">
                <a16:creationId xmlns:a16="http://schemas.microsoft.com/office/drawing/2014/main" id="{27569E4F-E65C-424F-9F60-6EFA5AB48D51}"/>
              </a:ext>
            </a:extLst>
          </p:cNvPr>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6978" y="4516341"/>
            <a:ext cx="1271973" cy="87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ve Speaker (Video Layout) – Zoom Help Center">
            <a:extLst>
              <a:ext uri="{FF2B5EF4-FFF2-40B4-BE49-F238E27FC236}">
                <a16:creationId xmlns:a16="http://schemas.microsoft.com/office/drawing/2014/main" id="{42E76004-00B4-4D8C-B1E4-675A45DFDA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0794" y="5816356"/>
            <a:ext cx="1004340" cy="7109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7075C33-E49B-4847-BB7F-C461099E3CCE}"/>
              </a:ext>
            </a:extLst>
          </p:cNvPr>
          <p:cNvSpPr txBox="1"/>
          <p:nvPr/>
        </p:nvSpPr>
        <p:spPr>
          <a:xfrm>
            <a:off x="797656" y="5084898"/>
            <a:ext cx="4095166" cy="369332"/>
          </a:xfrm>
          <a:prstGeom prst="rect">
            <a:avLst/>
          </a:prstGeom>
          <a:solidFill>
            <a:schemeClr val="accent1"/>
          </a:solidFill>
        </p:spPr>
        <p:txBody>
          <a:bodyPr wrap="square" rtlCol="0">
            <a:spAutoFit/>
          </a:bodyPr>
          <a:lstStyle/>
          <a:p>
            <a:r>
              <a:rPr lang="en-US" dirty="0">
                <a:solidFill>
                  <a:schemeClr val="bg1"/>
                </a:solidFill>
              </a:rPr>
              <a:t>Tablet/Smartphone View</a:t>
            </a:r>
          </a:p>
        </p:txBody>
      </p:sp>
      <p:pic>
        <p:nvPicPr>
          <p:cNvPr id="2054" name="Picture 6">
            <a:extLst>
              <a:ext uri="{FF2B5EF4-FFF2-40B4-BE49-F238E27FC236}">
                <a16:creationId xmlns:a16="http://schemas.microsoft.com/office/drawing/2014/main" id="{A9E3BAAE-418E-4069-A251-A6734830BD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4565614" y="3874393"/>
            <a:ext cx="1248389" cy="215555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541F89F6-E39B-4FC1-AD81-664A28C7FF6B}"/>
              </a:ext>
            </a:extLst>
          </p:cNvPr>
          <p:cNvCxnSpPr>
            <a:cxnSpLocks/>
          </p:cNvCxnSpPr>
          <p:nvPr/>
        </p:nvCxnSpPr>
        <p:spPr>
          <a:xfrm flipV="1">
            <a:off x="3730938" y="5187593"/>
            <a:ext cx="590356" cy="150664"/>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a:extLst>
              <a:ext uri="{FF2B5EF4-FFF2-40B4-BE49-F238E27FC236}">
                <a16:creationId xmlns:a16="http://schemas.microsoft.com/office/drawing/2014/main" id="{55FEA4FD-3833-4051-93E6-B2BC5DB084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9637820" y="2466415"/>
            <a:ext cx="2067610" cy="137205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How to Use Zoom | Faculty Center at Sonoma State University">
            <a:extLst>
              <a:ext uri="{FF2B5EF4-FFF2-40B4-BE49-F238E27FC236}">
                <a16:creationId xmlns:a16="http://schemas.microsoft.com/office/drawing/2014/main" id="{EC97F27C-895A-419A-BE12-CC17E62DEAC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3476" r="13959"/>
          <a:stretch/>
        </p:blipFill>
        <p:spPr bwMode="auto">
          <a:xfrm>
            <a:off x="31463" y="2266701"/>
            <a:ext cx="6077172" cy="12293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C07FEA4-F2EB-47B1-9856-EB75AF2F645F}"/>
              </a:ext>
            </a:extLst>
          </p:cNvPr>
          <p:cNvSpPr>
            <a:spLocks noGrp="1"/>
          </p:cNvSpPr>
          <p:nvPr>
            <p:ph type="sldNum" sz="quarter" idx="15"/>
          </p:nvPr>
        </p:nvSpPr>
        <p:spPr/>
        <p:txBody>
          <a:bodyPr/>
          <a:lstStyle/>
          <a:p>
            <a:fld id="{97A94E25-127B-4C48-AF96-44BA7B823777}" type="slidenum">
              <a:rPr lang="en-US" smtClean="0"/>
              <a:pPr/>
              <a:t>3</a:t>
            </a:fld>
            <a:endParaRPr lang="en-US" dirty="0"/>
          </a:p>
        </p:txBody>
      </p:sp>
      <p:pic>
        <p:nvPicPr>
          <p:cNvPr id="4" name="Picture 3">
            <a:extLst>
              <a:ext uri="{FF2B5EF4-FFF2-40B4-BE49-F238E27FC236}">
                <a16:creationId xmlns:a16="http://schemas.microsoft.com/office/drawing/2014/main" id="{BB058473-02F4-4E26-93B7-F1D9D0E8C03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098" y="1796268"/>
            <a:ext cx="6051902" cy="431622"/>
          </a:xfrm>
          <a:prstGeom prst="rect">
            <a:avLst/>
          </a:prstGeom>
        </p:spPr>
      </p:pic>
      <p:pic>
        <p:nvPicPr>
          <p:cNvPr id="19" name="Picture 8">
            <a:extLst>
              <a:ext uri="{FF2B5EF4-FFF2-40B4-BE49-F238E27FC236}">
                <a16:creationId xmlns:a16="http://schemas.microsoft.com/office/drawing/2014/main" id="{D69C1C05-D21C-4AEE-8837-9C80510D26D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p:blipFill>
        <p:spPr bwMode="auto">
          <a:xfrm>
            <a:off x="5223929" y="1096091"/>
            <a:ext cx="793944" cy="52685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99559E5F-B780-4394-9F82-1EB88EA80FD5}"/>
              </a:ext>
            </a:extLst>
          </p:cNvPr>
          <p:cNvSpPr/>
          <p:nvPr/>
        </p:nvSpPr>
        <p:spPr>
          <a:xfrm>
            <a:off x="5619943" y="1623468"/>
            <a:ext cx="319957" cy="1717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Graphical user interface, application&#10;&#10;Description automatically generated">
            <a:extLst>
              <a:ext uri="{FF2B5EF4-FFF2-40B4-BE49-F238E27FC236}">
                <a16:creationId xmlns:a16="http://schemas.microsoft.com/office/drawing/2014/main" id="{3DEDDDB6-EBB0-4A66-875C-54239FF055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57008" y="6164250"/>
            <a:ext cx="2222944" cy="675774"/>
          </a:xfrm>
          <a:prstGeom prst="rect">
            <a:avLst/>
          </a:prstGeom>
        </p:spPr>
      </p:pic>
      <p:cxnSp>
        <p:nvCxnSpPr>
          <p:cNvPr id="21" name="Straight Arrow Connector 20">
            <a:extLst>
              <a:ext uri="{FF2B5EF4-FFF2-40B4-BE49-F238E27FC236}">
                <a16:creationId xmlns:a16="http://schemas.microsoft.com/office/drawing/2014/main" id="{4EE64F82-7D36-4865-BA7D-712ABFDBD579}"/>
              </a:ext>
            </a:extLst>
          </p:cNvPr>
          <p:cNvCxnSpPr>
            <a:cxnSpLocks/>
          </p:cNvCxnSpPr>
          <p:nvPr/>
        </p:nvCxnSpPr>
        <p:spPr>
          <a:xfrm flipV="1">
            <a:off x="5451260" y="6016007"/>
            <a:ext cx="0" cy="296487"/>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6C9AC1B-AB22-4B8D-9E10-7CE6029F107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72449" y="5689163"/>
            <a:ext cx="2687135" cy="1043457"/>
          </a:xfrm>
          <a:prstGeom prst="rect">
            <a:avLst/>
          </a:prstGeom>
        </p:spPr>
      </p:pic>
    </p:spTree>
    <p:custDataLst>
      <p:tags r:id="rId1"/>
    </p:custDataLst>
    <p:extLst>
      <p:ext uri="{BB962C8B-B14F-4D97-AF65-F5344CB8AC3E}">
        <p14:creationId xmlns:p14="http://schemas.microsoft.com/office/powerpoint/2010/main" val="29686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C8BAEFF-2CE9-A46D-1E21-D82F689D8ED5}"/>
              </a:ext>
            </a:extLst>
          </p:cNvPr>
          <p:cNvSpPr>
            <a:spLocks noGrp="1"/>
          </p:cNvSpPr>
          <p:nvPr>
            <p:ph type="title"/>
          </p:nvPr>
        </p:nvSpPr>
        <p:spPr>
          <a:xfrm>
            <a:off x="508000" y="457200"/>
            <a:ext cx="11684000" cy="533400"/>
          </a:xfrm>
        </p:spPr>
        <p:txBody>
          <a:bodyPr anchor="ctr">
            <a:normAutofit fontScale="90000"/>
          </a:bodyPr>
          <a:lstStyle/>
          <a:p>
            <a:r>
              <a:rPr lang="en-US" dirty="0"/>
              <a:t>Zone 31 Rotary Foundation Coordinator Team Members</a:t>
            </a:r>
          </a:p>
        </p:txBody>
      </p:sp>
      <p:pic>
        <p:nvPicPr>
          <p:cNvPr id="5" name="Content Placeholder 4" descr="Graphical user interface, text&#10;&#10;Description automatically generated">
            <a:extLst>
              <a:ext uri="{FF2B5EF4-FFF2-40B4-BE49-F238E27FC236}">
                <a16:creationId xmlns:a16="http://schemas.microsoft.com/office/drawing/2014/main" id="{B75F76F8-A25E-E206-A491-F2A3F2E520CC}"/>
              </a:ext>
            </a:extLst>
          </p:cNvPr>
          <p:cNvPicPr>
            <a:picLocks noGrp="1" noChangeAspect="1"/>
          </p:cNvPicPr>
          <p:nvPr>
            <p:ph idx="1"/>
          </p:nvPr>
        </p:nvPicPr>
        <p:blipFill>
          <a:blip r:embed="rId2"/>
          <a:stretch>
            <a:fillRect/>
          </a:stretch>
        </p:blipFill>
        <p:spPr>
          <a:xfrm>
            <a:off x="19682" y="1883022"/>
            <a:ext cx="12152635" cy="3615409"/>
          </a:xfrm>
          <a:noFill/>
        </p:spPr>
      </p:pic>
    </p:spTree>
    <p:extLst>
      <p:ext uri="{BB962C8B-B14F-4D97-AF65-F5344CB8AC3E}">
        <p14:creationId xmlns:p14="http://schemas.microsoft.com/office/powerpoint/2010/main" val="75239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apple tre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 y="-1"/>
            <a:ext cx="12192000" cy="685074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Shape 122"/>
          <p:cNvSpPr/>
          <p:nvPr/>
        </p:nvSpPr>
        <p:spPr>
          <a:xfrm>
            <a:off x="0" y="2964429"/>
            <a:ext cx="12192000" cy="3893572"/>
          </a:xfrm>
          <a:prstGeom prst="rect">
            <a:avLst/>
          </a:prstGeom>
          <a:solidFill>
            <a:srgbClr val="00B4E8">
              <a:alpha val="80000"/>
            </a:srgbClr>
          </a:solidFill>
          <a:ln w="12700">
            <a:miter lim="400000"/>
          </a:ln>
        </p:spPr>
        <p:txBody>
          <a:bodyPr lIns="35719" tIns="35719" rIns="35719" bIns="35719" anchor="ctr"/>
          <a:lstStyle/>
          <a:p>
            <a:pPr algn="ctr" defTabSz="609585">
              <a:defRPr sz="3200">
                <a:solidFill>
                  <a:srgbClr val="00AAE5"/>
                </a:solidFill>
              </a:defRPr>
            </a:pPr>
            <a:endParaRPr sz="1600" dirty="0">
              <a:solidFill>
                <a:srgbClr val="00AAE5"/>
              </a:solidFill>
              <a:latin typeface="Calibri"/>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402" y="654593"/>
            <a:ext cx="2515041" cy="94788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87564" y="3646041"/>
            <a:ext cx="11430693" cy="2554354"/>
          </a:xfrm>
          <a:prstGeom prst="rect">
            <a:avLst/>
          </a:prstGeom>
        </p:spPr>
        <p:txBody>
          <a:bodyPr wrap="square">
            <a:spAutoFit/>
          </a:bodyPr>
          <a:lstStyle/>
          <a:p>
            <a:pPr algn="ctr" defTabSz="609585"/>
            <a:r>
              <a:rPr lang="en-US" sz="5333" b="1" dirty="0">
                <a:solidFill>
                  <a:srgbClr val="F7A81B"/>
                </a:solidFill>
                <a:effectLst>
                  <a:outerShdw blurRad="38100" dist="38100" dir="2700000" algn="tl">
                    <a:srgbClr val="000000">
                      <a:alpha val="43137"/>
                    </a:srgbClr>
                  </a:outerShdw>
                </a:effectLst>
                <a:latin typeface="Georgia" panose="02040502050405020303" pitchFamily="18" charset="0"/>
                <a:ea typeface="Arial" charset="0"/>
                <a:cs typeface="Sentinel"/>
              </a:rPr>
              <a:t>THANK YOU!</a:t>
            </a:r>
          </a:p>
          <a:p>
            <a:pPr algn="ctr" defTabSz="609585"/>
            <a:r>
              <a:rPr lang="en-US" sz="5333" b="1" dirty="0">
                <a:solidFill>
                  <a:srgbClr val="F7A81B"/>
                </a:solidFill>
                <a:effectLst>
                  <a:outerShdw blurRad="38100" dist="38100" dir="2700000" algn="tl">
                    <a:srgbClr val="000000">
                      <a:alpha val="43137"/>
                    </a:srgbClr>
                  </a:outerShdw>
                </a:effectLst>
                <a:latin typeface="Georgia" panose="02040502050405020303" pitchFamily="18" charset="0"/>
                <a:ea typeface="Arial" charset="0"/>
                <a:cs typeface="Sentinel"/>
              </a:rPr>
              <a:t>AND </a:t>
            </a:r>
          </a:p>
          <a:p>
            <a:pPr algn="ctr" defTabSz="609585"/>
            <a:r>
              <a:rPr lang="en-US" sz="5333" b="1" dirty="0">
                <a:solidFill>
                  <a:srgbClr val="F7A81B"/>
                </a:solidFill>
                <a:effectLst>
                  <a:outerShdw blurRad="38100" dist="38100" dir="2700000" algn="tl">
                    <a:srgbClr val="000000">
                      <a:alpha val="43137"/>
                    </a:srgbClr>
                  </a:outerShdw>
                </a:effectLst>
                <a:latin typeface="Georgia" panose="02040502050405020303" pitchFamily="18" charset="0"/>
                <a:ea typeface="Arial" charset="0"/>
                <a:cs typeface="Sentinel"/>
              </a:rPr>
              <a:t>FINISH THE YEAR STRONG!</a:t>
            </a:r>
          </a:p>
        </p:txBody>
      </p:sp>
    </p:spTree>
    <p:extLst>
      <p:ext uri="{BB962C8B-B14F-4D97-AF65-F5344CB8AC3E}">
        <p14:creationId xmlns:p14="http://schemas.microsoft.com/office/powerpoint/2010/main" val="2149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1572" y="1271752"/>
            <a:ext cx="5909114" cy="3274207"/>
          </a:xfrm>
        </p:spPr>
        <p:txBody>
          <a:bodyPr>
            <a:normAutofit/>
          </a:bodyPr>
          <a:lstStyle/>
          <a:p>
            <a:r>
              <a:rPr lang="en-US" sz="2800" b="1" dirty="0">
                <a:solidFill>
                  <a:schemeClr val="tx1"/>
                </a:solidFill>
                <a:latin typeface="Abadi" panose="020B0604020104020204" pitchFamily="34" charset="0"/>
              </a:rPr>
              <a:t>Holli Seabury, DGN 6540</a:t>
            </a:r>
          </a:p>
          <a:p>
            <a:r>
              <a:rPr lang="en-US" sz="2800" dirty="0">
                <a:solidFill>
                  <a:schemeClr val="tx1"/>
                </a:solidFill>
                <a:latin typeface="Abadi" panose="020B0604020104020204" pitchFamily="34" charset="0"/>
              </a:rPr>
              <a:t>Zone 30 Global Grant Resource</a:t>
            </a:r>
          </a:p>
          <a:p>
            <a:r>
              <a:rPr lang="en-US" sz="2800" dirty="0">
                <a:latin typeface="Abadi" panose="020B0604020104020204" pitchFamily="34" charset="0"/>
              </a:rPr>
              <a:t>RotarianHolli@gmail.com</a:t>
            </a:r>
          </a:p>
          <a:p>
            <a:r>
              <a:rPr lang="en-US" sz="2800" dirty="0">
                <a:latin typeface="Abadi" panose="020B0604020104020204" pitchFamily="34" charset="0"/>
              </a:rPr>
              <a:t>260-760-4831</a:t>
            </a:r>
          </a:p>
        </p:txBody>
      </p:sp>
      <p:sp>
        <p:nvSpPr>
          <p:cNvPr id="5" name="TextBox 4">
            <a:extLst>
              <a:ext uri="{FF2B5EF4-FFF2-40B4-BE49-F238E27FC236}">
                <a16:creationId xmlns:a16="http://schemas.microsoft.com/office/drawing/2014/main" id="{7F3E9449-35AA-4FF8-87A2-E9A6015ED5FA}"/>
              </a:ext>
            </a:extLst>
          </p:cNvPr>
          <p:cNvSpPr txBox="1"/>
          <p:nvPr/>
        </p:nvSpPr>
        <p:spPr>
          <a:xfrm>
            <a:off x="3121573" y="3857297"/>
            <a:ext cx="6348247" cy="2846933"/>
          </a:xfrm>
          <a:prstGeom prst="rect">
            <a:avLst/>
          </a:prstGeom>
          <a:noFill/>
        </p:spPr>
        <p:txBody>
          <a:bodyPr wrap="square" rtlCol="0">
            <a:spAutoFit/>
          </a:bodyPr>
          <a:lstStyle/>
          <a:p>
            <a:r>
              <a:rPr lang="en-US" sz="2800" b="1" dirty="0">
                <a:latin typeface="Abadi" panose="020B0604020104020204" pitchFamily="34" charset="0"/>
              </a:rPr>
              <a:t>Karen Johnson, PDG 6190</a:t>
            </a:r>
          </a:p>
          <a:p>
            <a:endParaRPr lang="en-US" sz="1050" dirty="0">
              <a:solidFill>
                <a:schemeClr val="tx1">
                  <a:lumMod val="50000"/>
                  <a:lumOff val="50000"/>
                </a:schemeClr>
              </a:solidFill>
              <a:latin typeface="Abadi" panose="020B0604020104020204" pitchFamily="34" charset="0"/>
            </a:endParaRPr>
          </a:p>
          <a:p>
            <a:r>
              <a:rPr lang="en-US" sz="2800" dirty="0">
                <a:latin typeface="Abadi" panose="020B0604020104020204" pitchFamily="34" charset="0"/>
              </a:rPr>
              <a:t>Zone 31 Global Grant Resource</a:t>
            </a:r>
          </a:p>
          <a:p>
            <a:endParaRPr lang="en-US" sz="1050" dirty="0">
              <a:solidFill>
                <a:schemeClr val="tx1">
                  <a:lumMod val="50000"/>
                  <a:lumOff val="50000"/>
                </a:schemeClr>
              </a:solidFill>
              <a:latin typeface="Abadi" panose="020B0604020104020204" pitchFamily="34" charset="0"/>
            </a:endParaRPr>
          </a:p>
          <a:p>
            <a:r>
              <a:rPr lang="en-US" sz="2800" dirty="0">
                <a:solidFill>
                  <a:schemeClr val="tx1">
                    <a:lumMod val="50000"/>
                    <a:lumOff val="50000"/>
                  </a:schemeClr>
                </a:solidFill>
                <a:latin typeface="Abadi" panose="020B0604020104020204" pitchFamily="34" charset="0"/>
              </a:rPr>
              <a:t>KarenJohnson.Rotary@gmail.com</a:t>
            </a:r>
          </a:p>
          <a:p>
            <a:endParaRPr lang="en-US" sz="1000" dirty="0">
              <a:solidFill>
                <a:schemeClr val="tx1">
                  <a:lumMod val="50000"/>
                  <a:lumOff val="50000"/>
                </a:schemeClr>
              </a:solidFill>
              <a:latin typeface="Abadi" panose="020B0604020104020204" pitchFamily="34" charset="0"/>
            </a:endParaRPr>
          </a:p>
          <a:p>
            <a:r>
              <a:rPr lang="en-US" sz="2800" b="0" i="0" dirty="0">
                <a:solidFill>
                  <a:schemeClr val="bg1">
                    <a:lumMod val="50000"/>
                  </a:schemeClr>
                </a:solidFill>
                <a:effectLst/>
                <a:latin typeface="Abadi" panose="020B0604020104020204" pitchFamily="34" charset="0"/>
                <a:cs typeface="Arial" panose="020B0604020202020204" pitchFamily="34" charset="0"/>
              </a:rPr>
              <a:t>318-780-7481</a:t>
            </a:r>
            <a:endParaRPr lang="en-US" sz="2800" dirty="0">
              <a:solidFill>
                <a:schemeClr val="bg1">
                  <a:lumMod val="50000"/>
                </a:schemeClr>
              </a:solidFill>
              <a:latin typeface="Abadi" panose="020B0604020104020204" pitchFamily="34" charset="0"/>
              <a:cs typeface="Arial" panose="020B0604020202020204" pitchFamily="34" charset="0"/>
            </a:endParaRPr>
          </a:p>
          <a:p>
            <a:endParaRPr lang="en-US" dirty="0">
              <a:solidFill>
                <a:srgbClr val="222222"/>
              </a:solidFill>
              <a:latin typeface="Abadi" panose="020B0604020104020204" pitchFamily="34" charset="0"/>
            </a:endParaRPr>
          </a:p>
          <a:p>
            <a:endParaRPr lang="en-US" dirty="0"/>
          </a:p>
        </p:txBody>
      </p:sp>
      <p:sp>
        <p:nvSpPr>
          <p:cNvPr id="8" name="TextBox 7">
            <a:extLst>
              <a:ext uri="{FF2B5EF4-FFF2-40B4-BE49-F238E27FC236}">
                <a16:creationId xmlns:a16="http://schemas.microsoft.com/office/drawing/2014/main" id="{CB068556-A7E7-4060-AA1A-7737BE571B10}"/>
              </a:ext>
            </a:extLst>
          </p:cNvPr>
          <p:cNvSpPr txBox="1"/>
          <p:nvPr/>
        </p:nvSpPr>
        <p:spPr>
          <a:xfrm>
            <a:off x="599090" y="441435"/>
            <a:ext cx="7977569" cy="646331"/>
          </a:xfrm>
          <a:prstGeom prst="rect">
            <a:avLst/>
          </a:prstGeom>
          <a:noFill/>
        </p:spPr>
        <p:txBody>
          <a:bodyPr wrap="none" rtlCol="0">
            <a:spAutoFit/>
          </a:bodyPr>
          <a:lstStyle/>
          <a:p>
            <a:r>
              <a:rPr lang="en-US" sz="3600" dirty="0">
                <a:solidFill>
                  <a:schemeClr val="accent1"/>
                </a:solidFill>
              </a:rPr>
              <a:t>Resources for Global Grant Assistance</a:t>
            </a:r>
          </a:p>
        </p:txBody>
      </p:sp>
      <p:pic>
        <p:nvPicPr>
          <p:cNvPr id="10" name="Picture 9" descr="A person smiling for the camera&#10;&#10;Description automatically generated with low confidence">
            <a:extLst>
              <a:ext uri="{FF2B5EF4-FFF2-40B4-BE49-F238E27FC236}">
                <a16:creationId xmlns:a16="http://schemas.microsoft.com/office/drawing/2014/main" id="{86CA65D6-C043-4D70-826A-8503D1963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472" y="1381236"/>
            <a:ext cx="1985955" cy="2250087"/>
          </a:xfrm>
          <a:prstGeom prst="rect">
            <a:avLst/>
          </a:prstGeom>
        </p:spPr>
      </p:pic>
      <p:pic>
        <p:nvPicPr>
          <p:cNvPr id="12" name="Picture 11" descr="A picture containing person, person, smiling, posing&#10;&#10;Description automatically generated">
            <a:extLst>
              <a:ext uri="{FF2B5EF4-FFF2-40B4-BE49-F238E27FC236}">
                <a16:creationId xmlns:a16="http://schemas.microsoft.com/office/drawing/2014/main" id="{59556A31-CF35-438F-A5DB-BBE480BF04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036" y="3883156"/>
            <a:ext cx="2003902" cy="2540189"/>
          </a:xfrm>
          <a:prstGeom prst="rect">
            <a:avLst/>
          </a:prstGeom>
        </p:spPr>
      </p:pic>
    </p:spTree>
    <p:extLst>
      <p:ext uri="{BB962C8B-B14F-4D97-AF65-F5344CB8AC3E}">
        <p14:creationId xmlns:p14="http://schemas.microsoft.com/office/powerpoint/2010/main" val="82128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46A9-9700-45AE-A8D1-2D7C6CD718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BB40DE-B2F3-4BA1-AFA4-0C4EA3B85967}"/>
              </a:ext>
            </a:extLst>
          </p:cNvPr>
          <p:cNvSpPr>
            <a:spLocks noGrp="1"/>
          </p:cNvSpPr>
          <p:nvPr>
            <p:ph idx="1"/>
          </p:nvPr>
        </p:nvSpPr>
        <p:spPr>
          <a:xfrm>
            <a:off x="1981200" y="762001"/>
            <a:ext cx="8229600" cy="4929981"/>
          </a:xfrm>
        </p:spPr>
        <p:txBody>
          <a:bodyPr/>
          <a:lstStyle/>
          <a:p>
            <a:pPr marL="0" indent="0" algn="ctr">
              <a:buNone/>
            </a:pPr>
            <a:endParaRPr lang="en-US" sz="4800" dirty="0">
              <a:solidFill>
                <a:schemeClr val="bg1"/>
              </a:solidFill>
            </a:endParaRPr>
          </a:p>
          <a:p>
            <a:pPr marL="0" indent="0" algn="ctr">
              <a:buNone/>
            </a:pPr>
            <a:endParaRPr lang="en-US" sz="4800" dirty="0">
              <a:solidFill>
                <a:schemeClr val="bg1"/>
              </a:solidFill>
            </a:endParaRPr>
          </a:p>
          <a:p>
            <a:pPr marL="0" indent="0" algn="ctr">
              <a:buNone/>
            </a:pPr>
            <a:r>
              <a:rPr lang="en-US" sz="5400" b="1" dirty="0">
                <a:solidFill>
                  <a:schemeClr val="bg1"/>
                </a:solidFill>
                <a:latin typeface="+mj-lt"/>
                <a:cs typeface="Arial" panose="020B0604020202020204" pitchFamily="34" charset="0"/>
              </a:rPr>
              <a:t>The Rotary Foundation</a:t>
            </a:r>
          </a:p>
          <a:p>
            <a:pPr marL="0" indent="0" algn="ctr">
              <a:buNone/>
            </a:pPr>
            <a:r>
              <a:rPr lang="en-US" sz="5400" b="1" dirty="0">
                <a:solidFill>
                  <a:schemeClr val="bg1"/>
                </a:solidFill>
                <a:latin typeface="+mj-lt"/>
                <a:cs typeface="Arial" panose="020B0604020202020204" pitchFamily="34" charset="0"/>
              </a:rPr>
              <a:t>Cadre of Technical Advisors</a:t>
            </a:r>
          </a:p>
          <a:p>
            <a:pPr marL="0" indent="0" algn="ctr">
              <a:buNone/>
            </a:pPr>
            <a:endParaRPr lang="en-US" sz="5400" b="1" dirty="0">
              <a:solidFill>
                <a:schemeClr val="bg1"/>
              </a:solidFill>
              <a:latin typeface="+mj-lt"/>
              <a:cs typeface="Arial" panose="020B0604020202020204" pitchFamily="34" charset="0"/>
            </a:endParaRPr>
          </a:p>
          <a:p>
            <a:pPr marL="0" indent="0" algn="ctr">
              <a:buNone/>
            </a:pPr>
            <a:r>
              <a:rPr lang="en-US" sz="3200" dirty="0">
                <a:solidFill>
                  <a:schemeClr val="bg1"/>
                </a:solidFill>
                <a:latin typeface="+mj-lt"/>
                <a:cs typeface="Arial" panose="020B0604020202020204" pitchFamily="34" charset="0"/>
              </a:rPr>
              <a:t>Wade Nomura</a:t>
            </a:r>
          </a:p>
          <a:p>
            <a:pPr marL="0" indent="0" algn="ctr">
              <a:buNone/>
            </a:pPr>
            <a:r>
              <a:rPr lang="en-US" sz="3200" dirty="0">
                <a:solidFill>
                  <a:schemeClr val="bg1"/>
                </a:solidFill>
                <a:latin typeface="+mj-lt"/>
                <a:cs typeface="Arial" panose="020B0604020202020204" pitchFamily="34" charset="0"/>
              </a:rPr>
              <a:t>	North American Regional Organizer</a:t>
            </a:r>
          </a:p>
          <a:p>
            <a:pPr marL="0" indent="0" algn="ctr">
              <a:buNone/>
            </a:pPr>
            <a:r>
              <a:rPr lang="en-US" sz="3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8927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a:blip r:embed="rId3">
            <a:extLst>
              <a:ext uri="{28A0092B-C50C-407E-A947-70E740481C1C}">
                <a14:useLocalDpi xmlns:a14="http://schemas.microsoft.com/office/drawing/2010/main"/>
              </a:ext>
            </a:extLst>
          </a:blip>
          <a:stretch>
            <a:fillRect/>
          </a:stretch>
        </p:blipFill>
        <p:spPr>
          <a:xfrm>
            <a:off x="1524000" y="652304"/>
            <a:ext cx="9144000" cy="5348447"/>
          </a:xfrm>
        </p:spPr>
      </p:pic>
      <p:sp>
        <p:nvSpPr>
          <p:cNvPr id="7" name="Text Placeholder 6">
            <a:extLst>
              <a:ext uri="{FF2B5EF4-FFF2-40B4-BE49-F238E27FC236}">
                <a16:creationId xmlns:a16="http://schemas.microsoft.com/office/drawing/2014/main" id="{805E7F43-45A9-4C4D-984E-700492C63121}"/>
              </a:ext>
            </a:extLst>
          </p:cNvPr>
          <p:cNvSpPr>
            <a:spLocks noGrp="1"/>
          </p:cNvSpPr>
          <p:nvPr>
            <p:ph type="body" sz="quarter" idx="17"/>
          </p:nvPr>
        </p:nvSpPr>
        <p:spPr>
          <a:xfrm>
            <a:off x="1524000" y="729888"/>
            <a:ext cx="9144000" cy="5270862"/>
          </a:xfrm>
        </p:spPr>
        <p:txBody>
          <a:bodyPr/>
          <a:lstStyle/>
          <a:p>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More than 550 Rotarians from over 75 different countries</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Cadre Global Membership</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pPr defTabSz="914400" eaLnBrk="0" fontAlgn="base" hangingPunct="0">
              <a:spcBef>
                <a:spcPct val="0"/>
              </a:spcBef>
              <a:spcAft>
                <a:spcPct val="0"/>
              </a:spcAft>
            </a:pPr>
            <a:fld id="{97A94E25-127B-4C48-AF96-44BA7B823777}" type="slidenum">
              <a:rPr lang="en-US" sz="2400">
                <a:solidFill>
                  <a:prstClr val="white"/>
                </a:solidFill>
                <a:latin typeface="Arial" charset="0"/>
              </a:rPr>
              <a:pPr defTabSz="914400" eaLnBrk="0" fontAlgn="base" hangingPunct="0">
                <a:spcBef>
                  <a:spcPct val="0"/>
                </a:spcBef>
                <a:spcAft>
                  <a:spcPct val="0"/>
                </a:spcAft>
              </a:pPr>
              <a:t>6</a:t>
            </a:fld>
            <a:endParaRPr lang="en-US" sz="2400" dirty="0">
              <a:solidFill>
                <a:prstClr val="white"/>
              </a:solidFill>
              <a:latin typeface="Arial" charset="0"/>
            </a:endParaRPr>
          </a:p>
        </p:txBody>
      </p:sp>
      <p:sp>
        <p:nvSpPr>
          <p:cNvPr id="35" name="Oval 34">
            <a:extLst>
              <a:ext uri="{FF2B5EF4-FFF2-40B4-BE49-F238E27FC236}">
                <a16:creationId xmlns:a16="http://schemas.microsoft.com/office/drawing/2014/main" id="{FD439950-EA10-405E-8513-079C0176184C}"/>
              </a:ext>
            </a:extLst>
          </p:cNvPr>
          <p:cNvSpPr/>
          <p:nvPr/>
        </p:nvSpPr>
        <p:spPr>
          <a:xfrm>
            <a:off x="7265127" y="652303"/>
            <a:ext cx="1873161" cy="1929740"/>
          </a:xfrm>
          <a:prstGeom prst="ellipse">
            <a:avLst/>
          </a:prstGeom>
          <a:solidFill>
            <a:srgbClr val="01B4E7">
              <a:alpha val="80000"/>
            </a:srgbClr>
          </a:solidFill>
          <a:ln w="12700" cap="flat" cmpd="sng" algn="ctr">
            <a:noFill/>
            <a:prstDash val="solid"/>
            <a:miter lim="800000"/>
          </a:ln>
          <a:effectLst/>
        </p:spPr>
        <p:txBody>
          <a:bodyPr rtlCol="0" anchor="ctr"/>
          <a:lstStyle/>
          <a:p>
            <a:pPr algn="ctr" defTabSz="685800">
              <a:defRPr/>
            </a:pPr>
            <a:endParaRPr lang="en-US" sz="1350" kern="0" dirty="0">
              <a:solidFill>
                <a:srgbClr val="FFFFFF"/>
              </a:solidFill>
              <a:latin typeface="Corbel" panose="020B0503020204020204" pitchFamily="34" charset="0"/>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6623414" y="1120884"/>
            <a:ext cx="3156587" cy="1015663"/>
          </a:xfrm>
          <a:prstGeom prst="rect">
            <a:avLst/>
          </a:prstGeom>
          <a:noFill/>
        </p:spPr>
        <p:txBody>
          <a:bodyPr wrap="square" rtlCol="0">
            <a:spAutoFit/>
          </a:bodyPr>
          <a:lstStyle/>
          <a:p>
            <a:pPr algn="ctr" defTabSz="914400" eaLnBrk="0" fontAlgn="base" hangingPunct="0">
              <a:spcBef>
                <a:spcPct val="0"/>
              </a:spcBef>
              <a:spcAft>
                <a:spcPct val="0"/>
              </a:spcAft>
            </a:pPr>
            <a:r>
              <a:rPr lang="en-US" sz="3750" b="1" dirty="0">
                <a:solidFill>
                  <a:srgbClr val="FFFFFF"/>
                </a:solidFill>
                <a:latin typeface="Arial Black" panose="020B0A04020102020204" pitchFamily="34" charset="0"/>
                <a:ea typeface="Arial Black" charset="0"/>
                <a:cs typeface="Arial Black" charset="0"/>
              </a:rPr>
              <a:t>550+</a:t>
            </a:r>
          </a:p>
          <a:p>
            <a:pPr algn="ctr" defTabSz="914400" eaLnBrk="0" fontAlgn="base" hangingPunct="0">
              <a:spcBef>
                <a:spcPct val="0"/>
              </a:spcBef>
              <a:spcAft>
                <a:spcPct val="0"/>
              </a:spcAft>
            </a:pPr>
            <a:r>
              <a:rPr lang="en-US" sz="2250" b="1" dirty="0">
                <a:solidFill>
                  <a:srgbClr val="FFFFFF"/>
                </a:solidFill>
                <a:latin typeface="Arial Black" panose="020B0A04020102020204" pitchFamily="34" charset="0"/>
                <a:ea typeface="Arial Black" charset="0"/>
                <a:cs typeface="Arial Black" charset="0"/>
              </a:rPr>
              <a:t>members</a:t>
            </a:r>
          </a:p>
        </p:txBody>
      </p:sp>
    </p:spTree>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809750" y="609601"/>
            <a:ext cx="8858250" cy="838200"/>
          </a:xfrm>
        </p:spPr>
        <p:txBody>
          <a:bodyPr/>
          <a:lstStyle/>
          <a:p>
            <a:r>
              <a:rPr lang="en-US" sz="3600" b="1" dirty="0"/>
              <a:t>Cadre as Consultants &amp; Trainers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1790702" y="1828801"/>
            <a:ext cx="5836919" cy="3933201"/>
          </a:xfrm>
        </p:spPr>
        <p:txBody>
          <a:bodyPr>
            <a:noAutofit/>
          </a:bodyPr>
          <a:lstStyle/>
          <a:p>
            <a:pPr marL="0" indent="0">
              <a:buNone/>
              <a:defRPr/>
            </a:pPr>
            <a:r>
              <a:rPr lang="en-US" sz="2000" dirty="0">
                <a:solidFill>
                  <a:schemeClr val="bg1"/>
                </a:solidFill>
                <a:latin typeface="Arial" panose="020B0604020202020204" pitchFamily="34" charset="0"/>
                <a:cs typeface="Arial" panose="020B0604020202020204" pitchFamily="34" charset="0"/>
              </a:rPr>
              <a:t>Cadre members have professional &amp; practical experience and can assist with:</a:t>
            </a:r>
          </a:p>
          <a:p>
            <a:pPr>
              <a:defRPr/>
            </a:pPr>
            <a:endParaRPr lang="en-US" sz="2000" dirty="0">
              <a:solidFill>
                <a:schemeClr val="bg1"/>
              </a:solidFill>
              <a:latin typeface="Arial" panose="020B0604020202020204" pitchFamily="34" charset="0"/>
              <a:cs typeface="Arial" panose="020B0604020202020204" pitchFamily="34" charset="0"/>
            </a:endParaRPr>
          </a:p>
          <a:p>
            <a:pPr marL="428625" indent="-428625"/>
            <a:r>
              <a:rPr lang="en-US" altLang="en-US" sz="2000" dirty="0">
                <a:solidFill>
                  <a:schemeClr val="bg1"/>
                </a:solidFill>
                <a:latin typeface="Arial" panose="020B0604020202020204" pitchFamily="34" charset="0"/>
                <a:cs typeface="Arial" panose="020B0604020202020204" pitchFamily="34" charset="0"/>
              </a:rPr>
              <a:t>Community assessments</a:t>
            </a:r>
          </a:p>
          <a:p>
            <a:pPr marL="428625" indent="-428625"/>
            <a:r>
              <a:rPr lang="en-US" altLang="en-US" sz="2000" dirty="0">
                <a:solidFill>
                  <a:schemeClr val="bg1"/>
                </a:solidFill>
                <a:latin typeface="Arial" panose="020B0604020202020204" pitchFamily="34" charset="0"/>
                <a:cs typeface="Arial" panose="020B0604020202020204" pitchFamily="34" charset="0"/>
              </a:rPr>
              <a:t>Area of focus questions</a:t>
            </a:r>
          </a:p>
          <a:p>
            <a:pPr marL="428625" indent="-428625"/>
            <a:r>
              <a:rPr lang="en-US" altLang="en-US" sz="2000" dirty="0">
                <a:solidFill>
                  <a:schemeClr val="bg1"/>
                </a:solidFill>
                <a:latin typeface="Arial" panose="020B0604020202020204" pitchFamily="34" charset="0"/>
                <a:cs typeface="Arial" panose="020B0604020202020204" pitchFamily="34" charset="0"/>
              </a:rPr>
              <a:t>Monitoring and evaluation</a:t>
            </a:r>
          </a:p>
          <a:p>
            <a:pPr marL="428625" indent="-428625"/>
            <a:r>
              <a:rPr lang="en-US" altLang="en-US" sz="2000" dirty="0">
                <a:solidFill>
                  <a:schemeClr val="bg1"/>
                </a:solidFill>
                <a:latin typeface="Arial" panose="020B0604020202020204" pitchFamily="34" charset="0"/>
                <a:cs typeface="Arial" panose="020B0604020202020204" pitchFamily="34" charset="0"/>
              </a:rPr>
              <a:t>Measurement &amp; data collection</a:t>
            </a:r>
          </a:p>
          <a:p>
            <a:pPr marL="428625" indent="-428625"/>
            <a:r>
              <a:rPr lang="en-US" altLang="en-US" sz="2000" dirty="0">
                <a:solidFill>
                  <a:schemeClr val="bg1"/>
                </a:solidFill>
                <a:latin typeface="Arial" panose="020B0604020202020204" pitchFamily="34" charset="0"/>
                <a:cs typeface="Arial" panose="020B0604020202020204" pitchFamily="34" charset="0"/>
              </a:rPr>
              <a:t>Project planning advice</a:t>
            </a:r>
          </a:p>
          <a:p>
            <a:pPr marL="428625" indent="-428625"/>
            <a:r>
              <a:rPr lang="en-US" altLang="en-US" sz="2000" dirty="0">
                <a:solidFill>
                  <a:schemeClr val="bg1"/>
                </a:solidFill>
                <a:latin typeface="Arial" panose="020B0604020202020204" pitchFamily="34" charset="0"/>
                <a:cs typeface="Arial" panose="020B0604020202020204" pitchFamily="34" charset="0"/>
              </a:rPr>
              <a:t>Integrating elements of sustainability</a:t>
            </a:r>
          </a:p>
          <a:p>
            <a:pPr marL="428625" indent="-428625"/>
            <a:r>
              <a:rPr lang="en-US" altLang="en-US" sz="2000" dirty="0">
                <a:solidFill>
                  <a:schemeClr val="bg1"/>
                </a:solidFill>
                <a:latin typeface="Arial" panose="020B0604020202020204" pitchFamily="34" charset="0"/>
                <a:cs typeface="Arial" panose="020B0604020202020204" pitchFamily="34" charset="0"/>
              </a:rPr>
              <a:t>Financial &amp; project management best practices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a:xfrm>
            <a:off x="14698133" y="115571"/>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7A94E25-127B-4C48-AF96-44BA7B823777}" type="slidenum">
              <a:rPr lang="en-US">
                <a:solidFill>
                  <a:srgbClr val="958D85"/>
                </a:solidFill>
                <a:latin typeface="Calibri"/>
              </a:rPr>
              <a:pPr fontAlgn="base">
                <a:spcBef>
                  <a:spcPct val="0"/>
                </a:spcBef>
                <a:spcAft>
                  <a:spcPct val="0"/>
                </a:spcAft>
              </a:pPr>
              <a:t>7</a:t>
            </a:fld>
            <a:endParaRPr lang="en-US" dirty="0">
              <a:solidFill>
                <a:srgbClr val="958D85"/>
              </a:solidFill>
              <a:latin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6936" y="2171147"/>
            <a:ext cx="2312670" cy="3590855"/>
          </a:xfrm>
          <a:prstGeom prst="rect">
            <a:avLst/>
          </a:prstGeom>
        </p:spPr>
      </p:pic>
    </p:spTree>
    <p:extLst>
      <p:ext uri="{BB962C8B-B14F-4D97-AF65-F5344CB8AC3E}">
        <p14:creationId xmlns:p14="http://schemas.microsoft.com/office/powerpoint/2010/main" val="35747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2286000" y="228602"/>
            <a:ext cx="7867650" cy="914399"/>
          </a:xfrm>
        </p:spPr>
        <p:txBody>
          <a:bodyPr/>
          <a:lstStyle/>
          <a:p>
            <a:r>
              <a:rPr lang="en-US" sz="3200" dirty="0"/>
              <a:t>7 Regional Organizers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a:xfrm>
            <a:off x="14698133" y="115571"/>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7A94E25-127B-4C48-AF96-44BA7B823777}" type="slidenum">
              <a:rPr lang="en-US">
                <a:solidFill>
                  <a:srgbClr val="958D85"/>
                </a:solidFill>
                <a:latin typeface="Calibri"/>
              </a:rPr>
              <a:pPr fontAlgn="base">
                <a:spcBef>
                  <a:spcPct val="0"/>
                </a:spcBef>
                <a:spcAft>
                  <a:spcPct val="0"/>
                </a:spcAft>
              </a:pPr>
              <a:t>8</a:t>
            </a:fld>
            <a:endParaRPr lang="en-US" dirty="0">
              <a:solidFill>
                <a:srgbClr val="958D85"/>
              </a:solidFill>
              <a:latin typeface="Calibri"/>
            </a:endParaRPr>
          </a:p>
        </p:txBody>
      </p:sp>
      <p:sp>
        <p:nvSpPr>
          <p:cNvPr id="10" name="Content Placeholder 2"/>
          <p:cNvSpPr>
            <a:spLocks noGrp="1"/>
          </p:cNvSpPr>
          <p:nvPr>
            <p:ph idx="1"/>
          </p:nvPr>
        </p:nvSpPr>
        <p:spPr bwMode="auto">
          <a:xfrm>
            <a:off x="1916057" y="2329882"/>
            <a:ext cx="4452086" cy="3919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marL="388144" indent="-388144"/>
            <a:endParaRPr lang="en-US" altLang="en-US" sz="1950" dirty="0"/>
          </a:p>
          <a:p>
            <a:pPr marL="0" indent="0">
              <a:buNone/>
            </a:pPr>
            <a:endParaRPr lang="en-US" altLang="en-US" sz="2100" dirty="0">
              <a:solidFill>
                <a:schemeClr val="bg1">
                  <a:lumMod val="50000"/>
                </a:schemeClr>
              </a:solidFill>
              <a:latin typeface="Georgia" pitchFamily="18" charset="0"/>
            </a:endParaRPr>
          </a:p>
          <a:p>
            <a:pPr marL="0" indent="0">
              <a:buNone/>
            </a:pPr>
            <a:r>
              <a:rPr lang="en-US" altLang="en-US" sz="2100" dirty="0">
                <a:solidFill>
                  <a:schemeClr val="bg1">
                    <a:lumMod val="50000"/>
                  </a:schemeClr>
                </a:solidFill>
                <a:latin typeface="Georgia" pitchFamily="18" charset="0"/>
              </a:rPr>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1956" y="1600200"/>
            <a:ext cx="917604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2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809750" y="480696"/>
            <a:ext cx="8629650" cy="1119505"/>
          </a:xfrm>
        </p:spPr>
        <p:txBody>
          <a:bodyPr>
            <a:normAutofit/>
          </a:bodyPr>
          <a:lstStyle/>
          <a:p>
            <a:r>
              <a:rPr lang="en-US" sz="2400" dirty="0"/>
              <a:t>Regional Organization for </a:t>
            </a:r>
            <a:br>
              <a:rPr lang="en-US" sz="2400" dirty="0"/>
            </a:br>
            <a:r>
              <a:rPr lang="en-US" sz="2400" dirty="0"/>
              <a:t>North America</a:t>
            </a:r>
          </a:p>
        </p:txBody>
      </p:sp>
      <p:sp>
        <p:nvSpPr>
          <p:cNvPr id="7" name="Content Placeholder 6">
            <a:extLst>
              <a:ext uri="{FF2B5EF4-FFF2-40B4-BE49-F238E27FC236}">
                <a16:creationId xmlns:a16="http://schemas.microsoft.com/office/drawing/2014/main" id="{C2C36435-2F7C-47F1-A30D-2D35EF4C7C60}"/>
              </a:ext>
            </a:extLst>
          </p:cNvPr>
          <p:cNvSpPr>
            <a:spLocks noGrp="1"/>
          </p:cNvSpPr>
          <p:nvPr>
            <p:ph idx="1"/>
          </p:nvPr>
        </p:nvSpPr>
        <p:spPr>
          <a:xfrm>
            <a:off x="1219200" y="1828801"/>
            <a:ext cx="8991600" cy="3916363"/>
          </a:xfrm>
        </p:spPr>
        <p:txBody>
          <a:bodyPr/>
          <a:lstStyle/>
          <a:p>
            <a:r>
              <a:rPr lang="en-US" sz="2400" b="1" dirty="0">
                <a:solidFill>
                  <a:schemeClr val="bg1"/>
                </a:solidFill>
              </a:rPr>
              <a:t>Also Organized by Areas of Focus</a:t>
            </a:r>
          </a:p>
          <a:p>
            <a:pPr lvl="1"/>
            <a:r>
              <a:rPr lang="en-US" sz="2100" dirty="0">
                <a:solidFill>
                  <a:schemeClr val="bg1"/>
                </a:solidFill>
              </a:rPr>
              <a:t>Peace and Conflict Prevention</a:t>
            </a:r>
          </a:p>
          <a:p>
            <a:pPr lvl="1"/>
            <a:r>
              <a:rPr lang="en-US" sz="2100" dirty="0">
                <a:solidFill>
                  <a:schemeClr val="bg1"/>
                </a:solidFill>
              </a:rPr>
              <a:t>Disease Prevention and Treatment</a:t>
            </a:r>
          </a:p>
          <a:p>
            <a:pPr lvl="1"/>
            <a:r>
              <a:rPr lang="en-US" sz="2100" dirty="0">
                <a:solidFill>
                  <a:schemeClr val="bg1"/>
                </a:solidFill>
              </a:rPr>
              <a:t>Water, Sanitation and Hygiene</a:t>
            </a:r>
          </a:p>
          <a:p>
            <a:pPr lvl="1"/>
            <a:r>
              <a:rPr lang="en-US" sz="2100" dirty="0">
                <a:solidFill>
                  <a:schemeClr val="bg1"/>
                </a:solidFill>
              </a:rPr>
              <a:t>Maternal and Child Health</a:t>
            </a:r>
          </a:p>
          <a:p>
            <a:pPr lvl="1"/>
            <a:r>
              <a:rPr lang="en-US" sz="2100" dirty="0">
                <a:solidFill>
                  <a:schemeClr val="bg1"/>
                </a:solidFill>
              </a:rPr>
              <a:t>Basic Education and Literacy</a:t>
            </a:r>
          </a:p>
          <a:p>
            <a:pPr lvl="1"/>
            <a:r>
              <a:rPr lang="en-US" sz="2100" dirty="0">
                <a:solidFill>
                  <a:schemeClr val="bg1"/>
                </a:solidFill>
              </a:rPr>
              <a:t>Economic and Community Development</a:t>
            </a:r>
          </a:p>
          <a:p>
            <a:pPr lvl="1"/>
            <a:r>
              <a:rPr lang="en-US" sz="2100" dirty="0">
                <a:solidFill>
                  <a:schemeClr val="bg1"/>
                </a:solidFill>
              </a:rPr>
              <a:t>Supporting the Environment</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a:xfrm>
            <a:off x="14698133" y="115571"/>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7A94E25-127B-4C48-AF96-44BA7B823777}" type="slidenum">
              <a:rPr lang="en-US">
                <a:solidFill>
                  <a:srgbClr val="958D85"/>
                </a:solidFill>
                <a:latin typeface="Calibri"/>
              </a:rPr>
              <a:pPr fontAlgn="base">
                <a:spcBef>
                  <a:spcPct val="0"/>
                </a:spcBef>
                <a:spcAft>
                  <a:spcPct val="0"/>
                </a:spcAft>
              </a:pPr>
              <a:t>9</a:t>
            </a:fld>
            <a:endParaRPr lang="en-US" dirty="0">
              <a:solidFill>
                <a:srgbClr val="958D85"/>
              </a:solidFill>
              <a:latin typeface="Calibri"/>
            </a:endParaRPr>
          </a:p>
        </p:txBody>
      </p:sp>
      <p:pic>
        <p:nvPicPr>
          <p:cNvPr id="3" name="Picture 2"/>
          <p:cNvPicPr>
            <a:picLocks noChangeAspect="1"/>
          </p:cNvPicPr>
          <p:nvPr/>
        </p:nvPicPr>
        <p:blipFill>
          <a:blip r:embed="rId3"/>
          <a:stretch>
            <a:fillRect/>
          </a:stretch>
        </p:blipFill>
        <p:spPr>
          <a:xfrm>
            <a:off x="7007290" y="2765766"/>
            <a:ext cx="3571414" cy="2030804"/>
          </a:xfrm>
          <a:prstGeom prst="rect">
            <a:avLst/>
          </a:prstGeom>
        </p:spPr>
      </p:pic>
    </p:spTree>
    <p:extLst>
      <p:ext uri="{BB962C8B-B14F-4D97-AF65-F5344CB8AC3E}">
        <p14:creationId xmlns:p14="http://schemas.microsoft.com/office/powerpoint/2010/main" val="312616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8">
      <a:dk1>
        <a:sysClr val="windowText" lastClr="000000"/>
      </a:dk1>
      <a:lt1>
        <a:sysClr val="window" lastClr="FFFFFF"/>
      </a:lt1>
      <a:dk2>
        <a:srgbClr val="2C3C43"/>
      </a:dk2>
      <a:lt2>
        <a:srgbClr val="EBEBEB"/>
      </a:lt2>
      <a:accent1>
        <a:srgbClr val="0070C0"/>
      </a:accent1>
      <a:accent2>
        <a:srgbClr val="0070C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4294B642-486E-418B-8333-C0DDAEACEFA9}" vid="{2B51EAC3-00FF-4BB5-AF8B-40024D9BE151}"/>
    </a:ext>
  </a:ext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10411</TotalTime>
  <Words>1771</Words>
  <Application>Microsoft Office PowerPoint</Application>
  <PresentationFormat>Widescreen</PresentationFormat>
  <Paragraphs>234</Paragraphs>
  <Slides>31</Slides>
  <Notes>24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Abadi</vt:lpstr>
      <vt:lpstr>Arial</vt:lpstr>
      <vt:lpstr>Arial Black</vt:lpstr>
      <vt:lpstr>Arial Narrow</vt:lpstr>
      <vt:lpstr>Calibri</vt:lpstr>
      <vt:lpstr>Calibri Light</vt:lpstr>
      <vt:lpstr>Corbel</vt:lpstr>
      <vt:lpstr>Georgia</vt:lpstr>
      <vt:lpstr>Segoe Print</vt:lpstr>
      <vt:lpstr>Trebuchet MS</vt:lpstr>
      <vt:lpstr>Wingdings 3</vt:lpstr>
      <vt:lpstr>Facet</vt:lpstr>
      <vt:lpstr>Custom Design</vt:lpstr>
      <vt:lpstr>Office Theme</vt:lpstr>
      <vt:lpstr>1_Custom Design</vt:lpstr>
      <vt:lpstr>            Intermediate Global Grant Workshop  April 25, 2023       5:30pm CT/6:30pm EST       </vt:lpstr>
      <vt:lpstr>PowerPoint Presentation</vt:lpstr>
      <vt:lpstr>PowerPoint Presentation</vt:lpstr>
      <vt:lpstr>PowerPoint Presentation</vt:lpstr>
      <vt:lpstr>PowerPoint Presentation</vt:lpstr>
      <vt:lpstr>PowerPoint Presentation</vt:lpstr>
      <vt:lpstr>Cadre as Consultants &amp; Trainers</vt:lpstr>
      <vt:lpstr>7 Regional Organizers</vt:lpstr>
      <vt:lpstr>Regional Organization for  North America</vt:lpstr>
      <vt:lpstr>    Community Assessments</vt:lpstr>
      <vt:lpstr>Guatemala</vt:lpstr>
      <vt:lpstr>Strategic Partners</vt:lpstr>
      <vt:lpstr>Partnering with Local Governments</vt:lpstr>
      <vt:lpstr>Partners-Beneficiaries</vt:lpstr>
      <vt:lpstr>Ownership</vt:lpstr>
      <vt:lpstr>Beneficiaries working side by side with Rotarians</vt:lpstr>
      <vt:lpstr>Site Visit and Data Gathering on Sustainability</vt:lpstr>
      <vt:lpstr>Site Visit and Data Gathering on Sustainability</vt:lpstr>
      <vt:lpstr>Site Visit and Evaluation</vt:lpstr>
      <vt:lpstr>Measures and Evaluation</vt:lpstr>
      <vt:lpstr>Questions?</vt:lpstr>
      <vt:lpstr>This is nice, but I joined Rotary to do local service.</vt:lpstr>
      <vt:lpstr>There are no “reverse” Global Grants, but you CAN do global grants for US projects</vt:lpstr>
      <vt:lpstr>Step One of a Global Grant – Talk to Your District</vt:lpstr>
      <vt:lpstr>Impact of Global Grants on our Club</vt:lpstr>
      <vt:lpstr>Who in the Rotary world can help my club with a global grant?</vt:lpstr>
      <vt:lpstr>PowerPoint Presentation</vt:lpstr>
      <vt:lpstr>PowerPoint Presentation</vt:lpstr>
      <vt:lpstr>Zone 30 Rotary Foundation Coordinator Team Members</vt:lpstr>
      <vt:lpstr>Zone 31 Rotary Foundation Coordinator Team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Rotarians Changing the World:      International Service and    the Peace Connection</dc:title>
  <dc:creator>Holli Seabury</dc:creator>
  <cp:lastModifiedBy>Michael Brown</cp:lastModifiedBy>
  <cp:revision>105</cp:revision>
  <dcterms:created xsi:type="dcterms:W3CDTF">2018-03-27T15:05:59Z</dcterms:created>
  <dcterms:modified xsi:type="dcterms:W3CDTF">2023-04-25T23:30:17Z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ca1fde-07af-4468-b418-4ff22b604c41_Enabled">
    <vt:lpwstr>true</vt:lpwstr>
  </property>
  <property fmtid="{D5CDD505-2E9C-101B-9397-08002B2CF9AE}" pid="3" name="MSIP_Label_83ca1fde-07af-4468-b418-4ff22b604c41_SetDate">
    <vt:lpwstr>2021-12-09T17:11:19Z</vt:lpwstr>
  </property>
  <property fmtid="{D5CDD505-2E9C-101B-9397-08002B2CF9AE}" pid="4" name="MSIP_Label_83ca1fde-07af-4468-b418-4ff22b604c41_Method">
    <vt:lpwstr>Standard</vt:lpwstr>
  </property>
  <property fmtid="{D5CDD505-2E9C-101B-9397-08002B2CF9AE}" pid="5" name="MSIP_Label_83ca1fde-07af-4468-b418-4ff22b604c41_Name">
    <vt:lpwstr>Internal</vt:lpwstr>
  </property>
  <property fmtid="{D5CDD505-2E9C-101B-9397-08002B2CF9AE}" pid="6" name="MSIP_Label_83ca1fde-07af-4468-b418-4ff22b604c41_SiteId">
    <vt:lpwstr>0092ff14-2fb2-424d-9532-35fa5c10c50b</vt:lpwstr>
  </property>
  <property fmtid="{D5CDD505-2E9C-101B-9397-08002B2CF9AE}" pid="7" name="MSIP_Label_83ca1fde-07af-4468-b418-4ff22b604c41_ActionId">
    <vt:lpwstr>8bff25f0-45da-4835-9a14-e1401de52fb2</vt:lpwstr>
  </property>
  <property fmtid="{D5CDD505-2E9C-101B-9397-08002B2CF9AE}" pid="8" name="MSIP_Label_83ca1fde-07af-4468-b418-4ff22b604c41_ContentBits">
    <vt:lpwstr>0</vt:lpwstr>
  </property>
</Properties>
</file>