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lack" panose="020F0502020204030204" pitchFamily="2" charset="0"/>
      <p:bold r:id="rId18"/>
      <p:boldItalic r:id="rId19"/>
    </p:embeddedFont>
    <p:embeddedFont>
      <p:font typeface="Montserrat ExtraBold" panose="020F0502020204030204" pitchFamily="2" charset="0"/>
      <p:bold r:id="rId20"/>
      <p:boldItalic r:id="rId21"/>
    </p:embeddedFont>
    <p:embeddedFont>
      <p:font typeface="Montserrat SemiBold" panose="020F05020202040302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IgmCykOv2Knq3tiYY3U8AnqtC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D9925-1EAA-450C-83E1-55A687EAB4CE}" v="1" dt="2023-07-18T20:12:54.561"/>
  </p1510:revLst>
</p1510:revInfo>
</file>

<file path=ppt/tableStyles.xml><?xml version="1.0" encoding="utf-8"?>
<a:tblStyleLst xmlns:a="http://schemas.openxmlformats.org/drawingml/2006/main" def="{A73647DE-83DB-4E38-BF12-5CDFB183FDC8}">
  <a:tblStyle styleId="{A73647DE-83DB-4E38-BF12-5CDFB183FDC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0DEE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9EFF7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" descr="Imagen 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686" y="5613143"/>
            <a:ext cx="2225344" cy="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2030800" y="5004950"/>
            <a:ext cx="9860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rgbClr val="153D9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Rotary Club Cuajimalpa</a:t>
            </a:r>
            <a:endParaRPr>
              <a:solidFill>
                <a:srgbClr val="153D9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rgbClr val="153D9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Distrito 4170</a:t>
            </a:r>
            <a:endParaRPr>
              <a:solidFill>
                <a:srgbClr val="153D9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153D9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rgbClr val="153D9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District Governor Ulises Vidaña 2022 - 2023</a:t>
            </a:r>
            <a:endParaRPr>
              <a:solidFill>
                <a:srgbClr val="153D9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1" name="Google Shape;51;p1" descr="Imagen 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391" y="5427843"/>
            <a:ext cx="1592264" cy="1209297"/>
          </a:xfrm>
          <a:custGeom>
            <a:avLst/>
            <a:gdLst/>
            <a:ahLst/>
            <a:cxnLst/>
            <a:rect l="l" t="t" r="r" b="b"/>
            <a:pathLst>
              <a:path w="21600" h="21555" extrusionOk="0">
                <a:moveTo>
                  <a:pt x="3246" y="7"/>
                </a:moveTo>
                <a:cubicBezTo>
                  <a:pt x="3072" y="24"/>
                  <a:pt x="2881" y="73"/>
                  <a:pt x="2649" y="141"/>
                </a:cubicBezTo>
                <a:cubicBezTo>
                  <a:pt x="965" y="635"/>
                  <a:pt x="0" y="2288"/>
                  <a:pt x="0" y="4676"/>
                </a:cubicBezTo>
                <a:cubicBezTo>
                  <a:pt x="0" y="6808"/>
                  <a:pt x="472" y="7693"/>
                  <a:pt x="5034" y="14092"/>
                </a:cubicBezTo>
                <a:lnTo>
                  <a:pt x="6671" y="16391"/>
                </a:lnTo>
                <a:lnTo>
                  <a:pt x="7785" y="14976"/>
                </a:lnTo>
                <a:lnTo>
                  <a:pt x="8899" y="13561"/>
                </a:lnTo>
                <a:lnTo>
                  <a:pt x="11629" y="17558"/>
                </a:lnTo>
                <a:cubicBezTo>
                  <a:pt x="13129" y="19756"/>
                  <a:pt x="14413" y="21555"/>
                  <a:pt x="14483" y="21555"/>
                </a:cubicBezTo>
                <a:cubicBezTo>
                  <a:pt x="14642" y="21555"/>
                  <a:pt x="17793" y="17337"/>
                  <a:pt x="19430" y="14934"/>
                </a:cubicBezTo>
                <a:cubicBezTo>
                  <a:pt x="20748" y="13000"/>
                  <a:pt x="21600" y="11034"/>
                  <a:pt x="21600" y="9925"/>
                </a:cubicBezTo>
                <a:cubicBezTo>
                  <a:pt x="21600" y="8861"/>
                  <a:pt x="20435" y="6410"/>
                  <a:pt x="19689" y="5907"/>
                </a:cubicBezTo>
                <a:cubicBezTo>
                  <a:pt x="18591" y="5167"/>
                  <a:pt x="17170" y="5331"/>
                  <a:pt x="15764" y="6367"/>
                </a:cubicBezTo>
                <a:cubicBezTo>
                  <a:pt x="14545" y="7264"/>
                  <a:pt x="14500" y="7275"/>
                  <a:pt x="13982" y="6728"/>
                </a:cubicBezTo>
                <a:cubicBezTo>
                  <a:pt x="13578" y="6300"/>
                  <a:pt x="13443" y="5806"/>
                  <a:pt x="13411" y="4648"/>
                </a:cubicBezTo>
                <a:cubicBezTo>
                  <a:pt x="13330" y="1707"/>
                  <a:pt x="12227" y="131"/>
                  <a:pt x="10224" y="92"/>
                </a:cubicBezTo>
                <a:cubicBezTo>
                  <a:pt x="9321" y="74"/>
                  <a:pt x="8796" y="279"/>
                  <a:pt x="7914" y="990"/>
                </a:cubicBezTo>
                <a:lnTo>
                  <a:pt x="6773" y="1910"/>
                </a:lnTo>
                <a:lnTo>
                  <a:pt x="5222" y="877"/>
                </a:lnTo>
                <a:cubicBezTo>
                  <a:pt x="4167" y="171"/>
                  <a:pt x="3771" y="-45"/>
                  <a:pt x="3246" y="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2941320" y="842825"/>
            <a:ext cx="749808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127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D94"/>
              </a:buClr>
              <a:buSzPts val="6000"/>
              <a:buFont typeface="Arial"/>
              <a:buNone/>
            </a:pPr>
            <a:r>
              <a:rPr lang="en-US" sz="5500" i="0" u="none" strike="noStrike" cap="none" dirty="0">
                <a:solidFill>
                  <a:srgbClr val="173D9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GLOBAL GRANT PROJECT 2346253</a:t>
            </a:r>
            <a:endParaRPr sz="550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3673299" y="2394425"/>
            <a:ext cx="6575700" cy="23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127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D94"/>
              </a:buClr>
              <a:buSzPts val="5300"/>
              <a:buFont typeface="Calibri"/>
              <a:buNone/>
            </a:pPr>
            <a:endParaRPr/>
          </a:p>
          <a:p>
            <a:pPr marL="0" marR="0" lvl="0" indent="127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D94"/>
              </a:buClr>
              <a:buSzPts val="5300"/>
              <a:buFont typeface="Calibri"/>
              <a:buNone/>
            </a:pPr>
            <a:r>
              <a:rPr lang="en-US" sz="5300" b="1" i="0" u="none" strike="noStrike" cap="none">
                <a:solidFill>
                  <a:srgbClr val="872E88"/>
                </a:solidFill>
                <a:latin typeface="Montserrat"/>
                <a:ea typeface="Montserrat"/>
                <a:cs typeface="Montserrat"/>
                <a:sym typeface="Montserrat"/>
              </a:rPr>
              <a:t>Holtz-Beahon Kidney Transplant Program</a:t>
            </a:r>
            <a:endParaRPr b="1">
              <a:solidFill>
                <a:srgbClr val="872E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" descr="Imagen 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062" y="146370"/>
            <a:ext cx="2225345" cy="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 descr="Imagen 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697" y="132230"/>
            <a:ext cx="1163735" cy="866979"/>
          </a:xfrm>
          <a:custGeom>
            <a:avLst/>
            <a:gdLst/>
            <a:ahLst/>
            <a:cxnLst/>
            <a:rect l="l" t="t" r="r" b="b"/>
            <a:pathLst>
              <a:path w="21311" h="21494" extrusionOk="0">
                <a:moveTo>
                  <a:pt x="10714" y="34"/>
                </a:moveTo>
                <a:cubicBezTo>
                  <a:pt x="10185" y="-106"/>
                  <a:pt x="9112" y="191"/>
                  <a:pt x="8192" y="733"/>
                </a:cubicBezTo>
                <a:cubicBezTo>
                  <a:pt x="6700" y="1611"/>
                  <a:pt x="6519" y="1625"/>
                  <a:pt x="5539" y="930"/>
                </a:cubicBezTo>
                <a:cubicBezTo>
                  <a:pt x="4358" y="91"/>
                  <a:pt x="2306" y="-55"/>
                  <a:pt x="1367" y="634"/>
                </a:cubicBezTo>
                <a:cubicBezTo>
                  <a:pt x="1026" y="885"/>
                  <a:pt x="551" y="1736"/>
                  <a:pt x="313" y="2524"/>
                </a:cubicBezTo>
                <a:cubicBezTo>
                  <a:pt x="118" y="3170"/>
                  <a:pt x="8" y="3761"/>
                  <a:pt x="1" y="4364"/>
                </a:cubicBezTo>
                <a:cubicBezTo>
                  <a:pt x="-22" y="6170"/>
                  <a:pt x="894" y="8056"/>
                  <a:pt x="3293" y="11733"/>
                </a:cubicBezTo>
                <a:cubicBezTo>
                  <a:pt x="4923" y="14232"/>
                  <a:pt x="6344" y="16279"/>
                  <a:pt x="6455" y="16279"/>
                </a:cubicBezTo>
                <a:cubicBezTo>
                  <a:pt x="6565" y="16279"/>
                  <a:pt x="7134" y="15663"/>
                  <a:pt x="7712" y="14902"/>
                </a:cubicBezTo>
                <a:lnTo>
                  <a:pt x="8759" y="13514"/>
                </a:lnTo>
                <a:lnTo>
                  <a:pt x="11324" y="17499"/>
                </a:lnTo>
                <a:cubicBezTo>
                  <a:pt x="12733" y="19693"/>
                  <a:pt x="14063" y="21494"/>
                  <a:pt x="14282" y="21494"/>
                </a:cubicBezTo>
                <a:cubicBezTo>
                  <a:pt x="14729" y="21494"/>
                  <a:pt x="18989" y="15549"/>
                  <a:pt x="20424" y="12924"/>
                </a:cubicBezTo>
                <a:cubicBezTo>
                  <a:pt x="21507" y="10940"/>
                  <a:pt x="21578" y="9796"/>
                  <a:pt x="20751" y="7817"/>
                </a:cubicBezTo>
                <a:cubicBezTo>
                  <a:pt x="19681" y="5259"/>
                  <a:pt x="17556" y="4671"/>
                  <a:pt x="15525" y="6371"/>
                </a:cubicBezTo>
                <a:cubicBezTo>
                  <a:pt x="14489" y="7238"/>
                  <a:pt x="14293" y="7270"/>
                  <a:pt x="13839" y="6646"/>
                </a:cubicBezTo>
                <a:cubicBezTo>
                  <a:pt x="13556" y="6259"/>
                  <a:pt x="13277" y="5149"/>
                  <a:pt x="13214" y="4177"/>
                </a:cubicBezTo>
                <a:cubicBezTo>
                  <a:pt x="13079" y="2121"/>
                  <a:pt x="12027" y="382"/>
                  <a:pt x="10714" y="3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786450" y="1435150"/>
            <a:ext cx="8068200" cy="5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endParaRPr sz="3300">
              <a:solidFill>
                <a:srgbClr val="153D9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53D93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153D93"/>
                </a:solidFill>
                <a:latin typeface="Montserrat"/>
                <a:ea typeface="Montserrat"/>
                <a:cs typeface="Montserrat"/>
                <a:sym typeface="Montserrat"/>
              </a:rPr>
              <a:t>The waiting list in Mexico for a kidney transplant is approximately 12,000 people</a:t>
            </a:r>
            <a:endParaRPr sz="2400" b="1">
              <a:solidFill>
                <a:srgbClr val="153D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D93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153D93"/>
                </a:solidFill>
                <a:latin typeface="Montserrat"/>
                <a:ea typeface="Montserrat"/>
                <a:cs typeface="Montserrat"/>
                <a:sym typeface="Montserrat"/>
              </a:rPr>
              <a:t>The cost of having a transplant surgery performed is prohibitive for the patients we work with.</a:t>
            </a:r>
            <a:endParaRPr sz="2400" b="1">
              <a:solidFill>
                <a:srgbClr val="153D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D93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153D93"/>
                </a:solidFill>
                <a:latin typeface="Montserrat"/>
                <a:ea typeface="Montserrat"/>
                <a:cs typeface="Montserrat"/>
                <a:sym typeface="Montserrat"/>
              </a:rPr>
              <a:t>Our program promotes the practice of live donor transplants</a:t>
            </a:r>
            <a:endParaRPr sz="2400" b="1">
              <a:solidFill>
                <a:srgbClr val="153D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D93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153D93"/>
                </a:solidFill>
                <a:latin typeface="Montserrat"/>
                <a:ea typeface="Montserrat"/>
                <a:cs typeface="Montserrat"/>
                <a:sym typeface="Montserrat"/>
              </a:rPr>
              <a:t>Training of doctors on live donor transplant surgery</a:t>
            </a:r>
            <a:endParaRPr sz="2400" b="1">
              <a:solidFill>
                <a:srgbClr val="153D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D93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153D93"/>
                </a:solidFill>
                <a:latin typeface="Montserrat"/>
                <a:ea typeface="Montserrat"/>
                <a:cs typeface="Montserrat"/>
                <a:sym typeface="Montserrat"/>
              </a:rPr>
              <a:t>Many of the patients are the breadwinners of their families, therefore sustaining the family unit</a:t>
            </a:r>
            <a:endParaRPr sz="2400" b="1">
              <a:solidFill>
                <a:srgbClr val="153D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925" y="1314925"/>
            <a:ext cx="2916275" cy="290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925" y="3668580"/>
            <a:ext cx="2077925" cy="24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686560" y="1086818"/>
            <a:ext cx="11621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r>
              <a:rPr lang="en-US" sz="3300">
                <a:solidFill>
                  <a:srgbClr val="872E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Necessity</a:t>
            </a:r>
            <a:endParaRPr sz="3600">
              <a:solidFill>
                <a:srgbClr val="003E9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" descr="Imagen 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291" y="146370"/>
            <a:ext cx="2225345" cy="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 descr="Imagen 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090" y="146370"/>
            <a:ext cx="1205759" cy="95519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>
            <a:off x="704610" y="1573343"/>
            <a:ext cx="1162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3600"/>
              <a:buFont typeface="Arial"/>
              <a:buNone/>
            </a:pPr>
            <a:r>
              <a:rPr lang="en-US" sz="3600" i="0" u="none" strike="noStrike" cap="none">
                <a:solidFill>
                  <a:srgbClr val="003E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Area of Focus: </a:t>
            </a:r>
            <a:r>
              <a:rPr lang="en-US" sz="3600">
                <a:solidFill>
                  <a:srgbClr val="003E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Disease 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1066100" y="1972800"/>
            <a:ext cx="101523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endParaRPr sz="2400" b="1" i="0" strike="noStrike" cap="none">
              <a:solidFill>
                <a:srgbClr val="872E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E88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872E88"/>
                </a:solidFill>
                <a:latin typeface="Montserrat"/>
                <a:ea typeface="Montserrat"/>
                <a:cs typeface="Montserrat"/>
                <a:sym typeface="Montserrat"/>
              </a:rPr>
              <a:t>Performing approximately 100 live donor kidney transplants </a:t>
            </a:r>
            <a:endParaRPr sz="2400" b="1">
              <a:solidFill>
                <a:srgbClr val="872E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E88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872E88"/>
                </a:solidFill>
                <a:latin typeface="Montserrat"/>
                <a:ea typeface="Montserrat"/>
                <a:cs typeface="Montserrat"/>
                <a:sym typeface="Montserrat"/>
              </a:rPr>
              <a:t>Training multiple physicians on how to perform live donor kidney transplant surgery</a:t>
            </a:r>
            <a:endParaRPr sz="2400" b="1">
              <a:solidFill>
                <a:srgbClr val="872E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E88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872E88"/>
                </a:solidFill>
                <a:latin typeface="Montserrat"/>
                <a:ea typeface="Montserrat"/>
                <a:cs typeface="Montserrat"/>
                <a:sym typeface="Montserrat"/>
              </a:rPr>
              <a:t>Saving individual lives and entire families</a:t>
            </a:r>
            <a:endParaRPr sz="2400" b="1">
              <a:solidFill>
                <a:srgbClr val="872E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E88"/>
              </a:buClr>
              <a:buSzPts val="2400"/>
              <a:buFont typeface="Montserrat"/>
              <a:buAutoNum type="alphaLcParenR"/>
            </a:pPr>
            <a:r>
              <a:rPr lang="en-US" sz="2400" b="1">
                <a:solidFill>
                  <a:srgbClr val="872E88"/>
                </a:solidFill>
                <a:latin typeface="Montserrat"/>
                <a:ea typeface="Montserrat"/>
                <a:cs typeface="Montserrat"/>
                <a:sym typeface="Montserrat"/>
              </a:rPr>
              <a:t>Promote the the practice of live donor transplants</a:t>
            </a:r>
            <a:endParaRPr sz="2400" b="1">
              <a:solidFill>
                <a:srgbClr val="872E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5" y="5195658"/>
            <a:ext cx="2848125" cy="166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450" y="4666525"/>
            <a:ext cx="2293404" cy="21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855" y="4666525"/>
            <a:ext cx="2610610" cy="21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 descr="Imagen 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441" y="146370"/>
            <a:ext cx="2225344" cy="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 descr="Imagen 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15" y="146370"/>
            <a:ext cx="1205758" cy="95519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670251" y="1367350"/>
            <a:ext cx="1104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3600"/>
              <a:buFont typeface="Arial"/>
              <a:buNone/>
            </a:pPr>
            <a:r>
              <a:rPr lang="en-US" sz="3600" i="0" u="none" strike="noStrike" cap="none">
                <a:solidFill>
                  <a:srgbClr val="872E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Sustainability</a:t>
            </a:r>
            <a:endParaRPr>
              <a:solidFill>
                <a:srgbClr val="872E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670250" y="2013850"/>
            <a:ext cx="9186300" cy="4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endParaRPr sz="1500" b="1">
              <a:solidFill>
                <a:srgbClr val="003E9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r>
              <a:rPr lang="en-US" sz="1700">
                <a:solidFill>
                  <a:srgbClr val="003E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Collaborators:</a:t>
            </a:r>
            <a:r>
              <a:rPr lang="en-US" sz="16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i="0" u="none" strike="noStrike" cap="none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Fundacion </a:t>
            </a:r>
            <a:r>
              <a:rPr lang="en-US" sz="16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1600" b="1" i="0" u="none" strike="noStrike" cap="none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olo </a:t>
            </a:r>
            <a:r>
              <a:rPr lang="en-US" sz="16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1600" b="1" i="0" u="none" strike="noStrike" cap="none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or Ayudar IAP</a:t>
            </a:r>
            <a:r>
              <a:rPr lang="en-US" sz="16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, American British Cowdray Medical Center IAP, Corporativo Hospital Satelite, Instituto Mexicano de Trasplantes, District 4179,4170, Heart 2 Heart.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endParaRPr sz="1600" b="1" i="0" u="none" strike="noStrike" cap="none">
              <a:solidFill>
                <a:srgbClr val="003E9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r>
              <a:rPr lang="en-US" sz="1700">
                <a:solidFill>
                  <a:srgbClr val="003E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Where:</a:t>
            </a:r>
            <a:r>
              <a:rPr lang="en-US" sz="17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Mexico City and Cuernavaca, Morelos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endParaRPr sz="1600" b="1" i="0" u="none" strike="noStrike" cap="none">
              <a:solidFill>
                <a:srgbClr val="003E9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r>
              <a:rPr lang="en-US" sz="1700">
                <a:solidFill>
                  <a:srgbClr val="003E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Beneficiaries:</a:t>
            </a:r>
            <a:r>
              <a:rPr lang="en-US" sz="16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 Around 100 beneficiaries 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endParaRPr sz="1600" b="1" i="0" u="none" strike="noStrike" cap="none">
              <a:solidFill>
                <a:srgbClr val="003E9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r>
              <a:rPr lang="en-US" sz="1700">
                <a:solidFill>
                  <a:srgbClr val="003E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Time Impact:</a:t>
            </a:r>
            <a:r>
              <a:rPr lang="en-US" sz="16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 Increase awareness of  the possibility of live donor kidney patient programs. Increase availability of transplants by training more physicians, thus saving lives and families. 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endParaRPr sz="1600" b="1" i="0" u="none" strike="noStrike" cap="none">
              <a:solidFill>
                <a:srgbClr val="003E9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r>
              <a:rPr lang="en-US" sz="1700">
                <a:solidFill>
                  <a:srgbClr val="003E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Impact on Rotary’s Image:</a:t>
            </a:r>
            <a:r>
              <a:rPr lang="en-US" sz="1600" b="1">
                <a:solidFill>
                  <a:srgbClr val="003E9A"/>
                </a:solidFill>
                <a:latin typeface="Montserrat"/>
                <a:ea typeface="Montserrat"/>
                <a:cs typeface="Montserrat"/>
                <a:sym typeface="Montserrat"/>
              </a:rPr>
              <a:t> The program demonstrates Rotary’s dedication to saving individuals, supporting families and promoting positive societal change through social awareness.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3E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8326327" y="2013862"/>
            <a:ext cx="392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84" name="Google Shape;84;p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700" y="3487575"/>
            <a:ext cx="1702225" cy="17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500" y="985074"/>
            <a:ext cx="18573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500" y="4802275"/>
            <a:ext cx="1432736" cy="14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350" y="2765994"/>
            <a:ext cx="2145525" cy="117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 descr="Imagen 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441" y="146370"/>
            <a:ext cx="2225344" cy="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 descr="Imagen 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15" y="146370"/>
            <a:ext cx="1205758" cy="95519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 txBox="1"/>
          <p:nvPr/>
        </p:nvSpPr>
        <p:spPr>
          <a:xfrm>
            <a:off x="941073" y="1367100"/>
            <a:ext cx="738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3600"/>
              <a:buFont typeface="Arial"/>
              <a:buNone/>
            </a:pPr>
            <a:r>
              <a:rPr lang="en-US" sz="3600" i="0" u="none" strike="noStrike" cap="none">
                <a:solidFill>
                  <a:srgbClr val="003E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Budget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95" name="Google Shape;95;p5"/>
          <p:cNvGraphicFramePr/>
          <p:nvPr>
            <p:extLst>
              <p:ext uri="{D42A27DB-BD31-4B8C-83A1-F6EECF244321}">
                <p14:modId xmlns:p14="http://schemas.microsoft.com/office/powerpoint/2010/main" val="3647409396"/>
              </p:ext>
            </p:extLst>
          </p:nvPr>
        </p:nvGraphicFramePr>
        <p:xfrm>
          <a:off x="941067" y="2279124"/>
          <a:ext cx="10309850" cy="2842125"/>
        </p:xfrm>
        <a:graphic>
          <a:graphicData uri="http://schemas.openxmlformats.org/drawingml/2006/table">
            <a:tbl>
              <a:tblPr firstRow="1" bandRow="1">
                <a:noFill/>
                <a:tableStyleId>{A73647DE-83DB-4E38-BF12-5CDFB183FDC8}</a:tableStyleId>
              </a:tblPr>
              <a:tblGrid>
                <a:gridCol w="701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CONCEPT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solidFill>
                      <a:srgbClr val="872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solidFill>
                      <a:srgbClr val="872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 USD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solidFill>
                      <a:srgbClr val="872E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Kidney Transplant</a:t>
                      </a:r>
                      <a:endParaRPr sz="1600" b="1" u="none" strike="noStrike" cap="none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1600" b="1" u="none" strike="noStrike" cap="none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$180,000</a:t>
                      </a:r>
                      <a:endParaRPr sz="1600" b="1" u="none" strike="noStrike" cap="none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Administration</a:t>
                      </a:r>
                      <a:endParaRPr sz="1600" b="1" u="none" strike="noStrike" cap="none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BD4EB"/>
                        </a:gs>
                        <a:gs pos="100000">
                          <a:srgbClr val="9180BB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600" b="1" u="none" strike="noStrike" cap="none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BD4EB"/>
                        </a:gs>
                        <a:gs pos="100000">
                          <a:srgbClr val="9180BB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$18,000</a:t>
                      </a:r>
                      <a:endParaRPr sz="1600" b="1" u="none" strike="noStrike" cap="none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BD4EB"/>
                        </a:gs>
                        <a:gs pos="100000">
                          <a:srgbClr val="9180BB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Amount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$ 198</a:t>
                      </a: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,000</a:t>
                      </a:r>
                      <a:endParaRPr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6" descr="Imagen 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441" y="146370"/>
            <a:ext cx="2225344" cy="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 descr="Imagen 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15" y="146370"/>
            <a:ext cx="1205758" cy="9551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/>
          <p:nvPr/>
        </p:nvSpPr>
        <p:spPr>
          <a:xfrm>
            <a:off x="1193625" y="1363675"/>
            <a:ext cx="973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9A"/>
              </a:buClr>
              <a:buSzPts val="3600"/>
              <a:buFont typeface="Arial"/>
              <a:buNone/>
            </a:pPr>
            <a:r>
              <a:rPr lang="en-US" sz="3600" i="0" u="none" strike="noStrike" cap="none">
                <a:solidFill>
                  <a:srgbClr val="872E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Funding</a:t>
            </a:r>
            <a:endParaRPr>
              <a:solidFill>
                <a:srgbClr val="872E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103" name="Google Shape;103;p6"/>
          <p:cNvGraphicFramePr/>
          <p:nvPr>
            <p:extLst>
              <p:ext uri="{D42A27DB-BD31-4B8C-83A1-F6EECF244321}">
                <p14:modId xmlns:p14="http://schemas.microsoft.com/office/powerpoint/2010/main" val="4027224017"/>
              </p:ext>
            </p:extLst>
          </p:nvPr>
        </p:nvGraphicFramePr>
        <p:xfrm>
          <a:off x="1193622" y="2272269"/>
          <a:ext cx="9804775" cy="3387375"/>
        </p:xfrm>
        <a:graphic>
          <a:graphicData uri="http://schemas.openxmlformats.org/drawingml/2006/table">
            <a:tbl>
              <a:tblPr firstRow="1" bandRow="1">
                <a:noFill/>
                <a:tableStyleId>{A73647DE-83DB-4E38-BF12-5CDFB183FDC8}</a:tableStyleId>
              </a:tblPr>
              <a:tblGrid>
                <a:gridCol w="797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Sponsor</a:t>
                      </a:r>
                      <a:endParaRPr b="0"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0" marR="0" marT="0" marB="0" anchor="ctr">
                    <a:solidFill>
                      <a:srgbClr val="153D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Amount USD</a:t>
                      </a:r>
                      <a:endParaRPr b="0"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0" marR="0" marT="0" marB="0" anchor="ctr">
                    <a:solidFill>
                      <a:srgbClr val="153D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DDF Contributions (US and Mexico)</a:t>
                      </a:r>
                      <a:endParaRPr b="1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$103,570</a:t>
                      </a:r>
                      <a:endParaRPr sz="1600" b="1" u="none" strike="noStrike" cap="none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Cash Contributions (Mexico)</a:t>
                      </a:r>
                      <a:endParaRPr b="1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BD4EB"/>
                        </a:gs>
                        <a:gs pos="100000">
                          <a:srgbClr val="9180BB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$11,575</a:t>
                      </a:r>
                      <a:endParaRPr sz="1600" b="1" u="none" strike="noStrike" cap="none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BD4EB"/>
                        </a:gs>
                        <a:gs pos="100000">
                          <a:srgbClr val="9180BB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TRF World Fund match</a:t>
                      </a:r>
                      <a:endParaRPr b="1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>
                            <a:alpha val="63520"/>
                          </a:srgbClr>
                        </a:gs>
                        <a:gs pos="100000">
                          <a:srgbClr val="70A4D5">
                            <a:alpha val="6352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$82,855</a:t>
                      </a:r>
                      <a:endParaRPr sz="1600" b="1" u="none" strike="noStrike" cap="none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Amount</a:t>
                      </a:r>
                      <a:endParaRPr b="1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BD4EB"/>
                        </a:gs>
                        <a:gs pos="100000">
                          <a:srgbClr val="9180BB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E9A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$198</a:t>
                      </a:r>
                      <a:r>
                        <a:rPr lang="en-US" sz="1600" b="1" dirty="0">
                          <a:solidFill>
                            <a:srgbClr val="003E9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,000</a:t>
                      </a:r>
                      <a:endParaRPr b="1" dirty="0">
                        <a:solidFill>
                          <a:srgbClr val="003E9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DBD4EB"/>
                        </a:gs>
                        <a:gs pos="100000">
                          <a:srgbClr val="9180BB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/>
          <p:nvPr/>
        </p:nvSpPr>
        <p:spPr>
          <a:xfrm>
            <a:off x="0" y="952499"/>
            <a:ext cx="12192000" cy="5204462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7" descr="Imagen 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650" y="1046275"/>
            <a:ext cx="6554702" cy="247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 descr="Imagen 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126" y="3861851"/>
            <a:ext cx="2711750" cy="21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272</Words>
  <Application>Microsoft Office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Montserrat Black</vt:lpstr>
      <vt:lpstr>Montserrat ExtraBold</vt:lpstr>
      <vt:lpstr>Montserrat SemiBold</vt:lpstr>
      <vt:lpstr>Montserrat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Appuhn</dc:creator>
  <cp:lastModifiedBy>Michael Brown</cp:lastModifiedBy>
  <cp:revision>3</cp:revision>
  <dcterms:modified xsi:type="dcterms:W3CDTF">2023-07-18T20:12:59Z</dcterms:modified>
</cp:coreProperties>
</file>