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649" r:id="rId4"/>
    <p:sldMasterId id="2147484665" r:id="rId5"/>
    <p:sldMasterId id="2147484680" r:id="rId6"/>
  </p:sldMasterIdLst>
  <p:notesMasterIdLst>
    <p:notesMasterId r:id="rId50"/>
  </p:notesMasterIdLst>
  <p:handoutMasterIdLst>
    <p:handoutMasterId r:id="rId51"/>
  </p:handoutMasterIdLst>
  <p:sldIdLst>
    <p:sldId id="412" r:id="rId7"/>
    <p:sldId id="854" r:id="rId8"/>
    <p:sldId id="413" r:id="rId9"/>
    <p:sldId id="870" r:id="rId10"/>
    <p:sldId id="871" r:id="rId11"/>
    <p:sldId id="416" r:id="rId12"/>
    <p:sldId id="876" r:id="rId13"/>
    <p:sldId id="924" r:id="rId14"/>
    <p:sldId id="925" r:id="rId15"/>
    <p:sldId id="926" r:id="rId16"/>
    <p:sldId id="927" r:id="rId17"/>
    <p:sldId id="882" r:id="rId18"/>
    <p:sldId id="889" r:id="rId19"/>
    <p:sldId id="892" r:id="rId20"/>
    <p:sldId id="891" r:id="rId21"/>
    <p:sldId id="893" r:id="rId22"/>
    <p:sldId id="894" r:id="rId23"/>
    <p:sldId id="921" r:id="rId24"/>
    <p:sldId id="909" r:id="rId25"/>
    <p:sldId id="890" r:id="rId26"/>
    <p:sldId id="910" r:id="rId27"/>
    <p:sldId id="911" r:id="rId28"/>
    <p:sldId id="912" r:id="rId29"/>
    <p:sldId id="895" r:id="rId30"/>
    <p:sldId id="896" r:id="rId31"/>
    <p:sldId id="897" r:id="rId32"/>
    <p:sldId id="898" r:id="rId33"/>
    <p:sldId id="900" r:id="rId34"/>
    <p:sldId id="901" r:id="rId35"/>
    <p:sldId id="899" r:id="rId36"/>
    <p:sldId id="902" r:id="rId37"/>
    <p:sldId id="903" r:id="rId38"/>
    <p:sldId id="913" r:id="rId39"/>
    <p:sldId id="916" r:id="rId40"/>
    <p:sldId id="917" r:id="rId41"/>
    <p:sldId id="918" r:id="rId42"/>
    <p:sldId id="919" r:id="rId43"/>
    <p:sldId id="920" r:id="rId44"/>
    <p:sldId id="922" r:id="rId45"/>
    <p:sldId id="904" r:id="rId46"/>
    <p:sldId id="869" r:id="rId47"/>
    <p:sldId id="905" r:id="rId48"/>
    <p:sldId id="915" r:id="rId49"/>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5D8"/>
    <a:srgbClr val="E7E7E8"/>
    <a:srgbClr val="01B4E7"/>
    <a:srgbClr val="BCBDC0"/>
    <a:srgbClr val="E7E7E7"/>
    <a:srgbClr val="58585A"/>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0A984-D82B-4631-979D-94D96A836538}" v="1" dt="2023-08-01T17:29:07.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79622" autoAdjust="0"/>
  </p:normalViewPr>
  <p:slideViewPr>
    <p:cSldViewPr>
      <p:cViewPr varScale="1">
        <p:scale>
          <a:sx n="119" d="100"/>
          <a:sy n="119" d="100"/>
        </p:scale>
        <p:origin x="120" y="276"/>
      </p:cViewPr>
      <p:guideLst>
        <p:guide orient="horz" pos="162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win Sampedro" userId="dbf7a7be-e96b-478b-a228-58eaa1ed0ea6" providerId="ADAL" clId="{BCF54BF7-E610-4F32-BBD8-2C2167931F9D}"/>
    <pc:docChg chg="custSel modSld">
      <pc:chgData name="Darwin Sampedro" userId="dbf7a7be-e96b-478b-a228-58eaa1ed0ea6" providerId="ADAL" clId="{BCF54BF7-E610-4F32-BBD8-2C2167931F9D}" dt="2023-07-27T20:28:30.838" v="40" actId="20577"/>
      <pc:docMkLst>
        <pc:docMk/>
      </pc:docMkLst>
      <pc:sldChg chg="modNotesTx">
        <pc:chgData name="Darwin Sampedro" userId="dbf7a7be-e96b-478b-a228-58eaa1ed0ea6" providerId="ADAL" clId="{BCF54BF7-E610-4F32-BBD8-2C2167931F9D}" dt="2023-07-27T20:18:10.311" v="16" actId="20577"/>
        <pc:sldMkLst>
          <pc:docMk/>
          <pc:sldMk cId="1496129407" sldId="416"/>
        </pc:sldMkLst>
      </pc:sldChg>
      <pc:sldChg chg="modNotesTx">
        <pc:chgData name="Darwin Sampedro" userId="dbf7a7be-e96b-478b-a228-58eaa1ed0ea6" providerId="ADAL" clId="{BCF54BF7-E610-4F32-BBD8-2C2167931F9D}" dt="2023-07-27T20:25:39.078" v="32" actId="20577"/>
        <pc:sldMkLst>
          <pc:docMk/>
          <pc:sldMk cId="3862576977" sldId="898"/>
        </pc:sldMkLst>
      </pc:sldChg>
      <pc:sldChg chg="modAnim">
        <pc:chgData name="Darwin Sampedro" userId="dbf7a7be-e96b-478b-a228-58eaa1ed0ea6" providerId="ADAL" clId="{BCF54BF7-E610-4F32-BBD8-2C2167931F9D}" dt="2023-07-27T20:26:03.857" v="33"/>
        <pc:sldMkLst>
          <pc:docMk/>
          <pc:sldMk cId="2497092893" sldId="902"/>
        </pc:sldMkLst>
      </pc:sldChg>
      <pc:sldChg chg="modSp mod">
        <pc:chgData name="Darwin Sampedro" userId="dbf7a7be-e96b-478b-a228-58eaa1ed0ea6" providerId="ADAL" clId="{BCF54BF7-E610-4F32-BBD8-2C2167931F9D}" dt="2023-07-27T20:28:30.838" v="40" actId="20577"/>
        <pc:sldMkLst>
          <pc:docMk/>
          <pc:sldMk cId="3916311733" sldId="905"/>
        </pc:sldMkLst>
        <pc:spChg chg="mod">
          <ac:chgData name="Darwin Sampedro" userId="dbf7a7be-e96b-478b-a228-58eaa1ed0ea6" providerId="ADAL" clId="{BCF54BF7-E610-4F32-BBD8-2C2167931F9D}" dt="2023-07-27T20:28:30.838" v="40" actId="20577"/>
          <ac:spMkLst>
            <pc:docMk/>
            <pc:sldMk cId="3916311733" sldId="905"/>
            <ac:spMk id="3" creationId="{8E8F8B32-F817-4A80-8E9B-DB36942B9784}"/>
          </ac:spMkLst>
        </pc:spChg>
      </pc:sldChg>
      <pc:sldChg chg="modNotesTx">
        <pc:chgData name="Darwin Sampedro" userId="dbf7a7be-e96b-478b-a228-58eaa1ed0ea6" providerId="ADAL" clId="{BCF54BF7-E610-4F32-BBD8-2C2167931F9D}" dt="2023-07-27T20:26:49.692" v="34" actId="33524"/>
        <pc:sldMkLst>
          <pc:docMk/>
          <pc:sldMk cId="726372223" sldId="916"/>
        </pc:sldMkLst>
      </pc:sldChg>
      <pc:sldChg chg="modNotesTx">
        <pc:chgData name="Darwin Sampedro" userId="dbf7a7be-e96b-478b-a228-58eaa1ed0ea6" providerId="ADAL" clId="{BCF54BF7-E610-4F32-BBD8-2C2167931F9D}" dt="2023-07-27T20:22:33.315" v="21" actId="20577"/>
        <pc:sldMkLst>
          <pc:docMk/>
          <pc:sldMk cId="4089479608" sldId="9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142FB0C-F8D9-4F2A-BDFD-643D836B2C9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B60EC38D-FD55-49BF-B00D-B8A8BBE08652}"/>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0CF0490C-AF4B-4326-8BF2-9A2A52D6DCD5}"/>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300552E9-5968-4B58-B82D-A8DF680F8DC3}"/>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F3E5226B-CC21-47BC-89E6-B7184FADE6B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3E6D467-0119-411B-808C-3E170C57EDCD}"/>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F7F4052D-B9F9-4BAD-9E54-1C5DDF61D8FC}"/>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1E2E88EC-786D-4DFD-9CA5-866496DD2383}"/>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C551AD4-D0A5-4881-985A-CADF250C4199}"/>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CB45BE43-FC52-409E-BBF5-009B63417767}"/>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B57FD059-3D27-4322-84EA-5F68B4C5E4DF}"/>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42A1E13D-B132-4C20-8C2C-164A2BFFB2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ヒラギノ角ゴ Pro W3" charset="-128"/>
              </a:rPr>
              <a:t>Your Club and District Support team (CDS) understanding the importance of how conflicts can affect the normal functioning of a club, has considered important to create tools to help clubs in how to prevent or handle conflicts, when they arise. The following presentation will provide you with skills in how to prevent club conflicts through ACTIVE LISTENING.</a:t>
            </a:r>
          </a:p>
          <a:p>
            <a:endParaRPr lang="en-US" b="0" i="0" dirty="0">
              <a:effectLst/>
              <a:latin typeface="Libre Franklin" panose="020B0604020202020204" pitchFamily="2" charset="0"/>
            </a:endParaRPr>
          </a:p>
          <a:p>
            <a:endParaRPr lang="en-US" b="0" i="0" dirty="0">
              <a:effectLst/>
              <a:latin typeface="Libre Franklin" panose="020B0604020202020204" pitchFamily="2" charset="0"/>
            </a:endParaRPr>
          </a:p>
          <a:p>
            <a:r>
              <a:rPr lang="en-US" b="0" i="0" dirty="0">
                <a:effectLst/>
                <a:latin typeface="Libre Franklin" panose="020B0604020202020204" pitchFamily="2" charset="0"/>
              </a:rPr>
              <a:t>Active Listening is one of the most important skills we all need to learn. How well you listen has a major impact on your job effectiveness and on the quality of your relationships with other people.</a:t>
            </a:r>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a:t>
            </a:fld>
            <a:endParaRPr lang="en-US" altLang="en-US"/>
          </a:p>
        </p:txBody>
      </p:sp>
    </p:spTree>
    <p:extLst>
      <p:ext uri="{BB962C8B-B14F-4D97-AF65-F5344CB8AC3E}">
        <p14:creationId xmlns:p14="http://schemas.microsoft.com/office/powerpoint/2010/main" val="60150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10</a:t>
            </a:fld>
            <a:endParaRPr lang="en-US" altLang="en-US"/>
          </a:p>
        </p:txBody>
      </p:sp>
    </p:spTree>
    <p:extLst>
      <p:ext uri="{BB962C8B-B14F-4D97-AF65-F5344CB8AC3E}">
        <p14:creationId xmlns:p14="http://schemas.microsoft.com/office/powerpoint/2010/main" val="390236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11</a:t>
            </a:fld>
            <a:endParaRPr lang="en-US" altLang="en-US"/>
          </a:p>
        </p:txBody>
      </p:sp>
    </p:spTree>
    <p:extLst>
      <p:ext uri="{BB962C8B-B14F-4D97-AF65-F5344CB8AC3E}">
        <p14:creationId xmlns:p14="http://schemas.microsoft.com/office/powerpoint/2010/main" val="334240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https://blink.ucsd.edu/HR/supervising/conflict/handle.html</a:t>
            </a:r>
          </a:p>
          <a:p>
            <a:endParaRPr lang="en-US" dirty="0"/>
          </a:p>
          <a:p>
            <a:r>
              <a:rPr lang="en-US" dirty="0"/>
              <a:t>The University CA San Diego did a research about conflicts in workplace and provide practical strategies you can use to handle conflicts </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12</a:t>
            </a:fld>
            <a:endParaRPr lang="en-US" altLang="en-US"/>
          </a:p>
        </p:txBody>
      </p:sp>
    </p:spTree>
    <p:extLst>
      <p:ext uri="{BB962C8B-B14F-4D97-AF65-F5344CB8AC3E}">
        <p14:creationId xmlns:p14="http://schemas.microsoft.com/office/powerpoint/2010/main" val="1994115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7335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02124"/>
                </a:solidFill>
                <a:effectLst/>
                <a:latin typeface="Roboto" panose="02000000000000000000" pitchFamily="2" charset="0"/>
              </a:rPr>
              <a:t>Poor listening leads to </a:t>
            </a:r>
            <a:r>
              <a:rPr lang="en-US" b="1" i="0" dirty="0">
                <a:solidFill>
                  <a:srgbClr val="202124"/>
                </a:solidFill>
                <a:effectLst/>
                <a:latin typeface="Roboto" panose="02000000000000000000" pitchFamily="2" charset="0"/>
              </a:rPr>
              <a:t>assumptions and misunderstandings</a:t>
            </a:r>
            <a:r>
              <a:rPr lang="en-US" b="0" i="0" dirty="0">
                <a:solidFill>
                  <a:srgbClr val="202124"/>
                </a:solidFill>
                <a:effectLst/>
                <a:latin typeface="Roboto" panose="02000000000000000000" pitchFamily="2" charset="0"/>
              </a:rPr>
              <a:t>. These lead to errors, ineffective decisions, and/or costly mistakes. On a personal level, poor listening leads to hurt feelings and a loss of team cohesion. This deteriorates trust and weakens communication even further.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14</a:t>
            </a:fld>
            <a:endParaRPr lang="en-US" altLang="en-US"/>
          </a:p>
        </p:txBody>
      </p:sp>
    </p:spTree>
    <p:extLst>
      <p:ext uri="{BB962C8B-B14F-4D97-AF65-F5344CB8AC3E}">
        <p14:creationId xmlns:p14="http://schemas.microsoft.com/office/powerpoint/2010/main" val="354861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solidFill>
              </a:rPr>
              <a:t>It takes us one year to learn to speak… and an entire life to learn to listen.</a:t>
            </a:r>
          </a:p>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87744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16</a:t>
            </a:fld>
            <a:endParaRPr lang="en-US" altLang="en-US"/>
          </a:p>
        </p:txBody>
      </p:sp>
    </p:spTree>
    <p:extLst>
      <p:ext uri="{BB962C8B-B14F-4D97-AF65-F5344CB8AC3E}">
        <p14:creationId xmlns:p14="http://schemas.microsoft.com/office/powerpoint/2010/main" val="89310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17</a:t>
            </a:fld>
            <a:endParaRPr lang="en-US" altLang="en-US"/>
          </a:p>
        </p:txBody>
      </p:sp>
    </p:spTree>
    <p:extLst>
      <p:ext uri="{BB962C8B-B14F-4D97-AF65-F5344CB8AC3E}">
        <p14:creationId xmlns:p14="http://schemas.microsoft.com/office/powerpoint/2010/main" val="80449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18</a:t>
            </a:fld>
            <a:endParaRPr lang="en-US" altLang="en-US"/>
          </a:p>
        </p:txBody>
      </p:sp>
    </p:spTree>
    <p:extLst>
      <p:ext uri="{BB962C8B-B14F-4D97-AF65-F5344CB8AC3E}">
        <p14:creationId xmlns:p14="http://schemas.microsoft.com/office/powerpoint/2010/main" val="341764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Libre Franklin" pitchFamily="2" charset="0"/>
              </a:rPr>
              <a:t>This is where you make a conscious effort to hear not only the words that another person is saying but, more importantly, the </a:t>
            </a:r>
            <a:r>
              <a:rPr lang="en-US" b="1" i="0" dirty="0">
                <a:effectLst/>
                <a:latin typeface="Libre Franklin" pitchFamily="2" charset="0"/>
              </a:rPr>
              <a:t>complete message</a:t>
            </a:r>
            <a:r>
              <a:rPr lang="en-US" b="0" i="0" dirty="0">
                <a:effectLst/>
                <a:latin typeface="Libre Franklin" pitchFamily="2" charset="0"/>
              </a:rPr>
              <a:t> being communicated.</a:t>
            </a:r>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49869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a:t>
            </a:fld>
            <a:endParaRPr lang="en-US" altLang="en-US"/>
          </a:p>
        </p:txBody>
      </p:sp>
    </p:spTree>
    <p:extLst>
      <p:ext uri="{BB962C8B-B14F-4D97-AF65-F5344CB8AC3E}">
        <p14:creationId xmlns:p14="http://schemas.microsoft.com/office/powerpoint/2010/main" val="404743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https://blink.ucsd.edu/HR/supervising/conflict/handle.html</a:t>
            </a:r>
          </a:p>
          <a:p>
            <a:endParaRPr lang="en-US" dirty="0"/>
          </a:p>
          <a:p>
            <a:r>
              <a:rPr lang="en-US" dirty="0"/>
              <a:t>The University CA San Diego did a research about conflicts in workplace and provide practical strategies you can use to handle conflicts </a:t>
            </a:r>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250920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21</a:t>
            </a:fld>
            <a:endParaRPr lang="en-US" altLang="en-US"/>
          </a:p>
        </p:txBody>
      </p:sp>
    </p:spTree>
    <p:extLst>
      <p:ext uri="{BB962C8B-B14F-4D97-AF65-F5344CB8AC3E}">
        <p14:creationId xmlns:p14="http://schemas.microsoft.com/office/powerpoint/2010/main" val="372433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22</a:t>
            </a:fld>
            <a:endParaRPr lang="en-US" altLang="en-US"/>
          </a:p>
        </p:txBody>
      </p:sp>
    </p:spTree>
    <p:extLst>
      <p:ext uri="{BB962C8B-B14F-4D97-AF65-F5344CB8AC3E}">
        <p14:creationId xmlns:p14="http://schemas.microsoft.com/office/powerpoint/2010/main" val="2746348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taken from: http://kell.indstate.edu/pub-comm-intro-2ed/chapter/5-5-stages-of-listening/ </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23</a:t>
            </a:fld>
            <a:endParaRPr lang="en-US" altLang="en-US"/>
          </a:p>
        </p:txBody>
      </p:sp>
    </p:spTree>
    <p:extLst>
      <p:ext uri="{BB962C8B-B14F-4D97-AF65-F5344CB8AC3E}">
        <p14:creationId xmlns:p14="http://schemas.microsoft.com/office/powerpoint/2010/main" val="1047096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https://www.youtube.com/watch?v=KNYBTZjE2Yk</a:t>
            </a:r>
          </a:p>
          <a:p>
            <a:r>
              <a:rPr lang="en-US" dirty="0"/>
              <a:t>Exercises taken from The Benchmark Portal video: Active Listening Exercises: https://www.youtube.com/watch?v=KNYBTZjE2Yk </a:t>
            </a:r>
          </a:p>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24</a:t>
            </a:fld>
            <a:endParaRPr lang="en-US" altLang="en-US"/>
          </a:p>
        </p:txBody>
      </p:sp>
    </p:spTree>
    <p:extLst>
      <p:ext uri="{BB962C8B-B14F-4D97-AF65-F5344CB8AC3E}">
        <p14:creationId xmlns:p14="http://schemas.microsoft.com/office/powerpoint/2010/main" val="3583216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25</a:t>
            </a:fld>
            <a:endParaRPr lang="en-US" altLang="en-US"/>
          </a:p>
        </p:txBody>
      </p:sp>
    </p:spTree>
    <p:extLst>
      <p:ext uri="{BB962C8B-B14F-4D97-AF65-F5344CB8AC3E}">
        <p14:creationId xmlns:p14="http://schemas.microsoft.com/office/powerpoint/2010/main" val="2195458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are driving a bus that leaves Springfield at 8:30am with 23 passengers onboard. Stops in Wellington dropping 10 people and picking up four passengers. It travels south to Monroe dropping another 5 passengers and picking up 6. It arrives at Cincinnati 2 hours later. WHAT IS THE BUS DRIVER’S NAME </a:t>
            </a:r>
          </a:p>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26</a:t>
            </a:fld>
            <a:endParaRPr lang="en-US" altLang="en-US"/>
          </a:p>
        </p:txBody>
      </p:sp>
    </p:spTree>
    <p:extLst>
      <p:ext uri="{BB962C8B-B14F-4D97-AF65-F5344CB8AC3E}">
        <p14:creationId xmlns:p14="http://schemas.microsoft.com/office/powerpoint/2010/main" val="3285749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farmer had 17 sheep and all but 9 of them escaped. HOW MANY WOULD HE HAS LEFT?     </a:t>
            </a:r>
          </a:p>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402340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twelve one cent stamps in a dozen, how many two cents' stamps would be in a dozen?</a:t>
            </a:r>
          </a:p>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1366922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 months has 31 days, and other months has 30 days how many months has 28 days.  </a:t>
            </a:r>
          </a:p>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83966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a:t>
            </a:fld>
            <a:endParaRPr lang="en-US" altLang="en-US"/>
          </a:p>
        </p:txBody>
      </p:sp>
    </p:spTree>
    <p:extLst>
      <p:ext uri="{BB962C8B-B14F-4D97-AF65-F5344CB8AC3E}">
        <p14:creationId xmlns:p14="http://schemas.microsoft.com/office/powerpoint/2010/main" val="2070991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airplane was traveling from Houston to Mexico City the interior was blue with red seats and there were 154 passengers onboard, unfortunately, the plane crash right in the border between USA and Mexico. According to Internationally law where were the survivors buried? </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30</a:t>
            </a:fld>
            <a:endParaRPr lang="en-US" altLang="en-US"/>
          </a:p>
        </p:txBody>
      </p:sp>
    </p:spTree>
    <p:extLst>
      <p:ext uri="{BB962C8B-B14F-4D97-AF65-F5344CB8AC3E}">
        <p14:creationId xmlns:p14="http://schemas.microsoft.com/office/powerpoint/2010/main" val="3138472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YOUR NAME. Because you were driving the bus</a:t>
            </a:r>
          </a:p>
          <a:p>
            <a:pPr marL="228600" indent="-228600">
              <a:buAutoNum type="arabicPeriod"/>
            </a:pPr>
            <a:r>
              <a:rPr lang="en-US" dirty="0"/>
              <a:t>9 Because all 9 because all butt nine sheep died</a:t>
            </a:r>
          </a:p>
          <a:p>
            <a:pPr marL="228600" indent="-228600">
              <a:buAutoNum type="arabicPeriod"/>
            </a:pPr>
            <a:r>
              <a:rPr lang="en-US" dirty="0"/>
              <a:t>12 TWO CENTS STAMPS Because there is always 12 stamps in a dozen regardless of the denomination</a:t>
            </a:r>
          </a:p>
          <a:p>
            <a:pPr marL="228600" indent="-228600">
              <a:buAutoNum type="arabicPeriod"/>
            </a:pPr>
            <a:r>
              <a:rPr lang="en-US" dirty="0"/>
              <a:t>ALL 12 MONTHS Because all 12 months contains 28 days </a:t>
            </a:r>
          </a:p>
          <a:p>
            <a:pPr marL="228600" indent="-228600">
              <a:buAutoNum type="arabicPeriod"/>
            </a:pPr>
            <a:r>
              <a:rPr lang="en-US" dirty="0"/>
              <a:t>NOWHERE Because you did not buried survivors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Now, I am going to ask you to write down in a paper a conflict that your club has experienced, is experiencing or might experience in the future.  You do not have to write down your club’s name. At the end of the presentation, we will pick one scenario and work on it together. </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1550672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If you missed the question about the airplane, it was only one word, SURVIVORS, which change the meaning and outcome of their entire  situation. Your  focus on one detail change everything, so stay focus in detail. Because DETAILS DO MATTER.</a:t>
            </a:r>
          </a:p>
          <a:p>
            <a:pPr marL="228600" indent="-228600">
              <a:buAutoNum type="arabicPeriod"/>
            </a:pPr>
            <a:r>
              <a:rPr lang="en-US" dirty="0"/>
              <a:t>In some cases, you might have switch from listening to problem-solving. In the bus example you might have focused on the number of passengers. Trying to solve a math problem that  you though was going to be the issue. Stay in listening mode without jumping ahead to problem solving.</a:t>
            </a:r>
          </a:p>
          <a:p>
            <a:pPr marL="228600" indent="-228600">
              <a:buAutoNum type="arabicPeriod"/>
            </a:pPr>
            <a:r>
              <a:rPr lang="en-US" dirty="0"/>
              <a:t>Bias Listening. Is Jumping to conclusions because the listener believes they already know the answer that  could have happened in one question where you mind jump ahead assuming we meant months with only 28 days. </a:t>
            </a:r>
          </a:p>
          <a:p>
            <a:pPr marL="228600" indent="-228600">
              <a:buAutoNum type="arabicPeriod"/>
            </a:pPr>
            <a:r>
              <a:rPr lang="en-US" dirty="0"/>
              <a:t>Keep in mind that good listening means having an open mind and without holding judgment until the speaker has finished. It is easy to be distracted by surroundings and emotions or even details. In the airplane or the bus example the addition of irrelevant details could cause you to become distracted and miss the point. Don’t allow outside circumstances or irrelevant details to distract you.</a:t>
            </a:r>
          </a:p>
          <a:p>
            <a:pPr marL="228600" indent="-228600">
              <a:buAutoNum type="arabicPeriod"/>
            </a:pPr>
            <a:r>
              <a:rPr lang="en-US" dirty="0"/>
              <a:t>The most important thing is asking relevant questions.  When mistakes are made is due to not taking the time to ask questions. That clarify your understanding and avoid mistakes. </a:t>
            </a:r>
          </a:p>
          <a:p>
            <a:pPr marL="228600" indent="-228600">
              <a:buAutoNum type="arabicPeriod"/>
            </a:pPr>
            <a:endParaRPr lang="en-US" dirty="0"/>
          </a:p>
          <a:p>
            <a:pPr marL="0" indent="0">
              <a:buNone/>
            </a:pPr>
            <a:r>
              <a:rPr lang="en-US" dirty="0"/>
              <a:t>https://www.youtube.com/watch?v=KNYBTZjE2Yk</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3623220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33</a:t>
            </a:fld>
            <a:endParaRPr lang="en-US" altLang="en-US"/>
          </a:p>
        </p:txBody>
      </p:sp>
    </p:spTree>
    <p:extLst>
      <p:ext uri="{BB962C8B-B14F-4D97-AF65-F5344CB8AC3E}">
        <p14:creationId xmlns:p14="http://schemas.microsoft.com/office/powerpoint/2010/main" val="2072426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Pay attention. </a:t>
            </a:r>
          </a:p>
          <a:p>
            <a:r>
              <a:rPr lang="en-US" dirty="0"/>
              <a:t>Give the speaker your undivided attention and acknowledge the message. Recognize that non-verbal communication also "speaks" loudly. </a:t>
            </a:r>
          </a:p>
          <a:p>
            <a:r>
              <a:rPr lang="en-US" dirty="0"/>
              <a:t>Look at the speaker directly. </a:t>
            </a:r>
          </a:p>
          <a:p>
            <a:r>
              <a:rPr lang="en-US" dirty="0"/>
              <a:t>Put aside distracting thoughts. Don't mentally prepare a rebuttal! </a:t>
            </a:r>
          </a:p>
          <a:p>
            <a:r>
              <a:rPr lang="en-US" dirty="0"/>
              <a:t>Avoid being distracted by environmental factors. </a:t>
            </a:r>
          </a:p>
          <a:p>
            <a:r>
              <a:rPr lang="en-US" dirty="0"/>
              <a:t>"Listen" to the speaker's body language. </a:t>
            </a:r>
          </a:p>
          <a:p>
            <a:r>
              <a:rPr lang="en-US" dirty="0"/>
              <a:t>Refrain from side conversations when listening in a group setting. </a:t>
            </a:r>
          </a:p>
          <a:p>
            <a:r>
              <a:rPr lang="en-US" dirty="0"/>
              <a:t>Taken from Mindtools.com</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34</a:t>
            </a:fld>
            <a:endParaRPr lang="en-US" altLang="en-US"/>
          </a:p>
        </p:txBody>
      </p:sp>
    </p:spTree>
    <p:extLst>
      <p:ext uri="{BB962C8B-B14F-4D97-AF65-F5344CB8AC3E}">
        <p14:creationId xmlns:p14="http://schemas.microsoft.com/office/powerpoint/2010/main" val="742626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Show that you are listening. </a:t>
            </a:r>
          </a:p>
          <a:p>
            <a:r>
              <a:rPr lang="en-US" dirty="0"/>
              <a:t>Use your own body language and gestures to convey your attention. </a:t>
            </a:r>
          </a:p>
          <a:p>
            <a:r>
              <a:rPr lang="en-US" dirty="0"/>
              <a:t>Nod occasionally. </a:t>
            </a:r>
          </a:p>
          <a:p>
            <a:r>
              <a:rPr lang="en-US" dirty="0"/>
              <a:t>Smile and use other facial expressions. </a:t>
            </a:r>
          </a:p>
          <a:p>
            <a:r>
              <a:rPr lang="en-US" dirty="0"/>
              <a:t>Note your posture and make sure it is open and inviting. </a:t>
            </a:r>
          </a:p>
          <a:p>
            <a:r>
              <a:rPr lang="en-US" dirty="0"/>
              <a:t>Encourage the speaker to continue with small verbal comments like “Yes” and “Aha”</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35</a:t>
            </a:fld>
            <a:endParaRPr lang="en-US" altLang="en-US"/>
          </a:p>
        </p:txBody>
      </p:sp>
    </p:spTree>
    <p:extLst>
      <p:ext uri="{BB962C8B-B14F-4D97-AF65-F5344CB8AC3E}">
        <p14:creationId xmlns:p14="http://schemas.microsoft.com/office/powerpoint/2010/main" val="543257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Provide feedback. </a:t>
            </a:r>
          </a:p>
          <a:p>
            <a:r>
              <a:rPr lang="en-US" dirty="0"/>
              <a:t>Our personal filters, assumptions, judgments, and beliefs can distort what we hear. As a listener, </a:t>
            </a:r>
          </a:p>
          <a:p>
            <a:r>
              <a:rPr lang="en-US" dirty="0"/>
              <a:t>your role is to understand what is being said. This may require you to reflect what is being said and </a:t>
            </a:r>
          </a:p>
          <a:p>
            <a:r>
              <a:rPr lang="en-US" dirty="0"/>
              <a:t>ask questions. </a:t>
            </a:r>
          </a:p>
          <a:p>
            <a:r>
              <a:rPr lang="en-US" dirty="0"/>
              <a:t>Reflect what has been said by paraphrasing. "What I'm hearing is" and "Sounds like you are saying" </a:t>
            </a:r>
          </a:p>
          <a:p>
            <a:r>
              <a:rPr lang="en-US" dirty="0"/>
              <a:t>are great ways to reflect back. </a:t>
            </a:r>
          </a:p>
          <a:p>
            <a:r>
              <a:rPr lang="en-US" dirty="0"/>
              <a:t>Ask questions to clarify certain points. "What do you mean when you say", "Is this what you mean?" </a:t>
            </a:r>
          </a:p>
          <a:p>
            <a:r>
              <a:rPr lang="en-US" dirty="0"/>
              <a:t>Summarize the speaker's comments periodically.</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36</a:t>
            </a:fld>
            <a:endParaRPr lang="en-US" altLang="en-US"/>
          </a:p>
        </p:txBody>
      </p:sp>
    </p:spTree>
    <p:extLst>
      <p:ext uri="{BB962C8B-B14F-4D97-AF65-F5344CB8AC3E}">
        <p14:creationId xmlns:p14="http://schemas.microsoft.com/office/powerpoint/2010/main" val="4248083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Defer judgment. </a:t>
            </a:r>
          </a:p>
          <a:p>
            <a:r>
              <a:rPr lang="en-US" dirty="0"/>
              <a:t> </a:t>
            </a:r>
          </a:p>
          <a:p>
            <a:r>
              <a:rPr lang="en-US" dirty="0"/>
              <a:t>Interrupting is a waste of time. It frustrates the speaker and limits full understanding of the message. </a:t>
            </a:r>
          </a:p>
          <a:p>
            <a:r>
              <a:rPr lang="en-US" dirty="0"/>
              <a:t>Allow the speaker to finish. </a:t>
            </a:r>
          </a:p>
          <a:p>
            <a:r>
              <a:rPr lang="en-US" dirty="0"/>
              <a:t>Don't interrupt with counter arguments</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37</a:t>
            </a:fld>
            <a:endParaRPr lang="en-US" altLang="en-US"/>
          </a:p>
        </p:txBody>
      </p:sp>
    </p:spTree>
    <p:extLst>
      <p:ext uri="{BB962C8B-B14F-4D97-AF65-F5344CB8AC3E}">
        <p14:creationId xmlns:p14="http://schemas.microsoft.com/office/powerpoint/2010/main" val="1705548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Respond Appropriately. </a:t>
            </a:r>
          </a:p>
          <a:p>
            <a:r>
              <a:rPr lang="en-US" dirty="0"/>
              <a:t>Active listening is a model for respect and understanding. You are gaining information and </a:t>
            </a:r>
          </a:p>
          <a:p>
            <a:r>
              <a:rPr lang="en-US" dirty="0"/>
              <a:t>perspective. You add nothing by attacking the speaker or otherwise putting him or her down. </a:t>
            </a:r>
          </a:p>
          <a:p>
            <a:r>
              <a:rPr lang="en-US" dirty="0"/>
              <a:t>Be candid, open, and honest in your response. </a:t>
            </a:r>
          </a:p>
          <a:p>
            <a:r>
              <a:rPr lang="en-US" dirty="0"/>
              <a:t>Assert your opinions respectfully. </a:t>
            </a:r>
          </a:p>
          <a:p>
            <a:r>
              <a:rPr lang="en-US" dirty="0"/>
              <a:t>Treat the other person as s/he would want to be treated.</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38</a:t>
            </a:fld>
            <a:endParaRPr lang="en-US" altLang="en-US"/>
          </a:p>
        </p:txBody>
      </p:sp>
    </p:spTree>
    <p:extLst>
      <p:ext uri="{BB962C8B-B14F-4D97-AF65-F5344CB8AC3E}">
        <p14:creationId xmlns:p14="http://schemas.microsoft.com/office/powerpoint/2010/main" val="2476289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39</a:t>
            </a:fld>
            <a:endParaRPr lang="en-US" altLang="en-US"/>
          </a:p>
        </p:txBody>
      </p:sp>
    </p:spTree>
    <p:extLst>
      <p:ext uri="{BB962C8B-B14F-4D97-AF65-F5344CB8AC3E}">
        <p14:creationId xmlns:p14="http://schemas.microsoft.com/office/powerpoint/2010/main" val="425069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comes to your mind when you hear the word conflict? War, Fights, Rivalry, Competition, Struggle</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a:t>
            </a:fld>
            <a:endParaRPr lang="en-US" altLang="en-US"/>
          </a:p>
        </p:txBody>
      </p:sp>
    </p:spTree>
    <p:extLst>
      <p:ext uri="{BB962C8B-B14F-4D97-AF65-F5344CB8AC3E}">
        <p14:creationId xmlns:p14="http://schemas.microsoft.com/office/powerpoint/2010/main" val="3105631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40</a:t>
            </a:fld>
            <a:endParaRPr lang="en-US" altLang="en-US"/>
          </a:p>
        </p:txBody>
      </p:sp>
    </p:spTree>
    <p:extLst>
      <p:ext uri="{BB962C8B-B14F-4D97-AF65-F5344CB8AC3E}">
        <p14:creationId xmlns:p14="http://schemas.microsoft.com/office/powerpoint/2010/main" val="673934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41</a:t>
            </a:fld>
            <a:endParaRPr lang="en-US" altLang="en-US"/>
          </a:p>
        </p:txBody>
      </p:sp>
    </p:spTree>
    <p:extLst>
      <p:ext uri="{BB962C8B-B14F-4D97-AF65-F5344CB8AC3E}">
        <p14:creationId xmlns:p14="http://schemas.microsoft.com/office/powerpoint/2010/main" val="2376178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42</a:t>
            </a:fld>
            <a:endParaRPr lang="en-US" altLang="en-US"/>
          </a:p>
        </p:txBody>
      </p:sp>
    </p:spTree>
    <p:extLst>
      <p:ext uri="{BB962C8B-B14F-4D97-AF65-F5344CB8AC3E}">
        <p14:creationId xmlns:p14="http://schemas.microsoft.com/office/powerpoint/2010/main" val="2545903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43</a:t>
            </a:fld>
            <a:endParaRPr lang="en-US" altLang="en-US"/>
          </a:p>
        </p:txBody>
      </p:sp>
    </p:spTree>
    <p:extLst>
      <p:ext uri="{BB962C8B-B14F-4D97-AF65-F5344CB8AC3E}">
        <p14:creationId xmlns:p14="http://schemas.microsoft.com/office/powerpoint/2010/main" val="420129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https://www.collinsdictionary.com/us/dictionary/english/conflict</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5</a:t>
            </a:fld>
            <a:endParaRPr lang="en-US" altLang="en-US"/>
          </a:p>
        </p:txBody>
      </p:sp>
    </p:spTree>
    <p:extLst>
      <p:ext uri="{BB962C8B-B14F-4D97-AF65-F5344CB8AC3E}">
        <p14:creationId xmlns:p14="http://schemas.microsoft.com/office/powerpoint/2010/main" val="426151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interest?</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6</a:t>
            </a:fld>
            <a:endParaRPr lang="en-US" altLang="en-US"/>
          </a:p>
        </p:txBody>
      </p:sp>
    </p:spTree>
    <p:extLst>
      <p:ext uri="{BB962C8B-B14F-4D97-AF65-F5344CB8AC3E}">
        <p14:creationId xmlns:p14="http://schemas.microsoft.com/office/powerpoint/2010/main" val="10914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7</a:t>
            </a:fld>
            <a:endParaRPr lang="en-US" altLang="en-US"/>
          </a:p>
        </p:txBody>
      </p:sp>
    </p:spTree>
    <p:extLst>
      <p:ext uri="{BB962C8B-B14F-4D97-AF65-F5344CB8AC3E}">
        <p14:creationId xmlns:p14="http://schemas.microsoft.com/office/powerpoint/2010/main" val="177565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8</a:t>
            </a:fld>
            <a:endParaRPr lang="en-US" altLang="en-US"/>
          </a:p>
        </p:txBody>
      </p:sp>
    </p:spTree>
    <p:extLst>
      <p:ext uri="{BB962C8B-B14F-4D97-AF65-F5344CB8AC3E}">
        <p14:creationId xmlns:p14="http://schemas.microsoft.com/office/powerpoint/2010/main" val="111267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9</a:t>
            </a:fld>
            <a:endParaRPr lang="en-US" altLang="en-US"/>
          </a:p>
        </p:txBody>
      </p:sp>
    </p:spTree>
    <p:extLst>
      <p:ext uri="{BB962C8B-B14F-4D97-AF65-F5344CB8AC3E}">
        <p14:creationId xmlns:p14="http://schemas.microsoft.com/office/powerpoint/2010/main" val="309235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AEEF"/>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1292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C9586C-ABE5-47F6-8180-D23D83AF5A8E}"/>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F0ECFAA8-4174-4C3F-BAEB-1C43EA97A53B}"/>
              </a:ext>
            </a:extLst>
          </p:cNvPr>
          <p:cNvSpPr>
            <a:spLocks noChangeArrowheads="1"/>
          </p:cNvSpPr>
          <p:nvPr userDrawn="1"/>
        </p:nvSpPr>
        <p:spPr bwMode="auto">
          <a:xfrm>
            <a:off x="-76200" y="342900"/>
            <a:ext cx="9296400" cy="40005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357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171450"/>
            <a:ext cx="8763000" cy="400050"/>
          </a:xfrm>
          <a:prstGeom prst="rect">
            <a:avLst/>
          </a:prstGeom>
        </p:spPr>
        <p:txBody>
          <a:bodyPr lIns="0" tIns="0" rIns="0" bIns="0" anchor="ctr" anchorCtr="0"/>
          <a:lstStyle>
            <a:lvl1pPr algn="l">
              <a:defRPr sz="30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1286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5907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739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151335"/>
            <a:ext cx="4041775"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977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04578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915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04790"/>
            <a:ext cx="5111750" cy="4389835"/>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5" y="1076328"/>
            <a:ext cx="3008313" cy="351829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2889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5867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41631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3181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37615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6187B1-3829-485A-833D-3627665085CF}"/>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4AC67BA5-8F6B-4757-B72E-F45E90AE4EF8}"/>
              </a:ext>
            </a:extLst>
          </p:cNvPr>
          <p:cNvSpPr>
            <a:spLocks noChangeArrowheads="1"/>
          </p:cNvSpPr>
          <p:nvPr userDrawn="1"/>
        </p:nvSpPr>
        <p:spPr bwMode="auto">
          <a:xfrm>
            <a:off x="-152400" y="2000250"/>
            <a:ext cx="9525000" cy="120015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000250"/>
            <a:ext cx="91440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496641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7E7E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44E7FF-C125-44B5-A463-544FEF926FF8}"/>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27B7C57B-4309-48A0-9458-6EEFC653D292}"/>
              </a:ext>
            </a:extLst>
          </p:cNvPr>
          <p:cNvSpPr>
            <a:spLocks noChangeArrowheads="1"/>
          </p:cNvSpPr>
          <p:nvPr userDrawn="1"/>
        </p:nvSpPr>
        <p:spPr bwMode="auto">
          <a:xfrm>
            <a:off x="-152400" y="2000250"/>
            <a:ext cx="9525000" cy="1200150"/>
          </a:xfrm>
          <a:prstGeom prst="rect">
            <a:avLst/>
          </a:prstGeom>
          <a:solidFill>
            <a:schemeClr val="accent1"/>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000250"/>
            <a:ext cx="91440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40086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B7174C-642F-4B45-9487-7B141C39C48D}"/>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14DF35A-0B80-4F09-BCBA-C118DB7A9D19}"/>
              </a:ext>
            </a:extLst>
          </p:cNvPr>
          <p:cNvSpPr>
            <a:spLocks noChangeArrowheads="1"/>
          </p:cNvSpPr>
          <p:nvPr userDrawn="1"/>
        </p:nvSpPr>
        <p:spPr bwMode="auto">
          <a:xfrm>
            <a:off x="-152400" y="2000250"/>
            <a:ext cx="9525000" cy="1200150"/>
          </a:xfrm>
          <a:prstGeom prst="rect">
            <a:avLst/>
          </a:prstGeom>
          <a:solidFill>
            <a:srgbClr val="005DAA"/>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000250"/>
            <a:ext cx="91440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2317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7D0852-DC4F-4B44-AF1D-EF8C704C38C6}"/>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753912D8-FD88-4531-8B23-8642A025E961}"/>
              </a:ext>
            </a:extLst>
          </p:cNvPr>
          <p:cNvSpPr>
            <a:spLocks noChangeArrowheads="1"/>
          </p:cNvSpPr>
          <p:nvPr userDrawn="1"/>
        </p:nvSpPr>
        <p:spPr bwMode="auto">
          <a:xfrm>
            <a:off x="-152400" y="2000250"/>
            <a:ext cx="9525000" cy="1200150"/>
          </a:xfrm>
          <a:prstGeom prst="rect">
            <a:avLst/>
          </a:prstGeom>
          <a:solidFill>
            <a:schemeClr val="tx2"/>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000250"/>
            <a:ext cx="91440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65062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857E85-AB77-456C-B0F8-E6AE15678AD9}"/>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A9D795A8-82C8-4E33-9546-8A211A320627}"/>
              </a:ext>
            </a:extLst>
          </p:cNvPr>
          <p:cNvSpPr>
            <a:spLocks noChangeArrowheads="1"/>
          </p:cNvSpPr>
          <p:nvPr userDrawn="1"/>
        </p:nvSpPr>
        <p:spPr bwMode="auto">
          <a:xfrm>
            <a:off x="-152400" y="2000250"/>
            <a:ext cx="9525000" cy="1200150"/>
          </a:xfrm>
          <a:prstGeom prst="rect">
            <a:avLst/>
          </a:prstGeom>
          <a:solidFill>
            <a:srgbClr val="009999"/>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000250"/>
            <a:ext cx="91440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88213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6187B1-3829-485A-833D-3627665085CF}"/>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4AC67BA5-8F6B-4757-B72E-F45E90AE4EF8}"/>
              </a:ext>
            </a:extLst>
          </p:cNvPr>
          <p:cNvSpPr>
            <a:spLocks noChangeArrowheads="1"/>
          </p:cNvSpPr>
          <p:nvPr userDrawn="1"/>
        </p:nvSpPr>
        <p:spPr bwMode="auto">
          <a:xfrm>
            <a:off x="-152400" y="2000250"/>
            <a:ext cx="9525000" cy="120015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0" y="2000250"/>
            <a:ext cx="91440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84644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71ADCF-B024-4238-9C78-131EFB3B40FE}"/>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0" y="2000250"/>
            <a:ext cx="91440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32029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9178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27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tx2"/>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28776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6301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5800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3745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171450"/>
            <a:ext cx="8763000" cy="40005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288046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07757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lgn="l">
              <a:defRPr sz="27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61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lgn="l">
              <a:defRPr sz="27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3777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defRPr sz="27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6983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046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66453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68240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63179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514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152400" y="2000250"/>
            <a:ext cx="9525000" cy="120015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hasCustomPrompt="1"/>
          </p:nvPr>
        </p:nvSpPr>
        <p:spPr>
          <a:xfrm>
            <a:off x="152400" y="2000250"/>
            <a:ext cx="8839200" cy="120015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02367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299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0050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1809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9895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76200" y="342900"/>
            <a:ext cx="9296400" cy="40005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81000" y="342900"/>
            <a:ext cx="8763000" cy="40005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022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171450"/>
            <a:ext cx="8763000" cy="40005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768625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6239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0000"/>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88933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lgn="l">
              <a:defRPr sz="27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0786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lgn="l">
              <a:defRPr sz="27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7246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a:defRPr sz="27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264328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784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245208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009195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4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7B3FEA-A1D4-4885-B11F-BB07B9294D9F}"/>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63FF0185-ABF7-44A7-95B5-380004BDDE15}"/>
              </a:ext>
            </a:extLst>
          </p:cNvPr>
          <p:cNvSpPr>
            <a:spLocks noChangeArrowheads="1"/>
          </p:cNvSpPr>
          <p:nvPr userDrawn="1"/>
        </p:nvSpPr>
        <p:spPr bwMode="auto">
          <a:xfrm>
            <a:off x="-76200" y="342900"/>
            <a:ext cx="9296400" cy="40005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5667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BEE08-AF74-426C-87B8-2CB64C9FCC84}"/>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996232A-8D93-4275-B41F-57EEEE663F5F}"/>
              </a:ext>
            </a:extLst>
          </p:cNvPr>
          <p:cNvSpPr>
            <a:spLocks noChangeArrowheads="1"/>
          </p:cNvSpPr>
          <p:nvPr userDrawn="1"/>
        </p:nvSpPr>
        <p:spPr bwMode="auto">
          <a:xfrm>
            <a:off x="-76200" y="342900"/>
            <a:ext cx="9296400" cy="40005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8472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F6C2C-A734-4E30-BBEA-925B5FD77AF5}"/>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24F8A58-E3AE-43DF-A743-20CD5CBCAF71}"/>
              </a:ext>
            </a:extLst>
          </p:cNvPr>
          <p:cNvSpPr>
            <a:spLocks noChangeArrowheads="1"/>
          </p:cNvSpPr>
          <p:nvPr userDrawn="1"/>
        </p:nvSpPr>
        <p:spPr bwMode="auto">
          <a:xfrm>
            <a:off x="-76200" y="342900"/>
            <a:ext cx="9296400" cy="400050"/>
          </a:xfrm>
          <a:prstGeom prst="rect">
            <a:avLst/>
          </a:prstGeom>
          <a:solidFill>
            <a:schemeClr val="tx2"/>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469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0E2D83-638A-4069-AFB0-50B25FBB47B0}"/>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38E6D87-7964-46ED-895C-DD662249E28B}"/>
              </a:ext>
            </a:extLst>
          </p:cNvPr>
          <p:cNvSpPr>
            <a:spLocks noChangeArrowheads="1"/>
          </p:cNvSpPr>
          <p:nvPr userDrawn="1"/>
        </p:nvSpPr>
        <p:spPr bwMode="auto">
          <a:xfrm>
            <a:off x="-76200" y="342900"/>
            <a:ext cx="9296400" cy="40005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694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09737B-2540-4590-A93B-D3DC77F0ED9A}"/>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A41DE821-D422-4BDA-B444-8614FDD5CC0F}"/>
              </a:ext>
            </a:extLst>
          </p:cNvPr>
          <p:cNvSpPr>
            <a:spLocks noChangeArrowheads="1"/>
          </p:cNvSpPr>
          <p:nvPr userDrawn="1"/>
        </p:nvSpPr>
        <p:spPr bwMode="auto">
          <a:xfrm>
            <a:off x="-76200" y="342900"/>
            <a:ext cx="9296400" cy="40005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6246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4C8D0-4B6A-48C0-8DCB-4935696D6536}"/>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C011ABC-F7F4-43CB-B54B-321712855FCD}"/>
              </a:ext>
            </a:extLst>
          </p:cNvPr>
          <p:cNvSpPr>
            <a:spLocks noChangeArrowheads="1"/>
          </p:cNvSpPr>
          <p:nvPr userDrawn="1"/>
        </p:nvSpPr>
        <p:spPr bwMode="auto">
          <a:xfrm>
            <a:off x="-76200" y="342900"/>
            <a:ext cx="9296400" cy="40005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692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171450"/>
            <a:ext cx="8763000" cy="400050"/>
          </a:xfrm>
          <a:prstGeom prst="rect">
            <a:avLst/>
          </a:prstGeom>
        </p:spPr>
        <p:txBody>
          <a:bodyPr lIns="0" tIns="0" rIns="0" bIns="0" anchor="ctr" anchorCtr="0"/>
          <a:lstStyle>
            <a:lvl1pPr algn="l">
              <a:defRPr sz="30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6118191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8723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5992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151335"/>
            <a:ext cx="4041775"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290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0750499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988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04790"/>
            <a:ext cx="5111750" cy="4389835"/>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5" y="1076328"/>
            <a:ext cx="3008313" cy="351829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6628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7900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F7065-9216-409B-84F1-0C364207416C}"/>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CAF9C8BA-9AE0-4CF8-A82F-0D46256AD165}"/>
              </a:ext>
            </a:extLst>
          </p:cNvPr>
          <p:cNvSpPr>
            <a:spLocks noChangeArrowheads="1"/>
          </p:cNvSpPr>
          <p:nvPr userDrawn="1"/>
        </p:nvSpPr>
        <p:spPr bwMode="auto">
          <a:xfrm>
            <a:off x="-76200" y="342900"/>
            <a:ext cx="9296400" cy="40005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05912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667040"/>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192798"/>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B3EAD4-9615-4582-9166-34FBC0C893A3}"/>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7AE4143F-AB0D-40CE-98CB-ABFCB86B00D5}"/>
              </a:ext>
            </a:extLst>
          </p:cNvPr>
          <p:cNvSpPr>
            <a:spLocks noChangeArrowheads="1"/>
          </p:cNvSpPr>
          <p:nvPr userDrawn="1"/>
        </p:nvSpPr>
        <p:spPr bwMode="auto">
          <a:xfrm>
            <a:off x="-76200" y="342900"/>
            <a:ext cx="9296400" cy="40005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1500" cap="all" baseline="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25622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F9DAE5-ECDE-4FC4-85EB-24F013A65BEC}"/>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8F6616FF-A36A-49ED-A465-16BB7B08E50D}"/>
              </a:ext>
            </a:extLst>
          </p:cNvPr>
          <p:cNvSpPr>
            <a:spLocks noChangeArrowheads="1"/>
          </p:cNvSpPr>
          <p:nvPr userDrawn="1"/>
        </p:nvSpPr>
        <p:spPr bwMode="auto">
          <a:xfrm>
            <a:off x="-76200" y="342900"/>
            <a:ext cx="9296400" cy="400050"/>
          </a:xfrm>
          <a:prstGeom prst="rect">
            <a:avLst/>
          </a:prstGeom>
          <a:solidFill>
            <a:schemeClr val="accent1"/>
          </a:solidFill>
          <a:ln>
            <a:noFill/>
          </a:ln>
          <a:effectLst>
            <a:outerShdw blurRad="88900" dist="61087" dir="5400000" rotWithShape="0">
              <a:srgbClr val="808080">
                <a:alpha val="25000"/>
              </a:srgbClr>
            </a:outerShdw>
          </a:effec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1500" cap="all" baseline="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34271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3345F-07CD-41F0-8504-05F037E60658}"/>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524C4D8D-039B-446B-A9C8-91323E7CDAC7}"/>
              </a:ext>
            </a:extLst>
          </p:cNvPr>
          <p:cNvSpPr>
            <a:spLocks noChangeArrowheads="1"/>
          </p:cNvSpPr>
          <p:nvPr userDrawn="1"/>
        </p:nvSpPr>
        <p:spPr bwMode="auto">
          <a:xfrm>
            <a:off x="-76200" y="342900"/>
            <a:ext cx="9296400" cy="400050"/>
          </a:xfrm>
          <a:prstGeom prst="rect">
            <a:avLst/>
          </a:prstGeom>
          <a:solidFill>
            <a:schemeClr val="tx2"/>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299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BA5295-33AD-480F-B4CA-FB02C9668A9D}"/>
              </a:ext>
            </a:extLst>
          </p:cNvPr>
          <p:cNvSpPr/>
          <p:nvPr userDrawn="1"/>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F1AFF962-404B-4F1E-8BAE-D9F2D61B5E89}"/>
              </a:ext>
            </a:extLst>
          </p:cNvPr>
          <p:cNvSpPr>
            <a:spLocks noChangeArrowheads="1"/>
          </p:cNvSpPr>
          <p:nvPr userDrawn="1"/>
        </p:nvSpPr>
        <p:spPr bwMode="auto">
          <a:xfrm>
            <a:off x="-76200" y="342900"/>
            <a:ext cx="9296400" cy="40005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647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3.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5.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1.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8"/>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EB7958EB-2384-46F3-9699-50A075CF7F00}"/>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ADBBE9C9-EC34-4831-9063-815FA7D4CD4C}"/>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6705600" y="20955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E3577F-89AF-4464-823D-89ECB05066C1}"/>
              </a:ext>
            </a:extLst>
          </p:cNvPr>
          <p:cNvSpPr txBox="1"/>
          <p:nvPr/>
        </p:nvSpPr>
        <p:spPr>
          <a:xfrm>
            <a:off x="7086600" y="4857750"/>
            <a:ext cx="1600200" cy="153988"/>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defRPr/>
            </a:pPr>
            <a:fld id="{BD9E68D7-05A7-41A0-B8EB-A4B630D0B39D}" type="slidenum">
              <a:rPr lang="en-US" altLang="en-US" sz="1000" smtClean="0">
                <a:solidFill>
                  <a:srgbClr val="58585A"/>
                </a:solidFill>
                <a:latin typeface="Arial Narrow" panose="020B0606020202030204" pitchFamily="34" charset="0"/>
              </a:rPr>
              <a:pPr algn="r">
                <a:defRPr/>
              </a:pPr>
              <a:t>‹#›</a:t>
            </a:fld>
            <a:r>
              <a:rPr lang="en-US" altLang="en-US" sz="1000">
                <a:solidFill>
                  <a:srgbClr val="BCBDC0"/>
                </a:solidFill>
                <a:latin typeface="Arial Narrow" panose="020B0606020202030204" pitchFamily="34" charset="0"/>
              </a:rPr>
              <a:t>  </a:t>
            </a:r>
          </a:p>
        </p:txBody>
      </p:sp>
      <p:pic>
        <p:nvPicPr>
          <p:cNvPr id="2051" name="Picture 3">
            <a:extLst>
              <a:ext uri="{FF2B5EF4-FFF2-40B4-BE49-F238E27FC236}">
                <a16:creationId xmlns:a16="http://schemas.microsoft.com/office/drawing/2014/main" id="{D3CA79E5-47BA-48DA-9DA7-B78BDEBF9CC4}"/>
              </a:ext>
            </a:extLst>
          </p:cNvPr>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25" r:id="rId6"/>
    <p:sldLayoutId id="2147484626" r:id="rId7"/>
    <p:sldLayoutId id="2147484627" r:id="rId8"/>
    <p:sldLayoutId id="2147484628" r:id="rId9"/>
    <p:sldLayoutId id="2147484629" r:id="rId10"/>
    <p:sldLayoutId id="2147484630" r:id="rId11"/>
    <p:sldLayoutId id="2147484631" r:id="rId12"/>
    <p:sldLayoutId id="2147484632" r:id="rId13"/>
    <p:sldLayoutId id="2147484638" r:id="rId14"/>
    <p:sldLayoutId id="2147484639" r:id="rId15"/>
    <p:sldLayoutId id="2147484648"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5B0167-3A96-4576-9ECC-E48D1E366047}"/>
              </a:ext>
            </a:extLst>
          </p:cNvPr>
          <p:cNvSpPr txBox="1"/>
          <p:nvPr userDrawn="1"/>
        </p:nvSpPr>
        <p:spPr>
          <a:xfrm>
            <a:off x="7086600" y="4857750"/>
            <a:ext cx="1600200" cy="153988"/>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defRPr/>
            </a:pPr>
            <a:fld id="{967125A7-C3AC-405F-AFEB-B7F28BA360B6}" type="slidenum">
              <a:rPr lang="en-US" altLang="en-US" sz="1000" smtClean="0">
                <a:solidFill>
                  <a:srgbClr val="58585A"/>
                </a:solidFill>
                <a:latin typeface="Arial Narrow" panose="020B0606020202030204" pitchFamily="34" charset="0"/>
              </a:rPr>
              <a:pPr algn="r">
                <a:defRPr/>
              </a:pPr>
              <a:t>‹#›</a:t>
            </a:fld>
            <a:r>
              <a:rPr lang="en-US" altLang="en-US" sz="1000">
                <a:solidFill>
                  <a:srgbClr val="BCBDC0"/>
                </a:solidFill>
                <a:latin typeface="Arial Narrow" panose="020B0606020202030204" pitchFamily="34" charset="0"/>
              </a:rPr>
              <a:t>  </a:t>
            </a:r>
          </a:p>
        </p:txBody>
      </p:sp>
      <p:pic>
        <p:nvPicPr>
          <p:cNvPr id="3075" name="Picture 3">
            <a:extLst>
              <a:ext uri="{FF2B5EF4-FFF2-40B4-BE49-F238E27FC236}">
                <a16:creationId xmlns:a16="http://schemas.microsoft.com/office/drawing/2014/main" id="{C54549E6-174B-47E2-A287-2BECAD865E42}"/>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8558" y="4698458"/>
            <a:ext cx="1082949" cy="305343"/>
          </a:xfrm>
          <a:prstGeom prst="rect">
            <a:avLst/>
          </a:prstGeom>
        </p:spPr>
      </p:pic>
    </p:spTree>
    <p:extLst>
      <p:ext uri="{BB962C8B-B14F-4D97-AF65-F5344CB8AC3E}">
        <p14:creationId xmlns:p14="http://schemas.microsoft.com/office/powerpoint/2010/main" val="2797079441"/>
      </p:ext>
    </p:extLst>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 id="2147484661" r:id="rId12"/>
    <p:sldLayoutId id="2147484662" r:id="rId13"/>
    <p:sldLayoutId id="2147484663" r:id="rId14"/>
    <p:sldLayoutId id="2147484664" r:id="rId15"/>
  </p:sldLayoutIdLst>
  <p:hf sldNum="0" hd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58558" y="4698458"/>
            <a:ext cx="1082949" cy="305343"/>
          </a:xfrm>
          <a:prstGeom prst="rect">
            <a:avLst/>
          </a:prstGeom>
        </p:spPr>
      </p:pic>
    </p:spTree>
    <p:extLst>
      <p:ext uri="{BB962C8B-B14F-4D97-AF65-F5344CB8AC3E}">
        <p14:creationId xmlns:p14="http://schemas.microsoft.com/office/powerpoint/2010/main" val="3317560924"/>
      </p:ext>
    </p:extLst>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 id="2147484678" r:id="rId13"/>
    <p:sldLayoutId id="2147484679" r:id="rId14"/>
  </p:sldLayoutIdLst>
  <p:hf sldNum="0" hd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738168-93FD-46A0-BA39-E011E5600CBC}"/>
              </a:ext>
            </a:extLst>
          </p:cNvPr>
          <p:cNvSpPr txBox="1"/>
          <p:nvPr/>
        </p:nvSpPr>
        <p:spPr>
          <a:xfrm>
            <a:off x="7086600" y="4857750"/>
            <a:ext cx="1600200" cy="153988"/>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defRPr/>
            </a:pPr>
            <a:fld id="{22A20D58-20B9-4AB4-BAAE-46E7A8A060AC}" type="slidenum">
              <a:rPr lang="en-US" altLang="en-US" sz="1000" smtClean="0">
                <a:solidFill>
                  <a:srgbClr val="58585A"/>
                </a:solidFill>
                <a:latin typeface="Arial Narrow" panose="020B0606020202030204" pitchFamily="34" charset="0"/>
              </a:rPr>
              <a:pPr algn="r">
                <a:defRPr/>
              </a:pPr>
              <a:t>‹#›</a:t>
            </a:fld>
            <a:r>
              <a:rPr lang="en-US" altLang="en-US" sz="1000">
                <a:solidFill>
                  <a:srgbClr val="BCBDC0"/>
                </a:solidFill>
                <a:latin typeface="Arial Narrow" panose="020B0606020202030204" pitchFamily="34" charset="0"/>
              </a:rPr>
              <a:t>  </a:t>
            </a:r>
          </a:p>
        </p:txBody>
      </p:sp>
      <p:pic>
        <p:nvPicPr>
          <p:cNvPr id="2051" name="Picture 3">
            <a:extLst>
              <a:ext uri="{FF2B5EF4-FFF2-40B4-BE49-F238E27FC236}">
                <a16:creationId xmlns:a16="http://schemas.microsoft.com/office/drawing/2014/main" id="{5060776E-B3F1-4321-BBFB-051C36C57E38}"/>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074589"/>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 id="2147484694" r:id="rId14"/>
    <p:sldLayoutId id="2147484695" r:id="rId15"/>
    <p:sldLayoutId id="2147484696" r:id="rId16"/>
    <p:sldLayoutId id="2147484697" r:id="rId1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6323-5A75-4D16-9313-72F0A4F99303}"/>
              </a:ext>
            </a:extLst>
          </p:cNvPr>
          <p:cNvSpPr>
            <a:spLocks noGrp="1"/>
          </p:cNvSpPr>
          <p:nvPr>
            <p:ph type="ctrTitle"/>
          </p:nvPr>
        </p:nvSpPr>
        <p:spPr>
          <a:xfrm>
            <a:off x="-76200" y="2571750"/>
            <a:ext cx="9296400" cy="1295400"/>
          </a:xfrm>
        </p:spPr>
        <p:txBody>
          <a:bodyPr/>
          <a:lstStyle/>
          <a:p>
            <a:r>
              <a:rPr lang="en-US" sz="3200" b="1" dirty="0">
                <a:latin typeface="Georgia" panose="02040502050405020303" pitchFamily="18" charset="0"/>
                <a:cs typeface="+mn-cs"/>
              </a:rPr>
              <a:t>How to Prevent Club Conflicts</a:t>
            </a:r>
            <a:br>
              <a:rPr lang="en-US" sz="3200" b="1" dirty="0">
                <a:latin typeface="Georgia" panose="02040502050405020303" pitchFamily="18" charset="0"/>
                <a:cs typeface="+mn-cs"/>
              </a:rPr>
            </a:br>
            <a:r>
              <a:rPr lang="en-US" sz="3200" b="1" dirty="0">
                <a:latin typeface="Georgia" panose="02040502050405020303" pitchFamily="18" charset="0"/>
                <a:cs typeface="+mn-cs"/>
              </a:rPr>
              <a:t>through “Active Listening”</a:t>
            </a:r>
            <a:endParaRPr lang="en-US" sz="3200" dirty="0"/>
          </a:p>
        </p:txBody>
      </p:sp>
      <p:sp>
        <p:nvSpPr>
          <p:cNvPr id="3" name="Subtitle 2">
            <a:extLst>
              <a:ext uri="{FF2B5EF4-FFF2-40B4-BE49-F238E27FC236}">
                <a16:creationId xmlns:a16="http://schemas.microsoft.com/office/drawing/2014/main" id="{5A9752A8-B9BE-44D3-8924-3DE193A94F01}"/>
              </a:ext>
            </a:extLst>
          </p:cNvPr>
          <p:cNvSpPr>
            <a:spLocks noGrp="1"/>
          </p:cNvSpPr>
          <p:nvPr>
            <p:ph type="subTitle" idx="1"/>
          </p:nvPr>
        </p:nvSpPr>
        <p:spPr>
          <a:xfrm>
            <a:off x="3962400" y="4248150"/>
            <a:ext cx="5181600" cy="533400"/>
          </a:xfrm>
        </p:spPr>
        <p:txBody>
          <a:bodyPr>
            <a:normAutofit fontScale="85000" lnSpcReduction="20000"/>
          </a:bodyPr>
          <a:lstStyle/>
          <a:p>
            <a:r>
              <a:rPr lang="en-US" dirty="0">
                <a:solidFill>
                  <a:schemeClr val="accent6"/>
                </a:solidFill>
              </a:rPr>
              <a:t>Darwin Sampedro, CDS Senior Officer</a:t>
            </a:r>
          </a:p>
          <a:p>
            <a:r>
              <a:rPr lang="en-US" dirty="0">
                <a:solidFill>
                  <a:schemeClr val="accent6"/>
                </a:solidFill>
              </a:rPr>
              <a:t>Club and District Support, The Americas</a:t>
            </a:r>
          </a:p>
          <a:p>
            <a:endParaRPr lang="en-US" dirty="0"/>
          </a:p>
        </p:txBody>
      </p:sp>
    </p:spTree>
    <p:extLst>
      <p:ext uri="{BB962C8B-B14F-4D97-AF65-F5344CB8AC3E}">
        <p14:creationId xmlns:p14="http://schemas.microsoft.com/office/powerpoint/2010/main" val="3416166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lstStyle/>
          <a:p>
            <a:pPr marL="0" marR="0" lvl="0" indent="0" algn="ctr" defTabSz="342900" rtl="0" eaLnBrk="1" fontAlgn="auto" latinLnBrk="0" hangingPunct="1">
              <a:lnSpc>
                <a:spcPct val="100000"/>
              </a:lnSpc>
              <a:spcBef>
                <a:spcPct val="20000"/>
              </a:spcBef>
              <a:spcAft>
                <a:spcPts val="0"/>
              </a:spcAft>
              <a:buClrTx/>
              <a:buSzTx/>
              <a:buNone/>
              <a:tabLst/>
              <a:defRPr/>
            </a:pPr>
            <a:endParaRPr lang="en-US" sz="2250" dirty="0">
              <a:solidFill>
                <a:srgbClr val="00246C"/>
              </a:solidFill>
              <a:latin typeface="Georgia" panose="02040502050405020303" pitchFamily="18" charset="0"/>
              <a:ea typeface="+mn-ea"/>
            </a:endParaRPr>
          </a:p>
          <a:p>
            <a:pPr marL="0" indent="0" algn="ctr">
              <a:buNone/>
            </a:pPr>
            <a:r>
              <a:rPr lang="en-US" sz="7200" dirty="0">
                <a:solidFill>
                  <a:srgbClr val="00246C"/>
                </a:solidFill>
                <a:latin typeface="Georgia" panose="02040502050405020303" pitchFamily="18" charset="0"/>
                <a:ea typeface="+mn-ea"/>
              </a:rPr>
              <a:t>46%</a:t>
            </a:r>
            <a:r>
              <a:rPr lang="en-US" sz="2250" dirty="0">
                <a:solidFill>
                  <a:srgbClr val="00246C"/>
                </a:solidFill>
                <a:latin typeface="Georgia" panose="02040502050405020303" pitchFamily="18" charset="0"/>
                <a:ea typeface="+mn-ea"/>
              </a:rPr>
              <a:t> </a:t>
            </a:r>
            <a:r>
              <a:rPr lang="en-US" sz="3200" dirty="0">
                <a:solidFill>
                  <a:srgbClr val="00246C"/>
                </a:solidFill>
                <a:latin typeface="Georgia" panose="02040502050405020303" pitchFamily="18" charset="0"/>
                <a:ea typeface="+mn-ea"/>
              </a:rPr>
              <a:t>of former members</a:t>
            </a:r>
            <a:endParaRPr lang="en-US" sz="2250" dirty="0">
              <a:solidFill>
                <a:srgbClr val="00246C"/>
              </a:solidFill>
              <a:latin typeface="Georgia" panose="02040502050405020303" pitchFamily="18" charset="0"/>
              <a:ea typeface="+mn-ea"/>
            </a:endParaRPr>
          </a:p>
          <a:p>
            <a:pPr marL="0" indent="0" algn="ctr">
              <a:buNone/>
            </a:pPr>
            <a:endParaRPr lang="en-US" sz="2250" dirty="0">
              <a:solidFill>
                <a:srgbClr val="00246C"/>
              </a:solidFill>
              <a:latin typeface="Georgia" panose="02040502050405020303" pitchFamily="18" charset="0"/>
              <a:ea typeface="+mn-ea"/>
            </a:endParaRPr>
          </a:p>
          <a:p>
            <a:pPr marL="0" indent="0" algn="ctr">
              <a:buNone/>
            </a:pPr>
            <a:r>
              <a:rPr lang="en-US" sz="2400" b="1" dirty="0">
                <a:solidFill>
                  <a:srgbClr val="00246C"/>
                </a:solidFill>
                <a:latin typeface="Georgia" panose="02040502050405020303" pitchFamily="18" charset="0"/>
                <a:ea typeface="+mn-ea"/>
              </a:rPr>
              <a:t>WOULD </a:t>
            </a:r>
            <a:r>
              <a:rPr lang="en-US" sz="2400" b="1" u="sng" dirty="0">
                <a:solidFill>
                  <a:srgbClr val="00246C"/>
                </a:solidFill>
                <a:latin typeface="Georgia" panose="02040502050405020303" pitchFamily="18" charset="0"/>
                <a:ea typeface="+mn-ea"/>
              </a:rPr>
              <a:t>NOT</a:t>
            </a:r>
            <a:r>
              <a:rPr lang="en-US" sz="2400" b="1" dirty="0">
                <a:solidFill>
                  <a:srgbClr val="00246C"/>
                </a:solidFill>
                <a:latin typeface="Georgia" panose="02040502050405020303" pitchFamily="18" charset="0"/>
                <a:ea typeface="+mn-ea"/>
              </a:rPr>
              <a:t> RECOMMEND </a:t>
            </a:r>
            <a:r>
              <a:rPr lang="en-US" sz="2400" dirty="0">
                <a:solidFill>
                  <a:srgbClr val="00246C"/>
                </a:solidFill>
                <a:latin typeface="Georgia" panose="02040502050405020303" pitchFamily="18" charset="0"/>
                <a:ea typeface="+mn-ea"/>
              </a:rPr>
              <a:t>anyone join Rotary</a:t>
            </a:r>
            <a:endParaRPr lang="en-US" sz="2400" b="1" dirty="0">
              <a:solidFill>
                <a:srgbClr val="00246C"/>
              </a:solidFill>
              <a:latin typeface="Georgia" panose="02040502050405020303" pitchFamily="18" charset="0"/>
              <a:ea typeface="+mn-ea"/>
            </a:endParaRPr>
          </a:p>
        </p:txBody>
      </p:sp>
      <p:sp>
        <p:nvSpPr>
          <p:cNvPr id="4" name="Title 5">
            <a:extLst>
              <a:ext uri="{FF2B5EF4-FFF2-40B4-BE49-F238E27FC236}">
                <a16:creationId xmlns:a16="http://schemas.microsoft.com/office/drawing/2014/main" id="{DA99BC84-0584-4BFD-845E-FDAD15F7A183}"/>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Conflict</a:t>
            </a:r>
          </a:p>
        </p:txBody>
      </p:sp>
    </p:spTree>
    <p:extLst>
      <p:ext uri="{BB962C8B-B14F-4D97-AF65-F5344CB8AC3E}">
        <p14:creationId xmlns:p14="http://schemas.microsoft.com/office/powerpoint/2010/main" val="278498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lstStyle/>
          <a:p>
            <a:pPr marL="0" marR="0" lvl="0" indent="0" algn="ctr" defTabSz="342900" rtl="0" eaLnBrk="1" fontAlgn="auto" latinLnBrk="0" hangingPunct="1">
              <a:lnSpc>
                <a:spcPct val="100000"/>
              </a:lnSpc>
              <a:spcBef>
                <a:spcPct val="20000"/>
              </a:spcBef>
              <a:spcAft>
                <a:spcPts val="0"/>
              </a:spcAft>
              <a:buClrTx/>
              <a:buSzTx/>
              <a:buNone/>
              <a:tabLst/>
              <a:defRPr/>
            </a:pPr>
            <a:r>
              <a:rPr lang="en-US" sz="2250" dirty="0">
                <a:solidFill>
                  <a:srgbClr val="00246C"/>
                </a:solidFill>
                <a:latin typeface="Georgia" panose="02040502050405020303" pitchFamily="18" charset="0"/>
                <a:ea typeface="+mn-ea"/>
              </a:rPr>
              <a:t>Of all the reasons why a member ended their membership with Rotary, the main one was: </a:t>
            </a:r>
          </a:p>
          <a:p>
            <a:pPr marL="0" indent="0" algn="ctr">
              <a:buNone/>
            </a:pPr>
            <a:r>
              <a:rPr lang="en-US" sz="8000" dirty="0">
                <a:solidFill>
                  <a:srgbClr val="00246C"/>
                </a:solidFill>
                <a:latin typeface="Georgia" panose="02040502050405020303" pitchFamily="18" charset="0"/>
                <a:ea typeface="+mn-ea"/>
              </a:rPr>
              <a:t>52</a:t>
            </a:r>
            <a:r>
              <a:rPr lang="en-US" sz="7200" dirty="0">
                <a:solidFill>
                  <a:srgbClr val="00246C"/>
                </a:solidFill>
                <a:latin typeface="Georgia" panose="02040502050405020303" pitchFamily="18" charset="0"/>
                <a:ea typeface="+mn-ea"/>
              </a:rPr>
              <a:t>%</a:t>
            </a:r>
            <a:r>
              <a:rPr lang="en-US" sz="2250" dirty="0">
                <a:solidFill>
                  <a:srgbClr val="00246C"/>
                </a:solidFill>
                <a:latin typeface="Georgia" panose="02040502050405020303" pitchFamily="18" charset="0"/>
                <a:ea typeface="+mn-ea"/>
              </a:rPr>
              <a:t> </a:t>
            </a:r>
            <a:r>
              <a:rPr lang="en-US" sz="3200" dirty="0">
                <a:solidFill>
                  <a:srgbClr val="00246C"/>
                </a:solidFill>
                <a:latin typeface="Georgia" panose="02040502050405020303" pitchFamily="18" charset="0"/>
                <a:ea typeface="+mn-ea"/>
              </a:rPr>
              <a:t>of former members</a:t>
            </a:r>
            <a:endParaRPr lang="en-US" sz="2250" dirty="0">
              <a:solidFill>
                <a:srgbClr val="00246C"/>
              </a:solidFill>
              <a:latin typeface="Georgia" panose="02040502050405020303" pitchFamily="18" charset="0"/>
              <a:ea typeface="+mn-ea"/>
            </a:endParaRPr>
          </a:p>
          <a:p>
            <a:pPr marL="0" indent="0" algn="ctr">
              <a:buNone/>
            </a:pPr>
            <a:endParaRPr lang="en-US" sz="2250" dirty="0">
              <a:solidFill>
                <a:srgbClr val="00246C"/>
              </a:solidFill>
              <a:latin typeface="Georgia" panose="02040502050405020303" pitchFamily="18" charset="0"/>
              <a:ea typeface="+mn-ea"/>
            </a:endParaRPr>
          </a:p>
          <a:p>
            <a:pPr marL="0" indent="0" algn="ctr">
              <a:buNone/>
            </a:pPr>
            <a:r>
              <a:rPr lang="en-US" sz="3600" b="1" dirty="0">
                <a:solidFill>
                  <a:srgbClr val="00246C"/>
                </a:solidFill>
                <a:latin typeface="Georgia" panose="02040502050405020303" pitchFamily="18" charset="0"/>
                <a:ea typeface="+mn-ea"/>
              </a:rPr>
              <a:t>Personality conflicts</a:t>
            </a:r>
          </a:p>
        </p:txBody>
      </p:sp>
      <p:sp>
        <p:nvSpPr>
          <p:cNvPr id="4" name="Title 5">
            <a:extLst>
              <a:ext uri="{FF2B5EF4-FFF2-40B4-BE49-F238E27FC236}">
                <a16:creationId xmlns:a16="http://schemas.microsoft.com/office/drawing/2014/main" id="{DA99BC84-0584-4BFD-845E-FDAD15F7A183}"/>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Conflict</a:t>
            </a:r>
          </a:p>
        </p:txBody>
      </p:sp>
    </p:spTree>
    <p:extLst>
      <p:ext uri="{BB962C8B-B14F-4D97-AF65-F5344CB8AC3E}">
        <p14:creationId xmlns:p14="http://schemas.microsoft.com/office/powerpoint/2010/main" val="405324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B2EDC3-6E10-4BBE-B4FA-C99963A7DAF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752599" y="812597"/>
            <a:ext cx="6858133" cy="3988003"/>
          </a:xfrm>
        </p:spPr>
      </p:pic>
      <p:sp>
        <p:nvSpPr>
          <p:cNvPr id="4" name="Title 5">
            <a:extLst>
              <a:ext uri="{FF2B5EF4-FFF2-40B4-BE49-F238E27FC236}">
                <a16:creationId xmlns:a16="http://schemas.microsoft.com/office/drawing/2014/main" id="{7D6F6756-DD84-4DC6-B4A3-480D43479B4B}"/>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Conflict</a:t>
            </a:r>
          </a:p>
        </p:txBody>
      </p:sp>
      <p:sp>
        <p:nvSpPr>
          <p:cNvPr id="7" name="Oval 6">
            <a:extLst>
              <a:ext uri="{FF2B5EF4-FFF2-40B4-BE49-F238E27FC236}">
                <a16:creationId xmlns:a16="http://schemas.microsoft.com/office/drawing/2014/main" id="{96F6302E-6D4E-4494-B508-4DA6980534EA}"/>
              </a:ext>
            </a:extLst>
          </p:cNvPr>
          <p:cNvSpPr/>
          <p:nvPr/>
        </p:nvSpPr>
        <p:spPr>
          <a:xfrm>
            <a:off x="1905000" y="2518833"/>
            <a:ext cx="1676400" cy="357717"/>
          </a:xfrm>
          <a:prstGeom prst="ellipse">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a:xfrm>
            <a:off x="-228600" y="1971675"/>
            <a:ext cx="9525000" cy="1200150"/>
          </a:xfrm>
        </p:spPr>
        <p:txBody>
          <a:bodyPr/>
          <a:lstStyle/>
          <a:p>
            <a:r>
              <a:rPr lang="en-US" sz="3600" b="1" dirty="0">
                <a:latin typeface="Georgia" panose="02040502050405020303" pitchFamily="18" charset="0"/>
              </a:rPr>
              <a:t>Poor Listening vs. Active Listening </a:t>
            </a:r>
            <a:endParaRPr lang="en-US" sz="3200" dirty="0"/>
          </a:p>
        </p:txBody>
      </p:sp>
    </p:spTree>
    <p:extLst>
      <p:ext uri="{BB962C8B-B14F-4D97-AF65-F5344CB8AC3E}">
        <p14:creationId xmlns:p14="http://schemas.microsoft.com/office/powerpoint/2010/main" val="328356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C9311CC-3883-4F06-9CA0-A3445248A2CA}"/>
              </a:ext>
            </a:extLst>
          </p:cNvPr>
          <p:cNvSpPr txBox="1">
            <a:spLocks/>
          </p:cNvSpPr>
          <p:nvPr/>
        </p:nvSpPr>
        <p:spPr>
          <a:xfrm>
            <a:off x="609600" y="1066801"/>
            <a:ext cx="8229600" cy="3394472"/>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t" latinLnBrk="0" hangingPunct="1">
              <a:lnSpc>
                <a:spcPct val="100000"/>
              </a:lnSpc>
              <a:spcBef>
                <a:spcPct val="20000"/>
              </a:spcBef>
              <a:spcAft>
                <a:spcPts val="0"/>
              </a:spcAft>
              <a:buClrTx/>
              <a:buSzTx/>
              <a:buFont typeface="Arial"/>
              <a:buNone/>
              <a:tabLst/>
              <a:defRPr/>
            </a:pPr>
            <a:endParaRPr kumimoji="0" lang="en-US" sz="2250" b="1"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0" marR="0" lvl="0" indent="0" algn="l" defTabSz="342900" rtl="0" eaLnBrk="1" fontAlgn="t" latinLnBrk="0" hangingPunct="1">
              <a:lnSpc>
                <a:spcPct val="100000"/>
              </a:lnSpc>
              <a:spcBef>
                <a:spcPct val="20000"/>
              </a:spcBef>
              <a:spcAft>
                <a:spcPts val="0"/>
              </a:spcAft>
              <a:buClrTx/>
              <a:buSzTx/>
              <a:buFont typeface="Arial"/>
              <a:buNone/>
              <a:tabLst/>
              <a:defRPr/>
            </a:pPr>
            <a:endParaRPr kumimoji="0" lang="en-US" sz="2250" b="1"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0" marR="0" lvl="0" indent="0" algn="l" defTabSz="342900" rtl="0" eaLnBrk="1" fontAlgn="t" latinLnBrk="0" hangingPunct="1">
              <a:lnSpc>
                <a:spcPct val="100000"/>
              </a:lnSpc>
              <a:spcBef>
                <a:spcPct val="20000"/>
              </a:spcBef>
              <a:spcAft>
                <a:spcPts val="0"/>
              </a:spcAft>
              <a:buClrTx/>
              <a:buSzTx/>
              <a:buFont typeface="Arial"/>
              <a:buNone/>
              <a:tabLst/>
              <a:defRPr/>
            </a:pPr>
            <a:endParaRPr kumimoji="0" lang="en-US" sz="2250" b="1"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0" marR="0" lvl="0" indent="0" algn="ctr" defTabSz="342900" rtl="0" eaLnBrk="1" fontAlgn="t"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srgbClr val="00246C"/>
                </a:solidFill>
                <a:effectLst/>
                <a:uLnTx/>
                <a:uFillTx/>
                <a:latin typeface="Georgia" panose="02040502050405020303" pitchFamily="18" charset="0"/>
                <a:ea typeface="+mn-ea"/>
              </a:rPr>
              <a:t>The Price of Poor </a:t>
            </a:r>
            <a:r>
              <a:rPr lang="en-US" sz="4000" b="1" dirty="0">
                <a:solidFill>
                  <a:srgbClr val="00246C"/>
                </a:solidFill>
                <a:latin typeface="Georgia" panose="02040502050405020303" pitchFamily="18" charset="0"/>
              </a:rPr>
              <a:t>L</a:t>
            </a:r>
            <a:r>
              <a:rPr kumimoji="0" lang="en-US" sz="4000" b="1" i="0" u="none" strike="noStrike" kern="1200" cap="none" spc="0" normalizeH="0" baseline="0" noProof="0" dirty="0" err="1">
                <a:ln>
                  <a:noFill/>
                </a:ln>
                <a:solidFill>
                  <a:srgbClr val="00246C"/>
                </a:solidFill>
                <a:effectLst/>
                <a:uLnTx/>
                <a:uFillTx/>
                <a:latin typeface="Georgia" panose="02040502050405020303" pitchFamily="18" charset="0"/>
                <a:ea typeface="+mn-ea"/>
              </a:rPr>
              <a:t>istening</a:t>
            </a:r>
            <a:endParaRPr kumimoji="0" lang="en-US" sz="4000" b="1"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endParaRPr kumimoji="0" lang="en-US" sz="2250" b="0" i="0" u="none" strike="noStrike" kern="1200" cap="none" spc="0" normalizeH="0" baseline="0" noProof="0" dirty="0">
              <a:ln>
                <a:noFill/>
              </a:ln>
              <a:solidFill>
                <a:srgbClr val="958D85"/>
              </a:solidFill>
              <a:effectLst/>
              <a:uLnTx/>
              <a:uFillTx/>
              <a:latin typeface="Georgia"/>
              <a:ea typeface="+mn-ea"/>
            </a:endParaRPr>
          </a:p>
        </p:txBody>
      </p:sp>
      <p:sp>
        <p:nvSpPr>
          <p:cNvPr id="5" name="Title 3">
            <a:extLst>
              <a:ext uri="{FF2B5EF4-FFF2-40B4-BE49-F238E27FC236}">
                <a16:creationId xmlns:a16="http://schemas.microsoft.com/office/drawing/2014/main" id="{79856DAE-A646-44D9-93BE-33B8EAA75506}"/>
              </a:ext>
            </a:extLst>
          </p:cNvPr>
          <p:cNvSpPr txBox="1">
            <a:spLocks/>
          </p:cNvSpPr>
          <p:nvPr/>
        </p:nvSpPr>
        <p:spPr bwMode="auto">
          <a:xfrm>
            <a:off x="381000" y="36195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Tree>
    <p:extLst>
      <p:ext uri="{BB962C8B-B14F-4D97-AF65-F5344CB8AC3E}">
        <p14:creationId xmlns:p14="http://schemas.microsoft.com/office/powerpoint/2010/main" val="159160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p:txBody>
          <a:bodyPr/>
          <a:lstStyle/>
          <a:p>
            <a:r>
              <a:rPr kumimoji="0" lang="en-US" altLang="en-US" sz="2600" b="0" i="1" u="none" strike="noStrike" kern="1200" cap="none" spc="0" normalizeH="0" baseline="0" noProof="0" dirty="0">
                <a:ln>
                  <a:noFill/>
                </a:ln>
                <a:solidFill>
                  <a:prstClr val="white"/>
                </a:solidFill>
                <a:effectLst/>
                <a:uLnTx/>
                <a:uFillTx/>
                <a:latin typeface="Georgia" panose="02040502050405020303" pitchFamily="18" charset="0"/>
                <a:ea typeface="+mj-ea"/>
              </a:rPr>
              <a:t>“Our worst enemy in </a:t>
            </a:r>
            <a:r>
              <a:rPr kumimoji="0" lang="en-US" altLang="en-US" sz="2600" b="1" i="1" u="none" strike="noStrike" kern="1200" cap="none" spc="0" normalizeH="0" baseline="0" noProof="0" dirty="0">
                <a:ln>
                  <a:noFill/>
                </a:ln>
                <a:solidFill>
                  <a:prstClr val="white"/>
                </a:solidFill>
                <a:effectLst/>
                <a:uLnTx/>
                <a:uFillTx/>
                <a:latin typeface="Georgia" panose="02040502050405020303" pitchFamily="18" charset="0"/>
                <a:ea typeface="+mj-ea"/>
              </a:rPr>
              <a:t>communication</a:t>
            </a:r>
            <a:r>
              <a:rPr kumimoji="0" lang="en-US" altLang="en-US" sz="2600" b="0" i="1" u="none" strike="noStrike" kern="1200" cap="none" spc="0" normalizeH="0" baseline="0" noProof="0" dirty="0">
                <a:ln>
                  <a:noFill/>
                </a:ln>
                <a:solidFill>
                  <a:prstClr val="white"/>
                </a:solidFill>
                <a:effectLst/>
                <a:uLnTx/>
                <a:uFillTx/>
                <a:latin typeface="Georgia" panose="02040502050405020303" pitchFamily="18" charset="0"/>
                <a:ea typeface="+mj-ea"/>
              </a:rPr>
              <a:t> is that we do not   </a:t>
            </a:r>
            <a:br>
              <a:rPr kumimoji="0" lang="en-US" altLang="en-US" sz="2600" b="0" i="1" u="none" strike="noStrike" kern="1200" cap="none" spc="0" normalizeH="0" baseline="0" noProof="0" dirty="0">
                <a:ln>
                  <a:noFill/>
                </a:ln>
                <a:solidFill>
                  <a:prstClr val="white"/>
                </a:solidFill>
                <a:effectLst/>
                <a:uLnTx/>
                <a:uFillTx/>
                <a:latin typeface="Georgia" panose="02040502050405020303" pitchFamily="18" charset="0"/>
                <a:ea typeface="+mj-ea"/>
              </a:rPr>
            </a:br>
            <a:r>
              <a:rPr kumimoji="0" lang="en-US" altLang="en-US" sz="2600" b="0" i="1" u="none" strike="noStrike" kern="1200" cap="none" spc="0" normalizeH="0" baseline="0" noProof="0" dirty="0">
                <a:ln>
                  <a:noFill/>
                </a:ln>
                <a:solidFill>
                  <a:prstClr val="white"/>
                </a:solidFill>
                <a:effectLst/>
                <a:uLnTx/>
                <a:uFillTx/>
                <a:latin typeface="Georgia" panose="02040502050405020303" pitchFamily="18" charset="0"/>
                <a:ea typeface="+mj-ea"/>
              </a:rPr>
              <a:t>         listen to </a:t>
            </a:r>
            <a:r>
              <a:rPr kumimoji="0" lang="en-US" altLang="en-US" sz="2600" b="1" i="1" u="none" strike="noStrike" kern="1200" cap="none" spc="0" normalizeH="0" baseline="0" noProof="0" dirty="0">
                <a:ln>
                  <a:noFill/>
                </a:ln>
                <a:solidFill>
                  <a:prstClr val="white"/>
                </a:solidFill>
                <a:effectLst/>
                <a:uLnTx/>
                <a:uFillTx/>
                <a:latin typeface="Georgia" panose="02040502050405020303" pitchFamily="18" charset="0"/>
                <a:ea typeface="+mj-ea"/>
              </a:rPr>
              <a:t>understand</a:t>
            </a:r>
            <a:r>
              <a:rPr kumimoji="0" lang="en-US" altLang="en-US" sz="2600" b="0" i="1" u="none" strike="noStrike" kern="1200" cap="none" spc="0" normalizeH="0" baseline="0" noProof="0" dirty="0">
                <a:ln>
                  <a:noFill/>
                </a:ln>
                <a:solidFill>
                  <a:prstClr val="white"/>
                </a:solidFill>
                <a:effectLst/>
                <a:uLnTx/>
                <a:uFillTx/>
                <a:latin typeface="Georgia" panose="02040502050405020303" pitchFamily="18" charset="0"/>
                <a:ea typeface="+mj-ea"/>
              </a:rPr>
              <a:t>, we listen to </a:t>
            </a:r>
            <a:r>
              <a:rPr kumimoji="0" lang="en-US" altLang="en-US" sz="2600" b="1" i="1" u="none" strike="noStrike" kern="1200" cap="none" spc="0" normalizeH="0" baseline="0" noProof="0" dirty="0">
                <a:ln>
                  <a:noFill/>
                </a:ln>
                <a:solidFill>
                  <a:prstClr val="white"/>
                </a:solidFill>
                <a:effectLst/>
                <a:uLnTx/>
                <a:uFillTx/>
                <a:latin typeface="Georgia" panose="02040502050405020303" pitchFamily="18" charset="0"/>
                <a:ea typeface="+mj-ea"/>
              </a:rPr>
              <a:t>respond</a:t>
            </a:r>
            <a:r>
              <a:rPr kumimoji="0" lang="en-US" altLang="en-US" sz="2600" b="0" i="1" u="none" strike="noStrike" kern="1200" cap="none" spc="0" normalizeH="0" baseline="0" noProof="0" dirty="0">
                <a:ln>
                  <a:noFill/>
                </a:ln>
                <a:solidFill>
                  <a:prstClr val="white"/>
                </a:solidFill>
                <a:effectLst/>
                <a:uLnTx/>
                <a:uFillTx/>
                <a:latin typeface="Georgia" panose="02040502050405020303" pitchFamily="18" charset="0"/>
                <a:ea typeface="+mj-ea"/>
              </a:rPr>
              <a:t>. ”                    </a:t>
            </a:r>
            <a:r>
              <a:rPr kumimoji="0" lang="en-US" altLang="en-US" sz="2800" b="0" i="1" u="none" strike="noStrike" kern="1200" cap="none" spc="0" normalizeH="0" baseline="0" noProof="0" dirty="0">
                <a:ln>
                  <a:noFill/>
                </a:ln>
                <a:solidFill>
                  <a:prstClr val="white"/>
                </a:solidFill>
                <a:effectLst/>
                <a:uLnTx/>
                <a:uFillTx/>
                <a:latin typeface="Georgia" panose="02040502050405020303" pitchFamily="18" charset="0"/>
                <a:ea typeface="+mj-ea"/>
              </a:rPr>
              <a:t>													-</a:t>
            </a:r>
            <a:r>
              <a:rPr kumimoji="0" lang="en-US" altLang="en-US" sz="1600" b="0" i="1" u="none" strike="noStrike" kern="1200" cap="none" spc="0" normalizeH="0" baseline="0" noProof="0" dirty="0">
                <a:ln>
                  <a:noFill/>
                </a:ln>
                <a:solidFill>
                  <a:prstClr val="white"/>
                </a:solidFill>
                <a:effectLst/>
                <a:uLnTx/>
                <a:uFillTx/>
                <a:latin typeface="Georgia" panose="02040502050405020303" pitchFamily="18" charset="0"/>
                <a:ea typeface="+mj-ea"/>
              </a:rPr>
              <a:t>Pilar Morey </a:t>
            </a:r>
            <a:r>
              <a:rPr kumimoji="0" lang="en-US" altLang="en-US" sz="1600" b="0" i="1" u="none" strike="noStrike" kern="1200" cap="none" spc="0" normalizeH="0" baseline="0" noProof="0" dirty="0" err="1">
                <a:ln>
                  <a:noFill/>
                </a:ln>
                <a:solidFill>
                  <a:prstClr val="white"/>
                </a:solidFill>
                <a:effectLst/>
                <a:uLnTx/>
                <a:uFillTx/>
                <a:latin typeface="Georgia" panose="02040502050405020303" pitchFamily="18" charset="0"/>
                <a:ea typeface="+mj-ea"/>
              </a:rPr>
              <a:t>Bulbena</a:t>
            </a:r>
            <a:endParaRPr lang="en-US" dirty="0"/>
          </a:p>
        </p:txBody>
      </p:sp>
    </p:spTree>
    <p:extLst>
      <p:ext uri="{BB962C8B-B14F-4D97-AF65-F5344CB8AC3E}">
        <p14:creationId xmlns:p14="http://schemas.microsoft.com/office/powerpoint/2010/main" val="354596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7407CA-8FC0-4488-977E-CC059BC255CD}"/>
              </a:ext>
            </a:extLst>
          </p:cNvPr>
          <p:cNvSpPr txBox="1"/>
          <p:nvPr/>
        </p:nvSpPr>
        <p:spPr>
          <a:xfrm>
            <a:off x="533400" y="971550"/>
            <a:ext cx="5029200" cy="523220"/>
          </a:xfrm>
          <a:prstGeom prst="rect">
            <a:avLst/>
          </a:prstGeom>
          <a:noFill/>
        </p:spPr>
        <p:txBody>
          <a:bodyPr wrap="square" rtlCol="0">
            <a:spAutoFit/>
          </a:bodyPr>
          <a:lstStyle/>
          <a:p>
            <a:r>
              <a:rPr lang="en-US" sz="2800" b="1" dirty="0">
                <a:solidFill>
                  <a:srgbClr val="00246C"/>
                </a:solidFill>
                <a:latin typeface="Georgia" panose="02040502050405020303" pitchFamily="18" charset="0"/>
              </a:rPr>
              <a:t>In the business industry:</a:t>
            </a:r>
          </a:p>
        </p:txBody>
      </p:sp>
      <p:sp>
        <p:nvSpPr>
          <p:cNvPr id="5" name="Content Placeholder 2">
            <a:extLst>
              <a:ext uri="{FF2B5EF4-FFF2-40B4-BE49-F238E27FC236}">
                <a16:creationId xmlns:a16="http://schemas.microsoft.com/office/drawing/2014/main" id="{71B972E3-8E91-4A23-AF8F-F5A5E29F47E3}"/>
              </a:ext>
            </a:extLst>
          </p:cNvPr>
          <p:cNvSpPr txBox="1">
            <a:spLocks/>
          </p:cNvSpPr>
          <p:nvPr/>
        </p:nvSpPr>
        <p:spPr>
          <a:xfrm>
            <a:off x="457200" y="1552575"/>
            <a:ext cx="8305800" cy="2038349"/>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246C"/>
                </a:solidFill>
                <a:effectLst/>
                <a:uLnTx/>
                <a:uFillTx/>
                <a:latin typeface="Georgia"/>
                <a:ea typeface="+mn-ea"/>
              </a:rPr>
              <a:t>Assumptions</a:t>
            </a: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246C"/>
                </a:solidFill>
                <a:effectLst/>
                <a:uLnTx/>
                <a:uFillTx/>
                <a:latin typeface="Georgia"/>
                <a:ea typeface="+mn-ea"/>
              </a:rPr>
              <a:t>Misunderstandings</a:t>
            </a: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246C"/>
                </a:solidFill>
                <a:effectLst/>
                <a:uLnTx/>
                <a:uFillTx/>
                <a:latin typeface="Georgia"/>
                <a:ea typeface="+mn-ea"/>
              </a:rPr>
              <a:t>Errors</a:t>
            </a: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246C"/>
                </a:solidFill>
                <a:effectLst/>
                <a:uLnTx/>
                <a:uFillTx/>
                <a:latin typeface="Georgia"/>
                <a:ea typeface="+mn-ea"/>
              </a:rPr>
              <a:t>Ineffective decisions and/or costly mistakes</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rgbClr val="00246C"/>
              </a:solidFill>
              <a:effectLst/>
              <a:uLnTx/>
              <a:uFillTx/>
              <a:latin typeface="Georgia"/>
              <a:ea typeface="+mn-ea"/>
            </a:endParaRP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endParaRPr kumimoji="0" lang="en-US" sz="2250" b="0" i="0" u="none" strike="noStrike" kern="1200" cap="none" spc="0" normalizeH="0" baseline="0" noProof="0" dirty="0">
              <a:ln>
                <a:noFill/>
              </a:ln>
              <a:solidFill>
                <a:srgbClr val="958D85"/>
              </a:solidFill>
              <a:effectLst/>
              <a:uLnTx/>
              <a:uFillTx/>
              <a:latin typeface="Georgia"/>
              <a:ea typeface="+mn-ea"/>
            </a:endParaRPr>
          </a:p>
        </p:txBody>
      </p:sp>
      <p:sp>
        <p:nvSpPr>
          <p:cNvPr id="6" name="Title 3">
            <a:extLst>
              <a:ext uri="{FF2B5EF4-FFF2-40B4-BE49-F238E27FC236}">
                <a16:creationId xmlns:a16="http://schemas.microsoft.com/office/drawing/2014/main" id="{627DBA6D-2D8E-4ED5-A378-6520977A5A90}"/>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Tree>
    <p:extLst>
      <p:ext uri="{BB962C8B-B14F-4D97-AF65-F5344CB8AC3E}">
        <p14:creationId xmlns:p14="http://schemas.microsoft.com/office/powerpoint/2010/main" val="225976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F6B07-5028-4DEF-AE63-92578CD6440A}"/>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
        <p:nvSpPr>
          <p:cNvPr id="5" name="TextBox 4">
            <a:extLst>
              <a:ext uri="{FF2B5EF4-FFF2-40B4-BE49-F238E27FC236}">
                <a16:creationId xmlns:a16="http://schemas.microsoft.com/office/drawing/2014/main" id="{07279151-1203-4B17-AF3B-D226C2455A2C}"/>
              </a:ext>
            </a:extLst>
          </p:cNvPr>
          <p:cNvSpPr txBox="1"/>
          <p:nvPr/>
        </p:nvSpPr>
        <p:spPr>
          <a:xfrm>
            <a:off x="533400" y="971550"/>
            <a:ext cx="4343400" cy="523220"/>
          </a:xfrm>
          <a:prstGeom prst="rect">
            <a:avLst/>
          </a:prstGeom>
          <a:noFill/>
        </p:spPr>
        <p:txBody>
          <a:bodyPr wrap="square" rtlCol="0">
            <a:spAutoFit/>
          </a:bodyPr>
          <a:lstStyle/>
          <a:p>
            <a:r>
              <a:rPr lang="en-US" sz="2800" b="1" dirty="0">
                <a:solidFill>
                  <a:srgbClr val="00246C"/>
                </a:solidFill>
                <a:latin typeface="Georgia" panose="02040502050405020303" pitchFamily="18" charset="0"/>
              </a:rPr>
              <a:t>On a personal level: </a:t>
            </a:r>
          </a:p>
        </p:txBody>
      </p:sp>
      <p:sp>
        <p:nvSpPr>
          <p:cNvPr id="6" name="Content Placeholder 2">
            <a:extLst>
              <a:ext uri="{FF2B5EF4-FFF2-40B4-BE49-F238E27FC236}">
                <a16:creationId xmlns:a16="http://schemas.microsoft.com/office/drawing/2014/main" id="{C520B4FE-5F75-4B99-B291-DE3C37CEE5B9}"/>
              </a:ext>
            </a:extLst>
          </p:cNvPr>
          <p:cNvSpPr txBox="1">
            <a:spLocks/>
          </p:cNvSpPr>
          <p:nvPr/>
        </p:nvSpPr>
        <p:spPr>
          <a:xfrm>
            <a:off x="457200" y="1610382"/>
            <a:ext cx="8229600" cy="2038349"/>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dirty="0">
                <a:ln>
                  <a:noFill/>
                </a:ln>
                <a:solidFill>
                  <a:srgbClr val="00246C"/>
                </a:solidFill>
                <a:effectLst/>
                <a:uLnTx/>
                <a:uFillTx/>
                <a:latin typeface="Georgia"/>
                <a:ea typeface="+mn-ea"/>
              </a:rPr>
              <a:t>Hurt</a:t>
            </a:r>
            <a:r>
              <a:rPr kumimoji="0" lang="en-US" sz="3200" b="0" i="0" u="none" strike="noStrike" kern="1200" cap="none" spc="0" normalizeH="0" baseline="0" noProof="0" dirty="0">
                <a:ln>
                  <a:noFill/>
                </a:ln>
                <a:solidFill>
                  <a:srgbClr val="00246C"/>
                </a:solidFill>
                <a:effectLst/>
                <a:uLnTx/>
                <a:uFillTx/>
                <a:latin typeface="Georgia"/>
                <a:ea typeface="+mn-ea"/>
              </a:rPr>
              <a:t> feelings</a:t>
            </a: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246C"/>
                </a:solidFill>
                <a:effectLst/>
                <a:uLnTx/>
                <a:uFillTx/>
                <a:latin typeface="Georgia"/>
                <a:ea typeface="+mn-ea"/>
              </a:rPr>
              <a:t>Deteriorates </a:t>
            </a:r>
            <a:r>
              <a:rPr kumimoji="0" lang="en-US" sz="3200" b="1" i="0" u="none" strike="noStrike" kern="1200" cap="none" spc="0" normalizeH="0" baseline="0" noProof="0" dirty="0">
                <a:ln>
                  <a:noFill/>
                </a:ln>
                <a:solidFill>
                  <a:srgbClr val="00246C"/>
                </a:solidFill>
                <a:effectLst/>
                <a:uLnTx/>
                <a:uFillTx/>
                <a:latin typeface="Georgia"/>
                <a:ea typeface="+mn-ea"/>
              </a:rPr>
              <a:t>trust</a:t>
            </a: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dirty="0">
                <a:ln>
                  <a:noFill/>
                </a:ln>
                <a:solidFill>
                  <a:srgbClr val="00246C"/>
                </a:solidFill>
                <a:effectLst/>
                <a:uLnTx/>
                <a:uFillTx/>
                <a:latin typeface="Georgia"/>
                <a:ea typeface="+mn-ea"/>
              </a:rPr>
              <a:t>Weakens</a:t>
            </a:r>
            <a:r>
              <a:rPr kumimoji="0" lang="en-US" sz="3200" b="0" i="0" u="none" strike="noStrike" kern="1200" cap="none" spc="0" normalizeH="0" baseline="0" noProof="0" dirty="0">
                <a:ln>
                  <a:noFill/>
                </a:ln>
                <a:solidFill>
                  <a:srgbClr val="00246C"/>
                </a:solidFill>
                <a:effectLst/>
                <a:uLnTx/>
                <a:uFillTx/>
                <a:latin typeface="Georgia"/>
                <a:ea typeface="+mn-ea"/>
              </a:rPr>
              <a:t> communication even further</a:t>
            </a: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endParaRPr kumimoji="0" lang="en-US" sz="2250" b="0" i="0" u="none" strike="noStrike" kern="1200" cap="none" spc="0" normalizeH="0" baseline="0" noProof="0" dirty="0">
              <a:ln>
                <a:noFill/>
              </a:ln>
              <a:solidFill>
                <a:srgbClr val="958D85"/>
              </a:solidFill>
              <a:effectLst/>
              <a:uLnTx/>
              <a:uFillTx/>
              <a:latin typeface="Georgia"/>
              <a:ea typeface="+mn-ea"/>
            </a:endParaRPr>
          </a:p>
        </p:txBody>
      </p:sp>
    </p:spTree>
    <p:extLst>
      <p:ext uri="{BB962C8B-B14F-4D97-AF65-F5344CB8AC3E}">
        <p14:creationId xmlns:p14="http://schemas.microsoft.com/office/powerpoint/2010/main" val="373330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F6B07-5028-4DEF-AE63-92578CD6440A}"/>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
        <p:nvSpPr>
          <p:cNvPr id="7" name="Content Placeholder 2">
            <a:extLst>
              <a:ext uri="{FF2B5EF4-FFF2-40B4-BE49-F238E27FC236}">
                <a16:creationId xmlns:a16="http://schemas.microsoft.com/office/drawing/2014/main" id="{5071B120-CDD5-4067-A266-045B44AF58F7}"/>
              </a:ext>
            </a:extLst>
          </p:cNvPr>
          <p:cNvSpPr txBox="1">
            <a:spLocks/>
          </p:cNvSpPr>
          <p:nvPr/>
        </p:nvSpPr>
        <p:spPr bwMode="auto">
          <a:xfrm>
            <a:off x="533400" y="514350"/>
            <a:ext cx="7315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ヒラギノ角ゴ Pro W3" charset="-128"/>
              </a:defRPr>
            </a:lvl1pPr>
            <a:lvl2pPr marL="338138" indent="-2222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20000"/>
              </a:spcBef>
            </a:pPr>
            <a:endParaRPr lang="en-US" altLang="en-US" sz="2000" b="1" dirty="0">
              <a:solidFill>
                <a:schemeClr val="accent1"/>
              </a:solidFill>
              <a:latin typeface="Georgia" panose="02040502050405020303" pitchFamily="18" charset="0"/>
              <a:ea typeface="MS PGothic" panose="020B0600070205080204" pitchFamily="34" charset="-128"/>
            </a:endParaRPr>
          </a:p>
          <a:p>
            <a:pPr>
              <a:spcBef>
                <a:spcPct val="20000"/>
              </a:spcBef>
            </a:pPr>
            <a:r>
              <a:rPr lang="en-US" altLang="en-US" sz="2800" b="1" dirty="0">
                <a:solidFill>
                  <a:schemeClr val="tx2"/>
                </a:solidFill>
                <a:latin typeface="Georgia" panose="02040502050405020303" pitchFamily="18" charset="0"/>
                <a:ea typeface="MS PGothic" panose="020B0600070205080204" pitchFamily="34" charset="-128"/>
              </a:rPr>
              <a:t>Aggrieved member:</a:t>
            </a:r>
          </a:p>
          <a:p>
            <a:pPr marL="257175" indent="-257175" defTabSz="342900" eaLnBrk="1" fontAlgn="auto" hangingPunct="1">
              <a:spcBef>
                <a:spcPct val="20000"/>
              </a:spcBef>
              <a:spcAft>
                <a:spcPts val="0"/>
              </a:spcAft>
              <a:buFont typeface="Arial"/>
              <a:buChar char="•"/>
              <a:defRPr/>
            </a:pPr>
            <a:r>
              <a:rPr lang="en-US" altLang="en-US" sz="3200" dirty="0">
                <a:solidFill>
                  <a:srgbClr val="00246C"/>
                </a:solidFill>
                <a:latin typeface="Georgia"/>
                <a:ea typeface="+mn-ea"/>
              </a:rPr>
              <a:t>Becomes disinterested </a:t>
            </a:r>
          </a:p>
          <a:p>
            <a:pPr marL="257175" indent="-257175" defTabSz="342900" eaLnBrk="1" fontAlgn="auto" hangingPunct="1">
              <a:spcBef>
                <a:spcPct val="20000"/>
              </a:spcBef>
              <a:spcAft>
                <a:spcPts val="0"/>
              </a:spcAft>
              <a:buFont typeface="Arial"/>
              <a:buChar char="•"/>
              <a:defRPr/>
            </a:pPr>
            <a:r>
              <a:rPr lang="en-US" altLang="en-US" sz="3200" dirty="0">
                <a:solidFill>
                  <a:srgbClr val="00246C"/>
                </a:solidFill>
                <a:latin typeface="Georgia"/>
                <a:ea typeface="+mn-ea"/>
              </a:rPr>
              <a:t>Becomes negative</a:t>
            </a:r>
          </a:p>
          <a:p>
            <a:pPr marL="257175" indent="-257175" defTabSz="342900" eaLnBrk="1" fontAlgn="auto" hangingPunct="1">
              <a:spcBef>
                <a:spcPct val="20000"/>
              </a:spcBef>
              <a:spcAft>
                <a:spcPts val="0"/>
              </a:spcAft>
              <a:buFont typeface="Arial"/>
              <a:buChar char="•"/>
              <a:defRPr/>
            </a:pPr>
            <a:r>
              <a:rPr lang="en-US" altLang="en-US" sz="3200" dirty="0">
                <a:solidFill>
                  <a:srgbClr val="00246C"/>
                </a:solidFill>
                <a:latin typeface="Georgia"/>
                <a:ea typeface="+mn-ea"/>
              </a:rPr>
              <a:t>Takes a leave of absence</a:t>
            </a:r>
          </a:p>
          <a:p>
            <a:pPr marL="257175" indent="-257175" defTabSz="342900" eaLnBrk="1" fontAlgn="auto" hangingPunct="1">
              <a:spcBef>
                <a:spcPct val="20000"/>
              </a:spcBef>
              <a:spcAft>
                <a:spcPts val="0"/>
              </a:spcAft>
              <a:buFont typeface="Arial"/>
              <a:buChar char="•"/>
              <a:defRPr/>
            </a:pPr>
            <a:r>
              <a:rPr lang="en-US" altLang="en-US" sz="3200" dirty="0">
                <a:solidFill>
                  <a:srgbClr val="00246C"/>
                </a:solidFill>
                <a:latin typeface="Georgia"/>
                <a:ea typeface="+mn-ea"/>
              </a:rPr>
              <a:t>Joins another Rotary Club</a:t>
            </a:r>
          </a:p>
          <a:p>
            <a:pPr marL="257175" indent="-257175" defTabSz="342900" eaLnBrk="1" fontAlgn="auto" hangingPunct="1">
              <a:spcBef>
                <a:spcPct val="20000"/>
              </a:spcBef>
              <a:spcAft>
                <a:spcPts val="0"/>
              </a:spcAft>
              <a:buFont typeface="Arial"/>
              <a:buChar char="•"/>
              <a:defRPr/>
            </a:pPr>
            <a:r>
              <a:rPr lang="en-US" altLang="en-US" sz="3200" dirty="0">
                <a:solidFill>
                  <a:srgbClr val="00246C"/>
                </a:solidFill>
                <a:latin typeface="Georgia"/>
                <a:ea typeface="+mn-ea"/>
              </a:rPr>
              <a:t>Resigns from Rotary</a:t>
            </a:r>
          </a:p>
          <a:p>
            <a:pPr lvl="1">
              <a:spcBef>
                <a:spcPct val="20000"/>
              </a:spcBef>
              <a:buClr>
                <a:schemeClr val="accent1"/>
              </a:buClr>
              <a:buSzPct val="120000"/>
              <a:buFont typeface="Wingdings" panose="05000000000000000000" pitchFamily="2" charset="2"/>
              <a:buChar char="§"/>
            </a:pPr>
            <a:endParaRPr lang="en-US" altLang="en-US" sz="2000" dirty="0">
              <a:solidFill>
                <a:srgbClr val="000000"/>
              </a:solidFill>
              <a:latin typeface="Georgia" panose="02040502050405020303" pitchFamily="18" charset="0"/>
              <a:ea typeface="MS PGothic" panose="020B0600070205080204" pitchFamily="34" charset="-128"/>
            </a:endParaRPr>
          </a:p>
          <a:p>
            <a:pPr lvl="1">
              <a:spcBef>
                <a:spcPct val="20000"/>
              </a:spcBef>
              <a:buClr>
                <a:schemeClr val="accent1"/>
              </a:buClr>
              <a:buSzPct val="120000"/>
              <a:buFont typeface="Wingdings" panose="05000000000000000000" pitchFamily="2" charset="2"/>
              <a:buChar char="§"/>
            </a:pPr>
            <a:endParaRPr lang="en-US" altLang="en-US" sz="2000" dirty="0">
              <a:solidFill>
                <a:srgbClr val="000000"/>
              </a:solidFill>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408947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C9311CC-3883-4F06-9CA0-A3445248A2CA}"/>
              </a:ext>
            </a:extLst>
          </p:cNvPr>
          <p:cNvSpPr txBox="1">
            <a:spLocks/>
          </p:cNvSpPr>
          <p:nvPr/>
        </p:nvSpPr>
        <p:spPr>
          <a:xfrm>
            <a:off x="609600" y="1066801"/>
            <a:ext cx="8229600" cy="3394472"/>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t" latinLnBrk="0" hangingPunct="1">
              <a:lnSpc>
                <a:spcPct val="100000"/>
              </a:lnSpc>
              <a:spcBef>
                <a:spcPct val="20000"/>
              </a:spcBef>
              <a:spcAft>
                <a:spcPts val="0"/>
              </a:spcAft>
              <a:buClrTx/>
              <a:buSzTx/>
              <a:buFont typeface="Arial"/>
              <a:buNone/>
              <a:tabLst/>
              <a:defRPr/>
            </a:pPr>
            <a:endParaRPr kumimoji="0" lang="en-US" sz="2250" b="1"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0" marR="0" lvl="0" indent="0" algn="l" defTabSz="342900" rtl="0" eaLnBrk="1" fontAlgn="t" latinLnBrk="0" hangingPunct="1">
              <a:lnSpc>
                <a:spcPct val="100000"/>
              </a:lnSpc>
              <a:spcBef>
                <a:spcPct val="20000"/>
              </a:spcBef>
              <a:spcAft>
                <a:spcPts val="0"/>
              </a:spcAft>
              <a:buClrTx/>
              <a:buSzTx/>
              <a:buFont typeface="Arial"/>
              <a:buNone/>
              <a:tabLst/>
              <a:defRPr/>
            </a:pPr>
            <a:endParaRPr kumimoji="0" lang="en-US" sz="2250" b="1"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0" marR="0" lvl="0" indent="0" algn="l" defTabSz="342900" rtl="0" eaLnBrk="1" fontAlgn="t" latinLnBrk="0" hangingPunct="1">
              <a:lnSpc>
                <a:spcPct val="100000"/>
              </a:lnSpc>
              <a:spcBef>
                <a:spcPct val="20000"/>
              </a:spcBef>
              <a:spcAft>
                <a:spcPts val="0"/>
              </a:spcAft>
              <a:buClrTx/>
              <a:buSzTx/>
              <a:buFont typeface="Arial"/>
              <a:buNone/>
              <a:tabLst/>
              <a:defRPr/>
            </a:pPr>
            <a:endParaRPr kumimoji="0" lang="en-US" sz="2250" b="1"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0" marR="0" lvl="0" indent="0" algn="ctr" defTabSz="342900" rtl="0" eaLnBrk="1" fontAlgn="t" latinLnBrk="0" hangingPunct="1">
              <a:lnSpc>
                <a:spcPct val="100000"/>
              </a:lnSpc>
              <a:spcBef>
                <a:spcPct val="20000"/>
              </a:spcBef>
              <a:spcAft>
                <a:spcPts val="0"/>
              </a:spcAft>
              <a:buClrTx/>
              <a:buSzTx/>
              <a:buFont typeface="Arial"/>
              <a:buNone/>
              <a:tabLst/>
              <a:defRPr/>
            </a:pPr>
            <a:r>
              <a:rPr lang="en-US" sz="4000" b="1" dirty="0">
                <a:solidFill>
                  <a:srgbClr val="00246C"/>
                </a:solidFill>
                <a:latin typeface="Georgia" panose="02040502050405020303" pitchFamily="18" charset="0"/>
              </a:rPr>
              <a:t>Active Listening </a:t>
            </a:r>
            <a:endParaRPr kumimoji="0" lang="en-US" sz="4000" b="1"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endParaRPr kumimoji="0" lang="en-US" sz="2250" b="0" i="0" u="none" strike="noStrike" kern="1200" cap="none" spc="0" normalizeH="0" baseline="0" noProof="0" dirty="0">
              <a:ln>
                <a:noFill/>
              </a:ln>
              <a:solidFill>
                <a:srgbClr val="958D85"/>
              </a:solidFill>
              <a:effectLst/>
              <a:uLnTx/>
              <a:uFillTx/>
              <a:latin typeface="Georgia"/>
              <a:ea typeface="+mn-ea"/>
            </a:endParaRPr>
          </a:p>
        </p:txBody>
      </p:sp>
      <p:sp>
        <p:nvSpPr>
          <p:cNvPr id="5" name="Title 3">
            <a:extLst>
              <a:ext uri="{FF2B5EF4-FFF2-40B4-BE49-F238E27FC236}">
                <a16:creationId xmlns:a16="http://schemas.microsoft.com/office/drawing/2014/main" id="{79856DAE-A646-44D9-93BE-33B8EAA75506}"/>
              </a:ext>
            </a:extLst>
          </p:cNvPr>
          <p:cNvSpPr txBox="1">
            <a:spLocks/>
          </p:cNvSpPr>
          <p:nvPr/>
        </p:nvSpPr>
        <p:spPr bwMode="auto">
          <a:xfrm>
            <a:off x="381000" y="36195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Tree>
    <p:extLst>
      <p:ext uri="{BB962C8B-B14F-4D97-AF65-F5344CB8AC3E}">
        <p14:creationId xmlns:p14="http://schemas.microsoft.com/office/powerpoint/2010/main" val="289319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8E4E-64B0-4664-81E9-159FFCB20B30}"/>
              </a:ext>
            </a:extLst>
          </p:cNvPr>
          <p:cNvSpPr>
            <a:spLocks noGrp="1"/>
          </p:cNvSpPr>
          <p:nvPr>
            <p:ph type="title"/>
          </p:nvPr>
        </p:nvSpPr>
        <p:spPr/>
        <p:txBody>
          <a:bodyPr/>
          <a:lstStyle/>
          <a:p>
            <a:r>
              <a:rPr lang="en-US" sz="2000" dirty="0">
                <a:latin typeface="Georgia" panose="02040502050405020303" pitchFamily="18" charset="0"/>
              </a:rPr>
              <a:t>OBJECTIVES</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a:xfrm>
            <a:off x="457200" y="1276350"/>
            <a:ext cx="8229600" cy="3028949"/>
          </a:xfrm>
        </p:spPr>
        <p:txBody>
          <a:bodyPr/>
          <a:lstStyle/>
          <a:p>
            <a:r>
              <a:rPr lang="en-US" dirty="0">
                <a:solidFill>
                  <a:schemeClr val="tx2"/>
                </a:solidFill>
              </a:rPr>
              <a:t>What is conflict?</a:t>
            </a:r>
          </a:p>
          <a:p>
            <a:r>
              <a:rPr lang="en-US" dirty="0">
                <a:solidFill>
                  <a:schemeClr val="tx2"/>
                </a:solidFill>
              </a:rPr>
              <a:t>Poor Listening vs. Active Listening </a:t>
            </a:r>
          </a:p>
          <a:p>
            <a:r>
              <a:rPr lang="en-US" dirty="0">
                <a:solidFill>
                  <a:schemeClr val="tx2"/>
                </a:solidFill>
              </a:rPr>
              <a:t>Exercise: Are you a good listener? </a:t>
            </a:r>
          </a:p>
          <a:p>
            <a:r>
              <a:rPr lang="en-US" dirty="0">
                <a:solidFill>
                  <a:schemeClr val="tx2"/>
                </a:solidFill>
              </a:rPr>
              <a:t>Solving club conflicts through Active Listening</a:t>
            </a:r>
          </a:p>
          <a:p>
            <a:pPr marL="0" indent="0">
              <a:buNone/>
            </a:pPr>
            <a:endParaRPr lang="en-US" dirty="0"/>
          </a:p>
        </p:txBody>
      </p:sp>
    </p:spTree>
    <p:extLst>
      <p:ext uri="{BB962C8B-B14F-4D97-AF65-F5344CB8AC3E}">
        <p14:creationId xmlns:p14="http://schemas.microsoft.com/office/powerpoint/2010/main" val="380929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EA152371-C059-4CDD-A248-86E4D5904AEB}"/>
              </a:ext>
            </a:extLst>
          </p:cNvPr>
          <p:cNvSpPr txBox="1">
            <a:spLocks/>
          </p:cNvSpPr>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What is Active Listening?</a:t>
            </a:r>
          </a:p>
        </p:txBody>
      </p:sp>
      <p:sp>
        <p:nvSpPr>
          <p:cNvPr id="11" name="Content Placeholder 2">
            <a:extLst>
              <a:ext uri="{FF2B5EF4-FFF2-40B4-BE49-F238E27FC236}">
                <a16:creationId xmlns:a16="http://schemas.microsoft.com/office/drawing/2014/main" id="{16F573DD-B66E-426E-AE3F-0E1411DC05B3}"/>
              </a:ext>
            </a:extLst>
          </p:cNvPr>
          <p:cNvSpPr txBox="1">
            <a:spLocks/>
          </p:cNvSpPr>
          <p:nvPr/>
        </p:nvSpPr>
        <p:spPr>
          <a:xfrm>
            <a:off x="533400" y="971550"/>
            <a:ext cx="8229600" cy="3394472"/>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marR="0" lvl="0" indent="-457200" algn="l" defTabSz="342900" rtl="0" eaLnBrk="1" fontAlgn="auto" latinLnBrk="0" hangingPunct="1">
              <a:lnSpc>
                <a:spcPct val="100000"/>
              </a:lnSpc>
              <a:spcBef>
                <a:spcPct val="20000"/>
              </a:spcBef>
              <a:spcAft>
                <a:spcPts val="0"/>
              </a:spcAft>
              <a:buClrTx/>
              <a:buSzTx/>
              <a:buFont typeface="+mj-lt"/>
              <a:buAutoNum type="arabicPeriod"/>
              <a:tabLst/>
              <a:defRPr/>
            </a:pPr>
            <a:r>
              <a:rPr kumimoji="0" lang="en-US" sz="2250" b="0" i="0" u="none" strike="noStrike" kern="1200" cap="none" spc="0" normalizeH="0" baseline="0" noProof="0" dirty="0">
                <a:ln>
                  <a:noFill/>
                </a:ln>
                <a:solidFill>
                  <a:schemeClr val="tx2"/>
                </a:solidFill>
                <a:effectLst/>
                <a:uLnTx/>
                <a:uFillTx/>
                <a:latin typeface="Georgia"/>
                <a:ea typeface="+mn-ea"/>
              </a:rPr>
              <a:t>It is a way of listening and responding to another person that </a:t>
            </a:r>
            <a:r>
              <a:rPr kumimoji="0" lang="en-US" sz="2250" b="1" i="0" u="none" strike="noStrike" kern="1200" cap="none" spc="0" normalizeH="0" baseline="0" noProof="0" dirty="0">
                <a:ln>
                  <a:noFill/>
                </a:ln>
                <a:solidFill>
                  <a:schemeClr val="tx2"/>
                </a:solidFill>
                <a:effectLst/>
                <a:uLnTx/>
                <a:uFillTx/>
                <a:latin typeface="Georgia"/>
                <a:ea typeface="+mn-ea"/>
              </a:rPr>
              <a:t>improves mutual understanding</a:t>
            </a:r>
            <a:r>
              <a:rPr kumimoji="0" lang="en-US" sz="2250" b="0" i="0" u="none" strike="noStrike" kern="1200" cap="none" spc="0" normalizeH="0" baseline="0" noProof="0" dirty="0">
                <a:ln>
                  <a:noFill/>
                </a:ln>
                <a:solidFill>
                  <a:schemeClr val="tx2"/>
                </a:solidFill>
                <a:effectLst/>
                <a:uLnTx/>
                <a:uFillTx/>
                <a:latin typeface="Georgia"/>
                <a:ea typeface="+mn-ea"/>
              </a:rPr>
              <a:t>.</a:t>
            </a:r>
          </a:p>
        </p:txBody>
      </p:sp>
      <p:pic>
        <p:nvPicPr>
          <p:cNvPr id="5122" name="Picture 2" descr="Mutual understanding rgb color icon psychological Vector Image">
            <a:extLst>
              <a:ext uri="{FF2B5EF4-FFF2-40B4-BE49-F238E27FC236}">
                <a16:creationId xmlns:a16="http://schemas.microsoft.com/office/drawing/2014/main" id="{3E6F9BD2-300F-4C5C-BB04-B0C06B032D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76600" y="2072437"/>
            <a:ext cx="2209800" cy="272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08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FB9E-F8E9-4294-958D-C443691ECDC2}"/>
              </a:ext>
            </a:extLst>
          </p:cNvPr>
          <p:cNvSpPr>
            <a:spLocks noGrp="1"/>
          </p:cNvSpPr>
          <p:nvPr>
            <p:ph type="title"/>
          </p:nvPr>
        </p:nvSpPr>
        <p:spPr/>
        <p:txBody>
          <a:bodyPr/>
          <a:lstStyle/>
          <a:p>
            <a:pPr marL="0" marR="0" lvl="0" indent="0" defTabSz="457200" rtl="0" eaLnBrk="1" fontAlgn="auto" latinLnBrk="0" hangingPunct="1">
              <a:lnSpc>
                <a:spcPct val="100000"/>
              </a:lnSpc>
              <a:spcBef>
                <a:spcPct val="0"/>
              </a:spcBef>
              <a:spcAft>
                <a:spcPts val="0"/>
              </a:spcAft>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What is Active Listening?</a:t>
            </a:r>
            <a:endParaRPr lang="en-US" dirty="0"/>
          </a:p>
        </p:txBody>
      </p:sp>
      <p:sp>
        <p:nvSpPr>
          <p:cNvPr id="3" name="Content Placeholder 2">
            <a:extLst>
              <a:ext uri="{FF2B5EF4-FFF2-40B4-BE49-F238E27FC236}">
                <a16:creationId xmlns:a16="http://schemas.microsoft.com/office/drawing/2014/main" id="{E5EB6FB0-6E54-4227-AC88-41B2BFEF006E}"/>
              </a:ext>
            </a:extLst>
          </p:cNvPr>
          <p:cNvSpPr>
            <a:spLocks noGrp="1"/>
          </p:cNvSpPr>
          <p:nvPr>
            <p:ph idx="1"/>
          </p:nvPr>
        </p:nvSpPr>
        <p:spPr/>
        <p:txBody>
          <a:bodyPr/>
          <a:lstStyle/>
          <a:p>
            <a:pPr marL="0" marR="0" lvl="0" indent="0" algn="l" defTabSz="342900" rtl="0" eaLnBrk="1" fontAlgn="auto" latinLnBrk="0" hangingPunct="1">
              <a:lnSpc>
                <a:spcPct val="100000"/>
              </a:lnSpc>
              <a:spcBef>
                <a:spcPct val="20000"/>
              </a:spcBef>
              <a:spcAft>
                <a:spcPts val="0"/>
              </a:spcAft>
              <a:buClrTx/>
              <a:buSzTx/>
              <a:buNone/>
              <a:tabLst/>
              <a:defRPr/>
            </a:pPr>
            <a:r>
              <a:rPr kumimoji="0" lang="en-US" sz="2250" b="0" i="0" u="none" strike="noStrike" kern="1200" cap="none" spc="0" normalizeH="0" baseline="0" noProof="0" dirty="0">
                <a:ln>
                  <a:noFill/>
                </a:ln>
                <a:solidFill>
                  <a:srgbClr val="00246C"/>
                </a:solidFill>
                <a:effectLst/>
                <a:uLnTx/>
                <a:uFillTx/>
                <a:latin typeface="Georgia"/>
                <a:ea typeface="ヒラギノ角ゴ Pro W3" charset="-128"/>
                <a:cs typeface="+mn-cs"/>
              </a:rPr>
              <a:t>2. It’s an important first step in defusing situations</a:t>
            </a:r>
            <a:r>
              <a:rPr kumimoji="0" lang="en-US" sz="2250" i="0" u="none" strike="noStrike" kern="1200" cap="none" spc="0" normalizeH="0" baseline="0" noProof="0" dirty="0">
                <a:ln>
                  <a:noFill/>
                </a:ln>
                <a:solidFill>
                  <a:srgbClr val="00246C"/>
                </a:solidFill>
                <a:effectLst/>
                <a:uLnTx/>
                <a:uFillTx/>
                <a:latin typeface="Georgia"/>
                <a:ea typeface="ヒラギノ角ゴ Pro W3" charset="-128"/>
                <a:cs typeface="+mn-cs"/>
              </a:rPr>
              <a:t> or </a:t>
            </a:r>
            <a:r>
              <a:rPr kumimoji="0" lang="en-US" sz="2250" b="1" i="0" u="none" strike="noStrike" kern="1200" cap="none" spc="0" normalizeH="0" baseline="0" noProof="0" dirty="0">
                <a:ln>
                  <a:noFill/>
                </a:ln>
                <a:solidFill>
                  <a:srgbClr val="00246C"/>
                </a:solidFill>
                <a:effectLst/>
                <a:uLnTx/>
                <a:uFillTx/>
                <a:latin typeface="Georgia"/>
                <a:ea typeface="ヒラギノ角ゴ Pro W3" charset="-128"/>
                <a:cs typeface="+mn-cs"/>
              </a:rPr>
              <a:t>finding solutions to problems.</a:t>
            </a:r>
          </a:p>
          <a:p>
            <a:endParaRPr lang="en-US" dirty="0"/>
          </a:p>
        </p:txBody>
      </p:sp>
      <p:pic>
        <p:nvPicPr>
          <p:cNvPr id="7170" name="Picture 2" descr="How to Develop the Right Solution to Any Problem – The Curious Programmer">
            <a:extLst>
              <a:ext uri="{FF2B5EF4-FFF2-40B4-BE49-F238E27FC236}">
                <a16:creationId xmlns:a16="http://schemas.microsoft.com/office/drawing/2014/main" id="{4ACD231A-757F-4C08-9085-34137AB984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2038350"/>
            <a:ext cx="3505200" cy="233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1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47371-CEF6-4A9D-8F2F-938B2B17F768}"/>
              </a:ext>
            </a:extLst>
          </p:cNvPr>
          <p:cNvSpPr>
            <a:spLocks noGrp="1"/>
          </p:cNvSpPr>
          <p:nvPr>
            <p:ph idx="1"/>
          </p:nvPr>
        </p:nvSpPr>
        <p:spPr/>
        <p:txBody>
          <a:bodyPr/>
          <a:lstStyle/>
          <a:p>
            <a:pPr marL="0" marR="0" lvl="0" indent="0" algn="l" defTabSz="342900" rtl="0" eaLnBrk="1" fontAlgn="auto" latinLnBrk="0" hangingPunct="1">
              <a:lnSpc>
                <a:spcPct val="100000"/>
              </a:lnSpc>
              <a:spcBef>
                <a:spcPct val="20000"/>
              </a:spcBef>
              <a:spcAft>
                <a:spcPts val="0"/>
              </a:spcAft>
              <a:buClrTx/>
              <a:buSzTx/>
              <a:buNone/>
              <a:tabLst/>
              <a:defRPr/>
            </a:pPr>
            <a:r>
              <a:rPr kumimoji="0" lang="en-US" sz="2250" b="0" i="0" u="none" strike="noStrike" kern="1200" cap="none" spc="0" normalizeH="0" baseline="0" noProof="0" dirty="0">
                <a:ln>
                  <a:noFill/>
                </a:ln>
                <a:solidFill>
                  <a:srgbClr val="00246C"/>
                </a:solidFill>
                <a:effectLst/>
                <a:uLnTx/>
                <a:uFillTx/>
                <a:latin typeface="Georgia"/>
                <a:ea typeface="ヒラギノ角ゴ Pro W3" charset="-128"/>
                <a:cs typeface="+mn-cs"/>
              </a:rPr>
              <a:t>3. This requires the listener to </a:t>
            </a:r>
            <a:r>
              <a:rPr kumimoji="0" lang="en-US" sz="2250" b="1" i="0" u="none" strike="noStrike" kern="1200" cap="none" spc="0" normalizeH="0" baseline="0" noProof="0" dirty="0">
                <a:ln>
                  <a:noFill/>
                </a:ln>
                <a:solidFill>
                  <a:srgbClr val="00246C"/>
                </a:solidFill>
                <a:effectLst/>
                <a:uLnTx/>
                <a:uFillTx/>
                <a:latin typeface="Georgia"/>
                <a:ea typeface="ヒラギノ角ゴ Pro W3" charset="-128"/>
                <a:cs typeface="+mn-cs"/>
              </a:rPr>
              <a:t>fully concentrate</a:t>
            </a:r>
            <a:r>
              <a:rPr kumimoji="0" lang="en-US" sz="2250" b="0" i="0" u="none" strike="noStrike" kern="1200" cap="none" spc="0" normalizeH="0" baseline="0" noProof="0" dirty="0">
                <a:ln>
                  <a:noFill/>
                </a:ln>
                <a:solidFill>
                  <a:srgbClr val="00246C"/>
                </a:solidFill>
                <a:effectLst/>
                <a:uLnTx/>
                <a:uFillTx/>
                <a:latin typeface="Georgia"/>
                <a:ea typeface="ヒラギノ角ゴ Pro W3" charset="-128"/>
                <a:cs typeface="+mn-cs"/>
              </a:rPr>
              <a:t>, understand, respond and remember what has been said.</a:t>
            </a:r>
          </a:p>
          <a:p>
            <a:endParaRPr lang="en-US" dirty="0"/>
          </a:p>
        </p:txBody>
      </p:sp>
      <p:sp>
        <p:nvSpPr>
          <p:cNvPr id="6" name="Title 3">
            <a:extLst>
              <a:ext uri="{FF2B5EF4-FFF2-40B4-BE49-F238E27FC236}">
                <a16:creationId xmlns:a16="http://schemas.microsoft.com/office/drawing/2014/main" id="{D4F8709F-64CA-4249-88A5-84EE81AA6998}"/>
              </a:ext>
            </a:extLst>
          </p:cNvPr>
          <p:cNvSpPr txBox="1">
            <a:spLocks/>
          </p:cNvSpPr>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What is Active Listening?</a:t>
            </a:r>
          </a:p>
        </p:txBody>
      </p:sp>
      <p:pic>
        <p:nvPicPr>
          <p:cNvPr id="8196" name="Picture 4" descr="4 Types of Listening: Exploring How to Be a Better Listener | Maryville  Online">
            <a:extLst>
              <a:ext uri="{FF2B5EF4-FFF2-40B4-BE49-F238E27FC236}">
                <a16:creationId xmlns:a16="http://schemas.microsoft.com/office/drawing/2014/main" id="{5B57F455-C7B2-4E02-8053-6D74263D5D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885950"/>
            <a:ext cx="4572000" cy="304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5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91F02-37F9-4375-BA92-73BB262093E6}"/>
              </a:ext>
            </a:extLst>
          </p:cNvPr>
          <p:cNvSpPr>
            <a:spLocks noGrp="1"/>
          </p:cNvSpPr>
          <p:nvPr>
            <p:ph idx="1"/>
          </p:nvPr>
        </p:nvSpPr>
        <p:spPr/>
        <p:txBody>
          <a:bodyPr/>
          <a:lstStyle/>
          <a:p>
            <a:pPr marL="0" marR="0" lvl="0" indent="0" algn="l" defTabSz="342900" rtl="0" eaLnBrk="1" fontAlgn="auto" latinLnBrk="0" hangingPunct="1">
              <a:lnSpc>
                <a:spcPct val="100000"/>
              </a:lnSpc>
              <a:spcBef>
                <a:spcPct val="20000"/>
              </a:spcBef>
              <a:spcAft>
                <a:spcPts val="0"/>
              </a:spcAft>
              <a:buClrTx/>
              <a:buSzTx/>
              <a:buNone/>
              <a:tabLst/>
              <a:defRPr/>
            </a:pPr>
            <a:r>
              <a:rPr kumimoji="0" lang="en-US" sz="2250" b="0" i="0" u="none" strike="noStrike" kern="1200" cap="none" spc="0" normalizeH="0" baseline="0" noProof="0" dirty="0">
                <a:ln>
                  <a:noFill/>
                </a:ln>
                <a:solidFill>
                  <a:srgbClr val="00246C"/>
                </a:solidFill>
                <a:effectLst/>
                <a:uLnTx/>
                <a:uFillTx/>
                <a:latin typeface="Georgia"/>
                <a:ea typeface="ヒラギノ角ゴ Pro W3" charset="-128"/>
                <a:cs typeface="+mn-cs"/>
              </a:rPr>
              <a:t>4. You </a:t>
            </a:r>
            <a:r>
              <a:rPr kumimoji="0" lang="en-US" sz="2250" b="1" i="0" u="none" strike="noStrike" kern="1200" cap="none" spc="0" normalizeH="0" baseline="0" noProof="0" dirty="0">
                <a:ln>
                  <a:noFill/>
                </a:ln>
                <a:solidFill>
                  <a:srgbClr val="00246C"/>
                </a:solidFill>
                <a:effectLst/>
                <a:uLnTx/>
                <a:uFillTx/>
                <a:latin typeface="Georgia"/>
                <a:ea typeface="ヒラギノ角ゴ Pro W3" charset="-128"/>
                <a:cs typeface="+mn-cs"/>
              </a:rPr>
              <a:t>make a conscious effort </a:t>
            </a:r>
            <a:r>
              <a:rPr kumimoji="0" lang="en-US" sz="2250" i="0" u="none" strike="noStrike" kern="1200" cap="none" spc="0" normalizeH="0" baseline="0" noProof="0" dirty="0">
                <a:ln>
                  <a:noFill/>
                </a:ln>
                <a:solidFill>
                  <a:srgbClr val="00246C"/>
                </a:solidFill>
                <a:effectLst/>
                <a:uLnTx/>
                <a:uFillTx/>
                <a:latin typeface="Georgia"/>
                <a:ea typeface="ヒラギノ角ゴ Pro W3" charset="-128"/>
                <a:cs typeface="+mn-cs"/>
              </a:rPr>
              <a:t>to hear and understand the complete message b</a:t>
            </a:r>
            <a:r>
              <a:rPr kumimoji="0" lang="en-US" sz="2250" b="0" i="0" u="none" strike="noStrike" kern="1200" cap="none" spc="0" normalizeH="0" baseline="0" noProof="0" dirty="0">
                <a:ln>
                  <a:noFill/>
                </a:ln>
                <a:solidFill>
                  <a:srgbClr val="00246C"/>
                </a:solidFill>
                <a:effectLst/>
                <a:uLnTx/>
                <a:uFillTx/>
                <a:latin typeface="Georgia"/>
                <a:ea typeface="ヒラギノ角ゴ Pro W3" charset="-128"/>
                <a:cs typeface="+mn-cs"/>
              </a:rPr>
              <a:t>eing spoken rather than just passively listening.</a:t>
            </a:r>
          </a:p>
          <a:p>
            <a:endParaRPr lang="en-US" dirty="0"/>
          </a:p>
        </p:txBody>
      </p:sp>
      <p:sp>
        <p:nvSpPr>
          <p:cNvPr id="4" name="Title 3">
            <a:extLst>
              <a:ext uri="{FF2B5EF4-FFF2-40B4-BE49-F238E27FC236}">
                <a16:creationId xmlns:a16="http://schemas.microsoft.com/office/drawing/2014/main" id="{D3A71ADE-932D-471B-AB1C-9E39F87236C6}"/>
              </a:ext>
            </a:extLst>
          </p:cNvPr>
          <p:cNvSpPr txBox="1">
            <a:spLocks/>
          </p:cNvSpPr>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What is Active Listening?</a:t>
            </a:r>
          </a:p>
        </p:txBody>
      </p:sp>
      <p:pic>
        <p:nvPicPr>
          <p:cNvPr id="1028" name="Picture 4" descr="5.5: Stages of Listening | Introduction to Public Communication, 2ed">
            <a:extLst>
              <a:ext uri="{FF2B5EF4-FFF2-40B4-BE49-F238E27FC236}">
                <a16:creationId xmlns:a16="http://schemas.microsoft.com/office/drawing/2014/main" id="{7FB9EE3E-C098-4075-916D-9D33680A9DE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556" y="2243853"/>
            <a:ext cx="7750887"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08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421904-AE11-4FE0-9869-AC829F6AA72D}"/>
              </a:ext>
            </a:extLst>
          </p:cNvPr>
          <p:cNvSpPr>
            <a:spLocks noGrp="1"/>
          </p:cNvSpPr>
          <p:nvPr>
            <p:ph type="ctrTitle"/>
          </p:nvPr>
        </p:nvSpPr>
        <p:spPr>
          <a:xfrm>
            <a:off x="0" y="2000250"/>
            <a:ext cx="9144000" cy="1200150"/>
          </a:xfrm>
        </p:spPr>
        <p:txBody>
          <a:bodyPr/>
          <a:lstStyle/>
          <a:p>
            <a:r>
              <a:rPr lang="en-US" sz="3600" b="1" dirty="0">
                <a:latin typeface="Georgia" panose="02040502050405020303" pitchFamily="18" charset="0"/>
              </a:rPr>
              <a:t>Active Listening Exercise</a:t>
            </a:r>
          </a:p>
        </p:txBody>
      </p:sp>
    </p:spTree>
    <p:extLst>
      <p:ext uri="{BB962C8B-B14F-4D97-AF65-F5344CB8AC3E}">
        <p14:creationId xmlns:p14="http://schemas.microsoft.com/office/powerpoint/2010/main" val="326956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069CC29-B4D2-4F4C-81E5-BA646C62DFA8}"/>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ysClr val="window" lastClr="FFFFFF"/>
                </a:solidFill>
                <a:effectLst/>
                <a:uLnTx/>
                <a:uFillTx/>
                <a:latin typeface="Georgia" panose="02040502050405020303" pitchFamily="18" charset="0"/>
                <a:ea typeface="MS PGothic" panose="020B0600070205080204" pitchFamily="34" charset="-128"/>
                <a:cs typeface="Arial Narrow" panose="020B0606020202030204" pitchFamily="34" charset="0"/>
              </a:rPr>
              <a:t>Active Listening</a:t>
            </a:r>
          </a:p>
        </p:txBody>
      </p:sp>
      <p:sp>
        <p:nvSpPr>
          <p:cNvPr id="6" name="Content Placeholder 2">
            <a:extLst>
              <a:ext uri="{FF2B5EF4-FFF2-40B4-BE49-F238E27FC236}">
                <a16:creationId xmlns:a16="http://schemas.microsoft.com/office/drawing/2014/main" id="{65FEEBB6-809E-4B58-B0BF-54D2F15AE1D9}"/>
              </a:ext>
            </a:extLst>
          </p:cNvPr>
          <p:cNvSpPr>
            <a:spLocks noGrp="1"/>
          </p:cNvSpPr>
          <p:nvPr>
            <p:ph idx="1"/>
          </p:nvPr>
        </p:nvSpPr>
        <p:spPr>
          <a:xfrm>
            <a:off x="457200" y="914401"/>
            <a:ext cx="8229600" cy="3394472"/>
          </a:xfrm>
        </p:spPr>
        <p:txBody>
          <a:bodyPr/>
          <a:lstStyle/>
          <a:p>
            <a:pPr marL="0" indent="0">
              <a:buNone/>
            </a:pPr>
            <a:r>
              <a:rPr lang="en-US" sz="3200" dirty="0">
                <a:solidFill>
                  <a:schemeClr val="tx2"/>
                </a:solidFill>
              </a:rPr>
              <a:t>Rules:</a:t>
            </a:r>
          </a:p>
          <a:p>
            <a:pPr marL="0" indent="0">
              <a:buNone/>
            </a:pPr>
            <a:endParaRPr lang="en-US" sz="3200" dirty="0">
              <a:solidFill>
                <a:schemeClr val="tx2"/>
              </a:solidFill>
            </a:endParaRPr>
          </a:p>
          <a:p>
            <a:pPr marL="457200" indent="-457200">
              <a:buAutoNum type="arabicPeriod"/>
            </a:pPr>
            <a:r>
              <a:rPr lang="en-US" sz="3200" dirty="0">
                <a:solidFill>
                  <a:schemeClr val="tx2"/>
                </a:solidFill>
              </a:rPr>
              <a:t>Listen and take notes</a:t>
            </a:r>
          </a:p>
          <a:p>
            <a:pPr marL="457200" indent="-457200">
              <a:buAutoNum type="arabicPeriod"/>
            </a:pPr>
            <a:r>
              <a:rPr lang="en-US" sz="3200" dirty="0">
                <a:solidFill>
                  <a:schemeClr val="tx2"/>
                </a:solidFill>
              </a:rPr>
              <a:t>Answer questions</a:t>
            </a:r>
          </a:p>
          <a:p>
            <a:pPr marL="457200" indent="-457200">
              <a:buAutoNum type="arabicPeriod"/>
            </a:pPr>
            <a:endParaRPr lang="en-US" sz="3200" dirty="0">
              <a:solidFill>
                <a:schemeClr val="tx2"/>
              </a:solidFill>
            </a:endParaRPr>
          </a:p>
        </p:txBody>
      </p:sp>
    </p:spTree>
    <p:extLst>
      <p:ext uri="{BB962C8B-B14F-4D97-AF65-F5344CB8AC3E}">
        <p14:creationId xmlns:p14="http://schemas.microsoft.com/office/powerpoint/2010/main" val="168948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05DC7-B2AF-4797-9A7A-4F43CFAB8C67}"/>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2800"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pic>
        <p:nvPicPr>
          <p:cNvPr id="5" name="Content Placeholder 7">
            <a:extLst>
              <a:ext uri="{FF2B5EF4-FFF2-40B4-BE49-F238E27FC236}">
                <a16:creationId xmlns:a16="http://schemas.microsoft.com/office/drawing/2014/main" id="{B47869B9-D104-4F18-A5AE-7654B5A4D9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1200150"/>
            <a:ext cx="6429376" cy="3600450"/>
          </a:xfrm>
          <a:prstGeom prst="rect">
            <a:avLst/>
          </a:prstGeom>
        </p:spPr>
      </p:pic>
    </p:spTree>
    <p:extLst>
      <p:ext uri="{BB962C8B-B14F-4D97-AF65-F5344CB8AC3E}">
        <p14:creationId xmlns:p14="http://schemas.microsoft.com/office/powerpoint/2010/main" val="331150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05DC7-B2AF-4797-9A7A-4F43CFAB8C67}"/>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2800"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pic>
        <p:nvPicPr>
          <p:cNvPr id="6" name="Content Placeholder 5">
            <a:extLst>
              <a:ext uri="{FF2B5EF4-FFF2-40B4-BE49-F238E27FC236}">
                <a16:creationId xmlns:a16="http://schemas.microsoft.com/office/drawing/2014/main" id="{5CEDD18C-9B4D-4E6B-B56F-5397F9D66A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7401" y="1200150"/>
            <a:ext cx="6286500" cy="3520439"/>
          </a:xfrm>
          <a:prstGeom prst="rect">
            <a:avLst/>
          </a:prstGeom>
        </p:spPr>
      </p:pic>
    </p:spTree>
    <p:extLst>
      <p:ext uri="{BB962C8B-B14F-4D97-AF65-F5344CB8AC3E}">
        <p14:creationId xmlns:p14="http://schemas.microsoft.com/office/powerpoint/2010/main" val="3862576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05DC7-B2AF-4797-9A7A-4F43CFAB8C67}"/>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2800"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pic>
        <p:nvPicPr>
          <p:cNvPr id="3" name="Picture 2">
            <a:extLst>
              <a:ext uri="{FF2B5EF4-FFF2-40B4-BE49-F238E27FC236}">
                <a16:creationId xmlns:a16="http://schemas.microsoft.com/office/drawing/2014/main" id="{F8302D2E-C25A-4240-8C2D-A37CF88338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7400" y="1123950"/>
            <a:ext cx="6342743" cy="3505200"/>
          </a:xfrm>
          <a:prstGeom prst="rect">
            <a:avLst/>
          </a:prstGeom>
        </p:spPr>
      </p:pic>
    </p:spTree>
    <p:extLst>
      <p:ext uri="{BB962C8B-B14F-4D97-AF65-F5344CB8AC3E}">
        <p14:creationId xmlns:p14="http://schemas.microsoft.com/office/powerpoint/2010/main" val="458806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05DC7-B2AF-4797-9A7A-4F43CFAB8C67}"/>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2800"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pic>
        <p:nvPicPr>
          <p:cNvPr id="3" name="Picture 2">
            <a:extLst>
              <a:ext uri="{FF2B5EF4-FFF2-40B4-BE49-F238E27FC236}">
                <a16:creationId xmlns:a16="http://schemas.microsoft.com/office/drawing/2014/main" id="{07238B46-4C85-43FD-B6DC-6CB7BE7A1F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0" y="1047750"/>
            <a:ext cx="6618514" cy="3657600"/>
          </a:xfrm>
          <a:prstGeom prst="rect">
            <a:avLst/>
          </a:prstGeom>
        </p:spPr>
      </p:pic>
    </p:spTree>
    <p:extLst>
      <p:ext uri="{BB962C8B-B14F-4D97-AF65-F5344CB8AC3E}">
        <p14:creationId xmlns:p14="http://schemas.microsoft.com/office/powerpoint/2010/main" val="123336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p:txBody>
          <a:bodyPr/>
          <a:lstStyle/>
          <a:p>
            <a:r>
              <a:rPr lang="en-US" altLang="en-US" sz="2800" b="1" i="1" dirty="0">
                <a:latin typeface="Georgia" panose="02040502050405020303" pitchFamily="18" charset="0"/>
              </a:rPr>
              <a:t>Conflicts</a:t>
            </a:r>
            <a:r>
              <a:rPr lang="en-US" altLang="en-US" sz="2800" i="1" dirty="0">
                <a:latin typeface="Georgia" panose="02040502050405020303" pitchFamily="18" charset="0"/>
              </a:rPr>
              <a:t> happen and are part of life, </a:t>
            </a:r>
            <a:br>
              <a:rPr lang="en-US" altLang="en-US" sz="2800" i="1" dirty="0">
                <a:latin typeface="Georgia" panose="02040502050405020303" pitchFamily="18" charset="0"/>
              </a:rPr>
            </a:br>
            <a:r>
              <a:rPr lang="en-US" altLang="en-US" sz="2800" b="1" i="1" dirty="0">
                <a:latin typeface="Georgia" panose="02040502050405020303" pitchFamily="18" charset="0"/>
              </a:rPr>
              <a:t>how we handle them, </a:t>
            </a:r>
            <a:r>
              <a:rPr lang="en-US" altLang="en-US" sz="2800" i="1" dirty="0">
                <a:latin typeface="Georgia" panose="02040502050405020303" pitchFamily="18" charset="0"/>
              </a:rPr>
              <a:t>makes a difference.</a:t>
            </a:r>
            <a:endParaRPr lang="en-US" sz="2800" dirty="0"/>
          </a:p>
        </p:txBody>
      </p:sp>
    </p:spTree>
    <p:extLst>
      <p:ext uri="{BB962C8B-B14F-4D97-AF65-F5344CB8AC3E}">
        <p14:creationId xmlns:p14="http://schemas.microsoft.com/office/powerpoint/2010/main" val="3384104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E5D56A-2951-48FA-A6A3-53DD8A5373E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57400" y="1123950"/>
            <a:ext cx="6395357" cy="3581400"/>
          </a:xfrm>
        </p:spPr>
      </p:pic>
      <p:sp>
        <p:nvSpPr>
          <p:cNvPr id="6" name="Title 3">
            <a:extLst>
              <a:ext uri="{FF2B5EF4-FFF2-40B4-BE49-F238E27FC236}">
                <a16:creationId xmlns:a16="http://schemas.microsoft.com/office/drawing/2014/main" id="{E2DADDEA-0004-4DF7-9C81-1C0EA9C6F53D}"/>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2800"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spTree>
    <p:extLst>
      <p:ext uri="{BB962C8B-B14F-4D97-AF65-F5344CB8AC3E}">
        <p14:creationId xmlns:p14="http://schemas.microsoft.com/office/powerpoint/2010/main" val="30643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2DADDEA-0004-4DF7-9C81-1C0EA9C6F53D}"/>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2800"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sp>
        <p:nvSpPr>
          <p:cNvPr id="3" name="Content Placeholder 2">
            <a:extLst>
              <a:ext uri="{FF2B5EF4-FFF2-40B4-BE49-F238E27FC236}">
                <a16:creationId xmlns:a16="http://schemas.microsoft.com/office/drawing/2014/main" id="{AF0FD0A8-5ABD-4142-B49D-7AF3C00C2888}"/>
              </a:ext>
            </a:extLst>
          </p:cNvPr>
          <p:cNvSpPr>
            <a:spLocks noGrp="1"/>
          </p:cNvSpPr>
          <p:nvPr>
            <p:ph idx="1"/>
          </p:nvPr>
        </p:nvSpPr>
        <p:spPr/>
        <p:txBody>
          <a:bodyPr/>
          <a:lstStyle/>
          <a:p>
            <a:pPr marL="0" indent="0">
              <a:buNone/>
            </a:pPr>
            <a:r>
              <a:rPr lang="en-US" dirty="0">
                <a:solidFill>
                  <a:schemeClr val="tx2"/>
                </a:solidFill>
              </a:rPr>
              <a:t>Answers</a:t>
            </a:r>
          </a:p>
          <a:p>
            <a:pPr marL="514350" indent="-514350" algn="r">
              <a:buFont typeface="+mj-lt"/>
              <a:buAutoNum type="arabicPeriod"/>
            </a:pPr>
            <a:r>
              <a:rPr lang="en-US" dirty="0">
                <a:solidFill>
                  <a:schemeClr val="tx2"/>
                </a:solidFill>
              </a:rPr>
              <a:t>YOUR NAME</a:t>
            </a:r>
          </a:p>
          <a:p>
            <a:pPr marL="514350" indent="-514350" algn="r">
              <a:buFont typeface="+mj-lt"/>
              <a:buAutoNum type="arabicPeriod"/>
            </a:pPr>
            <a:r>
              <a:rPr lang="en-US" dirty="0">
                <a:solidFill>
                  <a:schemeClr val="tx2"/>
                </a:solidFill>
              </a:rPr>
              <a:t>9</a:t>
            </a:r>
          </a:p>
          <a:p>
            <a:pPr marL="514350" indent="-514350" algn="r">
              <a:buFont typeface="+mj-lt"/>
              <a:buAutoNum type="arabicPeriod"/>
            </a:pPr>
            <a:r>
              <a:rPr lang="en-US" dirty="0">
                <a:solidFill>
                  <a:schemeClr val="tx2"/>
                </a:solidFill>
              </a:rPr>
              <a:t>12 TWO CENT STAMPS</a:t>
            </a:r>
          </a:p>
          <a:p>
            <a:pPr marL="514350" indent="-514350" algn="r">
              <a:buFont typeface="+mj-lt"/>
              <a:buAutoNum type="arabicPeriod"/>
            </a:pPr>
            <a:r>
              <a:rPr lang="en-US" dirty="0">
                <a:solidFill>
                  <a:schemeClr val="tx2"/>
                </a:solidFill>
              </a:rPr>
              <a:t>ALL 12 MONTHS</a:t>
            </a:r>
          </a:p>
          <a:p>
            <a:pPr marL="514350" indent="-514350" algn="r">
              <a:buFont typeface="+mj-lt"/>
              <a:buAutoNum type="arabicPeriod"/>
            </a:pPr>
            <a:r>
              <a:rPr lang="en-US" dirty="0">
                <a:solidFill>
                  <a:schemeClr val="tx2"/>
                </a:solidFill>
              </a:rPr>
              <a:t>NOWHERE </a:t>
            </a:r>
          </a:p>
        </p:txBody>
      </p:sp>
    </p:spTree>
    <p:extLst>
      <p:ext uri="{BB962C8B-B14F-4D97-AF65-F5344CB8AC3E}">
        <p14:creationId xmlns:p14="http://schemas.microsoft.com/office/powerpoint/2010/main" val="249709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2DADDEA-0004-4DF7-9C81-1C0EA9C6F53D}"/>
              </a:ext>
            </a:extLst>
          </p:cNvPr>
          <p:cNvSpPr txBox="1">
            <a:spLocks noGrp="1"/>
          </p:cNvSpPr>
          <p:nvPr>
            <p:ph type="title"/>
          </p:nvPr>
        </p:nvSpPr>
        <p:spPr bwMode="auto">
          <a:xfrm>
            <a:off x="381000" y="3429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2800"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a:t>
            </a:r>
          </a:p>
        </p:txBody>
      </p:sp>
      <p:sp>
        <p:nvSpPr>
          <p:cNvPr id="3" name="Content Placeholder 2">
            <a:extLst>
              <a:ext uri="{FF2B5EF4-FFF2-40B4-BE49-F238E27FC236}">
                <a16:creationId xmlns:a16="http://schemas.microsoft.com/office/drawing/2014/main" id="{AF0FD0A8-5ABD-4142-B49D-7AF3C00C2888}"/>
              </a:ext>
            </a:extLst>
          </p:cNvPr>
          <p:cNvSpPr>
            <a:spLocks noGrp="1"/>
          </p:cNvSpPr>
          <p:nvPr>
            <p:ph idx="1"/>
          </p:nvPr>
        </p:nvSpPr>
        <p:spPr/>
        <p:txBody>
          <a:bodyPr/>
          <a:lstStyle/>
          <a:p>
            <a:pPr marL="0" indent="0">
              <a:buNone/>
            </a:pPr>
            <a:r>
              <a:rPr lang="en-US" sz="2800" b="1" dirty="0">
                <a:solidFill>
                  <a:schemeClr val="tx2"/>
                </a:solidFill>
              </a:rPr>
              <a:t>What can we learn from this exercise?</a:t>
            </a:r>
          </a:p>
          <a:p>
            <a:r>
              <a:rPr lang="en-US" sz="2800" dirty="0">
                <a:solidFill>
                  <a:schemeClr val="tx2"/>
                </a:solidFill>
              </a:rPr>
              <a:t>Focus on details</a:t>
            </a:r>
          </a:p>
          <a:p>
            <a:r>
              <a:rPr lang="en-US" sz="2800" dirty="0">
                <a:solidFill>
                  <a:schemeClr val="tx2"/>
                </a:solidFill>
              </a:rPr>
              <a:t>Listening vs. problem-solving</a:t>
            </a:r>
          </a:p>
          <a:p>
            <a:r>
              <a:rPr lang="en-US" sz="2800" dirty="0">
                <a:solidFill>
                  <a:schemeClr val="tx2"/>
                </a:solidFill>
              </a:rPr>
              <a:t>Receiver bias </a:t>
            </a:r>
          </a:p>
          <a:p>
            <a:r>
              <a:rPr lang="en-US" sz="2800" dirty="0">
                <a:solidFill>
                  <a:schemeClr val="tx2"/>
                </a:solidFill>
              </a:rPr>
              <a:t>Avoid distractions </a:t>
            </a:r>
          </a:p>
          <a:p>
            <a:r>
              <a:rPr lang="en-US" sz="2800" dirty="0">
                <a:solidFill>
                  <a:schemeClr val="tx2"/>
                </a:solidFill>
              </a:rPr>
              <a:t>Asking relevant questions</a:t>
            </a:r>
            <a:endParaRPr lang="en-US" sz="2400"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1967122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451B-37D8-470F-B0A4-8880E98B050D}"/>
              </a:ext>
            </a:extLst>
          </p:cNvPr>
          <p:cNvSpPr>
            <a:spLocks noGrp="1"/>
          </p:cNvSpPr>
          <p:nvPr>
            <p:ph type="ctrTitle"/>
          </p:nvPr>
        </p:nvSpPr>
        <p:spPr/>
        <p:txBody>
          <a:bodyPr/>
          <a:lstStyle/>
          <a:p>
            <a:r>
              <a:rPr lang="en-US" dirty="0">
                <a:latin typeface="Georgia" panose="02040502050405020303" pitchFamily="18" charset="0"/>
              </a:rPr>
              <a:t>5  Key Active Listening Skills</a:t>
            </a:r>
            <a:endParaRPr lang="en-US" sz="4800" dirty="0">
              <a:latin typeface="Georgia" panose="02040502050405020303" pitchFamily="18" charset="0"/>
            </a:endParaRPr>
          </a:p>
        </p:txBody>
      </p:sp>
    </p:spTree>
    <p:extLst>
      <p:ext uri="{BB962C8B-B14F-4D97-AF65-F5344CB8AC3E}">
        <p14:creationId xmlns:p14="http://schemas.microsoft.com/office/powerpoint/2010/main" val="1567816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5  Key Active Listening Skills</a:t>
            </a:r>
          </a:p>
        </p:txBody>
      </p:sp>
      <p:sp>
        <p:nvSpPr>
          <p:cNvPr id="5" name="Content Placeholder 4">
            <a:extLst>
              <a:ext uri="{FF2B5EF4-FFF2-40B4-BE49-F238E27FC236}">
                <a16:creationId xmlns:a16="http://schemas.microsoft.com/office/drawing/2014/main" id="{6C99267E-2DB5-4E43-83A7-1B3F6203FF31}"/>
              </a:ext>
            </a:extLst>
          </p:cNvPr>
          <p:cNvSpPr>
            <a:spLocks noGrp="1"/>
          </p:cNvSpPr>
          <p:nvPr>
            <p:ph idx="1"/>
          </p:nvPr>
        </p:nvSpPr>
        <p:spPr>
          <a:xfrm>
            <a:off x="685799" y="991033"/>
            <a:ext cx="8229601" cy="3799661"/>
          </a:xfrm>
        </p:spPr>
        <p:txBody>
          <a:bodyPr/>
          <a:lstStyle/>
          <a:p>
            <a:pPr marL="514350" indent="-514350">
              <a:buAutoNum type="arabicPeriod"/>
            </a:pPr>
            <a:r>
              <a:rPr lang="en-US" b="1" dirty="0">
                <a:solidFill>
                  <a:schemeClr val="tx2"/>
                </a:solidFill>
              </a:rPr>
              <a:t>Pay Attention</a:t>
            </a:r>
          </a:p>
          <a:p>
            <a:pPr marL="0" indent="0">
              <a:buNone/>
            </a:pPr>
            <a:r>
              <a:rPr lang="en-US" dirty="0">
                <a:solidFill>
                  <a:schemeClr val="tx2"/>
                </a:solidFill>
              </a:rPr>
              <a:t>									</a:t>
            </a:r>
            <a:endParaRPr lang="en-US" u="sng" dirty="0">
              <a:solidFill>
                <a:schemeClr val="accent6"/>
              </a:solidFill>
            </a:endParaRPr>
          </a:p>
        </p:txBody>
      </p:sp>
      <p:pic>
        <p:nvPicPr>
          <p:cNvPr id="1032" name="Picture 8" descr="Can We Teach Students How to Pay Attention?">
            <a:extLst>
              <a:ext uri="{FF2B5EF4-FFF2-40B4-BE49-F238E27FC236}">
                <a16:creationId xmlns:a16="http://schemas.microsoft.com/office/drawing/2014/main" id="{9DC80662-1B0D-4BF5-B910-200FBD9A43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657350"/>
            <a:ext cx="516366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72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DBD8-E622-4911-8F5E-304AEC064C8A}"/>
              </a:ext>
            </a:extLst>
          </p:cNvPr>
          <p:cNvSpPr>
            <a:spLocks noGrp="1"/>
          </p:cNvSpPr>
          <p:nvPr>
            <p:ph idx="1"/>
          </p:nvPr>
        </p:nvSpPr>
        <p:spPr/>
        <p:txBody>
          <a:bodyPr/>
          <a:lstStyle/>
          <a:p>
            <a:pPr marL="0" indent="0">
              <a:buNone/>
            </a:pPr>
            <a:r>
              <a:rPr lang="en-US" dirty="0">
                <a:solidFill>
                  <a:schemeClr val="tx2"/>
                </a:solidFill>
              </a:rPr>
              <a:t>2. </a:t>
            </a:r>
            <a:r>
              <a:rPr lang="en-US" b="1" dirty="0">
                <a:solidFill>
                  <a:schemeClr val="tx2"/>
                </a:solidFill>
              </a:rPr>
              <a:t>Show that you are listening</a:t>
            </a:r>
          </a:p>
          <a:p>
            <a:pPr marL="0" indent="0">
              <a:buNone/>
            </a:pPr>
            <a:r>
              <a:rPr lang="en-US" dirty="0">
                <a:solidFill>
                  <a:schemeClr val="tx2"/>
                </a:solidFill>
              </a:rPr>
              <a:t>                         				              </a:t>
            </a:r>
          </a:p>
        </p:txBody>
      </p:sp>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5  Key Active Listening Skills</a:t>
            </a:r>
          </a:p>
        </p:txBody>
      </p:sp>
      <p:pic>
        <p:nvPicPr>
          <p:cNvPr id="2052" name="Picture 4" descr="How to Improve Your Listening Skills for Your English Class">
            <a:extLst>
              <a:ext uri="{FF2B5EF4-FFF2-40B4-BE49-F238E27FC236}">
                <a16:creationId xmlns:a16="http://schemas.microsoft.com/office/drawing/2014/main" id="{A069F350-17B1-4D44-A3CD-1C3E47380C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574038"/>
            <a:ext cx="4648200" cy="322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80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DBD8-E622-4911-8F5E-304AEC064C8A}"/>
              </a:ext>
            </a:extLst>
          </p:cNvPr>
          <p:cNvSpPr>
            <a:spLocks noGrp="1"/>
          </p:cNvSpPr>
          <p:nvPr>
            <p:ph idx="1"/>
          </p:nvPr>
        </p:nvSpPr>
        <p:spPr/>
        <p:txBody>
          <a:bodyPr/>
          <a:lstStyle/>
          <a:p>
            <a:pPr marL="0" indent="0">
              <a:buNone/>
            </a:pPr>
            <a:r>
              <a:rPr lang="en-US" b="1" dirty="0">
                <a:solidFill>
                  <a:schemeClr val="tx2"/>
                </a:solidFill>
              </a:rPr>
              <a:t>3. Provide Feedback</a:t>
            </a:r>
          </a:p>
          <a:p>
            <a:pPr marL="0" indent="0">
              <a:buNone/>
            </a:pPr>
            <a:endParaRPr lang="en-US" dirty="0">
              <a:solidFill>
                <a:schemeClr val="tx2"/>
              </a:solidFill>
            </a:endParaRPr>
          </a:p>
          <a:p>
            <a:pPr marL="0" indent="0">
              <a:buNone/>
            </a:pPr>
            <a:endParaRPr lang="en-US" dirty="0">
              <a:solidFill>
                <a:schemeClr val="tx2"/>
              </a:solidFill>
            </a:endParaRPr>
          </a:p>
        </p:txBody>
      </p:sp>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5  Key Active Listening Skills</a:t>
            </a:r>
          </a:p>
        </p:txBody>
      </p:sp>
      <p:pic>
        <p:nvPicPr>
          <p:cNvPr id="3078" name="Picture 6" descr="How to Give Constructive Feedback to Your Clients">
            <a:extLst>
              <a:ext uri="{FF2B5EF4-FFF2-40B4-BE49-F238E27FC236}">
                <a16:creationId xmlns:a16="http://schemas.microsoft.com/office/drawing/2014/main" id="{39BB9982-999A-4B24-B4AE-AC28D57E37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1504950"/>
            <a:ext cx="4129087" cy="309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92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DBD8-E622-4911-8F5E-304AEC064C8A}"/>
              </a:ext>
            </a:extLst>
          </p:cNvPr>
          <p:cNvSpPr>
            <a:spLocks noGrp="1"/>
          </p:cNvSpPr>
          <p:nvPr>
            <p:ph idx="1"/>
          </p:nvPr>
        </p:nvSpPr>
        <p:spPr/>
        <p:txBody>
          <a:bodyPr/>
          <a:lstStyle/>
          <a:p>
            <a:pPr marL="0" indent="0">
              <a:buNone/>
            </a:pPr>
            <a:r>
              <a:rPr lang="en-US" dirty="0">
                <a:solidFill>
                  <a:schemeClr val="tx2"/>
                </a:solidFill>
              </a:rPr>
              <a:t>4. </a:t>
            </a:r>
            <a:r>
              <a:rPr lang="en-US" b="1" dirty="0">
                <a:solidFill>
                  <a:schemeClr val="tx2"/>
                </a:solidFill>
              </a:rPr>
              <a:t>Defer Judgement </a:t>
            </a:r>
          </a:p>
          <a:p>
            <a:pPr marL="0" indent="0">
              <a:buNone/>
            </a:pPr>
            <a:endParaRPr lang="en-US" dirty="0">
              <a:solidFill>
                <a:schemeClr val="tx2"/>
              </a:solidFill>
            </a:endParaRPr>
          </a:p>
        </p:txBody>
      </p:sp>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5  Key Active Listening Skills</a:t>
            </a:r>
          </a:p>
        </p:txBody>
      </p:sp>
      <p:pic>
        <p:nvPicPr>
          <p:cNvPr id="4100" name="Picture 4" descr="Deferred Judgement in Colorado &gt;&gt; How Does Deferred Sentencing Work?">
            <a:extLst>
              <a:ext uri="{FF2B5EF4-FFF2-40B4-BE49-F238E27FC236}">
                <a16:creationId xmlns:a16="http://schemas.microsoft.com/office/drawing/2014/main" id="{96BF19D9-83FF-4C92-B8CC-ED06A5C2E4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657350"/>
            <a:ext cx="4648200" cy="30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1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DBD8-E622-4911-8F5E-304AEC064C8A}"/>
              </a:ext>
            </a:extLst>
          </p:cNvPr>
          <p:cNvSpPr>
            <a:spLocks noGrp="1"/>
          </p:cNvSpPr>
          <p:nvPr>
            <p:ph idx="1"/>
          </p:nvPr>
        </p:nvSpPr>
        <p:spPr/>
        <p:txBody>
          <a:bodyPr/>
          <a:lstStyle/>
          <a:p>
            <a:pPr marL="0" indent="0">
              <a:buNone/>
            </a:pPr>
            <a:r>
              <a:rPr lang="en-US" b="1" dirty="0">
                <a:solidFill>
                  <a:schemeClr val="tx2"/>
                </a:solidFill>
              </a:rPr>
              <a:t>5. Respond Appropriately</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5  Key Active Listening Skills</a:t>
            </a:r>
          </a:p>
        </p:txBody>
      </p:sp>
      <p:pic>
        <p:nvPicPr>
          <p:cNvPr id="5124" name="Picture 4" descr="Empathy: Responding to Others - The Conover Company">
            <a:extLst>
              <a:ext uri="{FF2B5EF4-FFF2-40B4-BE49-F238E27FC236}">
                <a16:creationId xmlns:a16="http://schemas.microsoft.com/office/drawing/2014/main" id="{BF0CAE37-49B2-4614-A4AD-27E4893DF1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1602200"/>
            <a:ext cx="4800600" cy="319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08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651C62F-87B2-436A-BA01-9E88D4A93C39}"/>
              </a:ext>
            </a:extLst>
          </p:cNvPr>
          <p:cNvSpPr>
            <a:spLocks noGrp="1"/>
          </p:cNvSpPr>
          <p:nvPr>
            <p:ph idx="1"/>
          </p:nvPr>
        </p:nvSpPr>
        <p:spPr bwMode="auto">
          <a:xfrm>
            <a:off x="404813" y="10477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chemeClr val="tx2"/>
                </a:solidFill>
                <a:latin typeface="Georgia" panose="02040502050405020303" pitchFamily="18" charset="0"/>
              </a:rPr>
              <a:t>Retention of members</a:t>
            </a:r>
          </a:p>
          <a:p>
            <a:r>
              <a:rPr lang="en-US" altLang="en-US" sz="2800" dirty="0">
                <a:solidFill>
                  <a:schemeClr val="tx2"/>
                </a:solidFill>
                <a:latin typeface="Georgia" panose="02040502050405020303" pitchFamily="18" charset="0"/>
              </a:rPr>
              <a:t>Better club atmosphere</a:t>
            </a:r>
          </a:p>
          <a:p>
            <a:r>
              <a:rPr lang="en-US" altLang="en-US" sz="2800" dirty="0">
                <a:solidFill>
                  <a:schemeClr val="tx2"/>
                </a:solidFill>
                <a:latin typeface="Georgia" panose="02040502050405020303" pitchFamily="18" charset="0"/>
              </a:rPr>
              <a:t>Mutual respect between members</a:t>
            </a:r>
          </a:p>
          <a:p>
            <a:r>
              <a:rPr lang="en-US" altLang="en-US" sz="2800" dirty="0">
                <a:solidFill>
                  <a:schemeClr val="tx2"/>
                </a:solidFill>
                <a:latin typeface="Georgia" panose="02040502050405020303" pitchFamily="18" charset="0"/>
              </a:rPr>
              <a:t>Increase focus on club projects, membership and goals!</a:t>
            </a:r>
          </a:p>
        </p:txBody>
      </p:sp>
      <p:sp>
        <p:nvSpPr>
          <p:cNvPr id="7" name="Title 1">
            <a:extLst>
              <a:ext uri="{FF2B5EF4-FFF2-40B4-BE49-F238E27FC236}">
                <a16:creationId xmlns:a16="http://schemas.microsoft.com/office/drawing/2014/main" id="{859D74B7-A22C-497E-AE30-5658D2590B42}"/>
              </a:ext>
            </a:extLst>
          </p:cNvPr>
          <p:cNvSpPr>
            <a:spLocks noGrp="1"/>
          </p:cNvSpPr>
          <p:nvPr>
            <p:ph type="title"/>
          </p:nvPr>
        </p:nvSpPr>
        <p:spPr bwMode="auto">
          <a:xfrm>
            <a:off x="381000" y="342900"/>
            <a:ext cx="87630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Georgia" panose="02040502050405020303" pitchFamily="18" charset="0"/>
              </a:rPr>
              <a:t>Benefits of Handling Club Conflicts Effectively </a:t>
            </a:r>
          </a:p>
        </p:txBody>
      </p:sp>
    </p:spTree>
    <p:extLst>
      <p:ext uri="{BB962C8B-B14F-4D97-AF65-F5344CB8AC3E}">
        <p14:creationId xmlns:p14="http://schemas.microsoft.com/office/powerpoint/2010/main" val="310962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p:txBody>
          <a:bodyPr/>
          <a:lstStyle/>
          <a:p>
            <a:r>
              <a:rPr lang="en-US" altLang="en-US" sz="4400" b="1" dirty="0">
                <a:latin typeface="Georgia" panose="02040502050405020303" pitchFamily="18" charset="0"/>
              </a:rPr>
              <a:t>Conflict</a:t>
            </a:r>
            <a:endParaRPr lang="en-US" dirty="0"/>
          </a:p>
        </p:txBody>
      </p:sp>
    </p:spTree>
    <p:extLst>
      <p:ext uri="{BB962C8B-B14F-4D97-AF65-F5344CB8AC3E}">
        <p14:creationId xmlns:p14="http://schemas.microsoft.com/office/powerpoint/2010/main" val="3649442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7730-B15D-445D-8737-F3229CE43A98}"/>
              </a:ext>
            </a:extLst>
          </p:cNvPr>
          <p:cNvSpPr>
            <a:spLocks noGrp="1"/>
          </p:cNvSpPr>
          <p:nvPr>
            <p:ph type="ctrTitle"/>
          </p:nvPr>
        </p:nvSpPr>
        <p:spPr/>
        <p:txBody>
          <a:bodyPr/>
          <a:lstStyle/>
          <a:p>
            <a:r>
              <a:rPr lang="en-US" b="1" dirty="0">
                <a:latin typeface="Georgia" panose="02040502050405020303" pitchFamily="18" charset="0"/>
              </a:rPr>
              <a:t>Conclusion</a:t>
            </a:r>
            <a:endParaRPr lang="en-US" dirty="0">
              <a:latin typeface="Georgia" panose="02040502050405020303" pitchFamily="18" charset="0"/>
            </a:endParaRPr>
          </a:p>
        </p:txBody>
      </p:sp>
    </p:spTree>
    <p:extLst>
      <p:ext uri="{BB962C8B-B14F-4D97-AF65-F5344CB8AC3E}">
        <p14:creationId xmlns:p14="http://schemas.microsoft.com/office/powerpoint/2010/main" val="3175310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9569DE-8B74-4E20-B8E1-6552D70B5E2B}"/>
              </a:ext>
            </a:extLst>
          </p:cNvPr>
          <p:cNvSpPr>
            <a:spLocks noGrp="1"/>
          </p:cNvSpPr>
          <p:nvPr>
            <p:ph idx="1"/>
          </p:nvPr>
        </p:nvSpPr>
        <p:spPr>
          <a:xfrm>
            <a:off x="457200" y="1123950"/>
            <a:ext cx="8458200" cy="2971800"/>
          </a:xfrm>
        </p:spPr>
        <p:txBody>
          <a:bodyPr/>
          <a:lstStyle/>
          <a:p>
            <a:r>
              <a:rPr lang="en-US" sz="2800" dirty="0">
                <a:solidFill>
                  <a:schemeClr val="tx2"/>
                </a:solidFill>
              </a:rPr>
              <a:t>Rotary’s active listening is what we do best </a:t>
            </a:r>
          </a:p>
          <a:p>
            <a:r>
              <a:rPr lang="en-US" sz="2800" dirty="0">
                <a:solidFill>
                  <a:schemeClr val="tx2"/>
                </a:solidFill>
              </a:rPr>
              <a:t>Through active listening we change people’s lives</a:t>
            </a:r>
          </a:p>
          <a:p>
            <a:r>
              <a:rPr lang="en-US" sz="2800" dirty="0">
                <a:solidFill>
                  <a:schemeClr val="tx2"/>
                </a:solidFill>
              </a:rPr>
              <a:t>Respond to world challenges</a:t>
            </a:r>
          </a:p>
          <a:p>
            <a:r>
              <a:rPr lang="en-US" sz="2800" dirty="0">
                <a:solidFill>
                  <a:schemeClr val="tx2"/>
                </a:solidFill>
              </a:rPr>
              <a:t>Rotary Creates </a:t>
            </a:r>
            <a:r>
              <a:rPr lang="en-US" sz="2800" b="1" dirty="0">
                <a:solidFill>
                  <a:schemeClr val="tx2"/>
                </a:solidFill>
              </a:rPr>
              <a:t>HOPE</a:t>
            </a:r>
            <a:r>
              <a:rPr lang="en-US" sz="2800" dirty="0">
                <a:solidFill>
                  <a:schemeClr val="tx2"/>
                </a:solidFill>
              </a:rPr>
              <a:t> in the world</a:t>
            </a:r>
            <a:endParaRPr lang="en-US" sz="2800" b="1" dirty="0">
              <a:solidFill>
                <a:schemeClr val="tx2"/>
              </a:solidFill>
            </a:endParaRPr>
          </a:p>
          <a:p>
            <a:pPr marL="0" indent="0">
              <a:buNone/>
            </a:pPr>
            <a:endParaRPr lang="en-US" dirty="0"/>
          </a:p>
        </p:txBody>
      </p:sp>
      <p:sp>
        <p:nvSpPr>
          <p:cNvPr id="5" name="Title 1">
            <a:extLst>
              <a:ext uri="{FF2B5EF4-FFF2-40B4-BE49-F238E27FC236}">
                <a16:creationId xmlns:a16="http://schemas.microsoft.com/office/drawing/2014/main" id="{58396CDB-D39E-496F-A13C-396FF172BF35}"/>
              </a:ext>
            </a:extLst>
          </p:cNvPr>
          <p:cNvSpPr txBox="1">
            <a:spLocks/>
          </p:cNvSpPr>
          <p:nvPr/>
        </p:nvSpPr>
        <p:spPr>
          <a:xfrm>
            <a:off x="381000" y="342900"/>
            <a:ext cx="8763000" cy="400050"/>
          </a:xfrm>
          <a:prstGeom prst="rect">
            <a:avLst/>
          </a:prstGeom>
        </p:spPr>
        <p:txBody>
          <a:bodyPr lIns="0" tIns="0" rIns="0" bIns="0" anchor="ctr" anchorCtr="0"/>
          <a:lstStyle>
            <a:lvl1pPr algn="l" defTabSz="457200" rtl="0" eaLnBrk="0" fontAlgn="base" hangingPunct="0">
              <a:spcBef>
                <a:spcPct val="0"/>
              </a:spcBef>
              <a:spcAft>
                <a:spcPct val="0"/>
              </a:spcAft>
              <a:defRPr sz="32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latin typeface="Georgia" panose="02040502050405020303" pitchFamily="18" charset="0"/>
              </a:rPr>
              <a:t>Conclusion </a:t>
            </a:r>
          </a:p>
        </p:txBody>
      </p:sp>
    </p:spTree>
    <p:extLst>
      <p:ext uri="{BB962C8B-B14F-4D97-AF65-F5344CB8AC3E}">
        <p14:creationId xmlns:p14="http://schemas.microsoft.com/office/powerpoint/2010/main" val="1039529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0F4B-9C34-4AB3-A0CF-B6B52B266ED3}"/>
              </a:ext>
            </a:extLst>
          </p:cNvPr>
          <p:cNvSpPr>
            <a:spLocks noGrp="1"/>
          </p:cNvSpPr>
          <p:nvPr>
            <p:ph type="title"/>
          </p:nvPr>
        </p:nvSpPr>
        <p:spPr/>
        <p:txBody>
          <a:bodyPr/>
          <a:lstStyle/>
          <a:p>
            <a:r>
              <a:rPr lang="en-US" dirty="0">
                <a:latin typeface="Georgia" panose="02040502050405020303" pitchFamily="18" charset="0"/>
              </a:rPr>
              <a:t>Conclusion </a:t>
            </a:r>
          </a:p>
        </p:txBody>
      </p:sp>
      <p:sp>
        <p:nvSpPr>
          <p:cNvPr id="3" name="Content Placeholder 2">
            <a:extLst>
              <a:ext uri="{FF2B5EF4-FFF2-40B4-BE49-F238E27FC236}">
                <a16:creationId xmlns:a16="http://schemas.microsoft.com/office/drawing/2014/main" id="{8E8F8B32-F817-4A80-8E9B-DB36942B9784}"/>
              </a:ext>
            </a:extLst>
          </p:cNvPr>
          <p:cNvSpPr>
            <a:spLocks noGrp="1"/>
          </p:cNvSpPr>
          <p:nvPr>
            <p:ph idx="1"/>
          </p:nvPr>
        </p:nvSpPr>
        <p:spPr/>
        <p:txBody>
          <a:bodyPr/>
          <a:lstStyle/>
          <a:p>
            <a:pPr marL="0" indent="0" algn="ctr">
              <a:buNone/>
            </a:pPr>
            <a:endParaRPr lang="en-US" dirty="0">
              <a:solidFill>
                <a:schemeClr val="tx2"/>
              </a:solidFill>
            </a:endParaRPr>
          </a:p>
          <a:p>
            <a:pPr marL="0" indent="0" algn="ctr">
              <a:buNone/>
            </a:pPr>
            <a:r>
              <a:rPr lang="en-US" sz="3600" b="1" dirty="0">
                <a:solidFill>
                  <a:schemeClr val="tx2"/>
                </a:solidFill>
              </a:rPr>
              <a:t>Use “Active Listening Skills” </a:t>
            </a:r>
          </a:p>
          <a:p>
            <a:pPr marL="0" indent="0" algn="ctr">
              <a:buNone/>
            </a:pPr>
            <a:r>
              <a:rPr lang="en-US" sz="3600" b="1" dirty="0">
                <a:solidFill>
                  <a:schemeClr val="tx2"/>
                </a:solidFill>
              </a:rPr>
              <a:t>to </a:t>
            </a:r>
            <a:r>
              <a:rPr lang="en-US" sz="3600" b="1">
                <a:solidFill>
                  <a:schemeClr val="tx2"/>
                </a:solidFill>
              </a:rPr>
              <a:t>effectively prevent any </a:t>
            </a:r>
          </a:p>
          <a:p>
            <a:pPr marL="0" indent="0" algn="ctr">
              <a:buNone/>
            </a:pPr>
            <a:r>
              <a:rPr lang="en-US" sz="3600" b="1">
                <a:solidFill>
                  <a:schemeClr val="tx2"/>
                </a:solidFill>
              </a:rPr>
              <a:t>club </a:t>
            </a:r>
            <a:r>
              <a:rPr lang="en-US" sz="3600" b="1" dirty="0">
                <a:solidFill>
                  <a:schemeClr val="tx2"/>
                </a:solidFill>
              </a:rPr>
              <a:t>conflict.</a:t>
            </a:r>
          </a:p>
        </p:txBody>
      </p:sp>
    </p:spTree>
    <p:extLst>
      <p:ext uri="{BB962C8B-B14F-4D97-AF65-F5344CB8AC3E}">
        <p14:creationId xmlns:p14="http://schemas.microsoft.com/office/powerpoint/2010/main" val="3916311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6D29-7B83-4383-8E9F-5650E081AE82}"/>
              </a:ext>
            </a:extLst>
          </p:cNvPr>
          <p:cNvSpPr>
            <a:spLocks noGrp="1"/>
          </p:cNvSpPr>
          <p:nvPr>
            <p:ph type="ctrTitle"/>
          </p:nvPr>
        </p:nvSpPr>
        <p:spPr/>
        <p:txBody>
          <a:bodyPr/>
          <a:lstStyle/>
          <a:p>
            <a:r>
              <a:rPr lang="en-US" dirty="0">
                <a:latin typeface="Georgia" panose="02040502050405020303" pitchFamily="18" charset="0"/>
              </a:rPr>
              <a:t>cds@rotary.org</a:t>
            </a:r>
          </a:p>
        </p:txBody>
      </p:sp>
    </p:spTree>
    <p:extLst>
      <p:ext uri="{BB962C8B-B14F-4D97-AF65-F5344CB8AC3E}">
        <p14:creationId xmlns:p14="http://schemas.microsoft.com/office/powerpoint/2010/main" val="218711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a:xfrm>
            <a:off x="389467" y="1047750"/>
            <a:ext cx="8229600" cy="3394472"/>
          </a:xfrm>
        </p:spPr>
        <p:txBody>
          <a:body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chemeClr val="tx2"/>
                </a:solidFill>
                <a:effectLst/>
                <a:uLnTx/>
                <a:uFillTx/>
                <a:latin typeface="Georgia" panose="02040502050405020303" pitchFamily="18" charset="0"/>
                <a:ea typeface="+mn-ea"/>
              </a:rPr>
              <a:t>According to collinsdictionary.com: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lang="en-US" sz="2400" dirty="0">
              <a:solidFill>
                <a:schemeClr val="tx2"/>
              </a:solidFill>
              <a:latin typeface="Georgia" panose="02040502050405020303" pitchFamily="18" charset="0"/>
              <a:ea typeface="+mn-ea"/>
            </a:endParaRP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US" sz="3600" b="0" i="1" u="none" strike="noStrike" kern="1200" cap="none" spc="0" normalizeH="0" baseline="0" noProof="0" dirty="0">
                <a:ln>
                  <a:noFill/>
                </a:ln>
                <a:solidFill>
                  <a:schemeClr val="tx2"/>
                </a:solidFill>
                <a:effectLst/>
                <a:uLnTx/>
                <a:uFillTx/>
                <a:latin typeface="Georgia" panose="02040502050405020303" pitchFamily="18" charset="0"/>
                <a:ea typeface="+mn-ea"/>
              </a:rPr>
              <a:t>Conflict is </a:t>
            </a:r>
            <a:r>
              <a:rPr kumimoji="0" lang="en-US" sz="3600" b="1" i="1" u="none" strike="noStrike" kern="1200" cap="none" spc="0" normalizeH="0" baseline="0" noProof="0" dirty="0">
                <a:ln>
                  <a:noFill/>
                </a:ln>
                <a:solidFill>
                  <a:schemeClr val="tx2"/>
                </a:solidFill>
                <a:effectLst/>
                <a:uLnTx/>
                <a:uFillTx/>
                <a:latin typeface="Georgia" panose="02040502050405020303" pitchFamily="18" charset="0"/>
                <a:ea typeface="+mn-ea"/>
              </a:rPr>
              <a:t>serious disagreement </a:t>
            </a:r>
            <a:r>
              <a:rPr kumimoji="0" lang="en-US" sz="3600" b="0" i="1" u="none" strike="noStrike" kern="1200" cap="none" spc="0" normalizeH="0" baseline="0" noProof="0" dirty="0">
                <a:ln>
                  <a:noFill/>
                </a:ln>
                <a:solidFill>
                  <a:schemeClr val="tx2"/>
                </a:solidFill>
                <a:effectLst/>
                <a:uLnTx/>
                <a:uFillTx/>
                <a:latin typeface="Georgia" panose="02040502050405020303" pitchFamily="18" charset="0"/>
                <a:ea typeface="+mn-ea"/>
              </a:rPr>
              <a:t>and argument </a:t>
            </a:r>
            <a:r>
              <a:rPr kumimoji="0" lang="en-US" sz="3600" b="1" i="1" u="none" strike="noStrike" kern="1200" cap="none" spc="0" normalizeH="0" baseline="0" noProof="0" dirty="0">
                <a:ln>
                  <a:noFill/>
                </a:ln>
                <a:solidFill>
                  <a:schemeClr val="tx2"/>
                </a:solidFill>
                <a:effectLst/>
                <a:uLnTx/>
                <a:uFillTx/>
                <a:latin typeface="Georgia" panose="02040502050405020303" pitchFamily="18" charset="0"/>
                <a:ea typeface="+mn-ea"/>
              </a:rPr>
              <a:t>about something important</a:t>
            </a:r>
            <a:r>
              <a:rPr kumimoji="0" lang="en-US" sz="3600" b="0" i="1" u="none" strike="noStrike" kern="1200" cap="none" spc="0" normalizeH="0" baseline="0" noProof="0" dirty="0">
                <a:ln>
                  <a:noFill/>
                </a:ln>
                <a:solidFill>
                  <a:schemeClr val="tx2"/>
                </a:solidFill>
                <a:effectLst/>
                <a:uLnTx/>
                <a:uFillTx/>
                <a:latin typeface="Georgia" panose="02040502050405020303" pitchFamily="18" charset="0"/>
                <a:ea typeface="+mn-ea"/>
              </a:rPr>
              <a:t> between two or more individuals. </a:t>
            </a:r>
          </a:p>
          <a:p>
            <a:pPr marL="0" indent="0">
              <a:buNone/>
            </a:pPr>
            <a:endParaRPr lang="en-US" dirty="0"/>
          </a:p>
        </p:txBody>
      </p:sp>
      <p:sp>
        <p:nvSpPr>
          <p:cNvPr id="6" name="Title 5">
            <a:extLst>
              <a:ext uri="{FF2B5EF4-FFF2-40B4-BE49-F238E27FC236}">
                <a16:creationId xmlns:a16="http://schemas.microsoft.com/office/drawing/2014/main" id="{07B9E9C4-2308-4160-869D-441E75637A16}"/>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Conflict</a:t>
            </a:r>
          </a:p>
        </p:txBody>
      </p:sp>
    </p:spTree>
    <p:extLst>
      <p:ext uri="{BB962C8B-B14F-4D97-AF65-F5344CB8AC3E}">
        <p14:creationId xmlns:p14="http://schemas.microsoft.com/office/powerpoint/2010/main" val="166376861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US" sz="2250" b="0" i="0" u="none" strike="noStrike" kern="1200" cap="none" spc="0" normalizeH="0" baseline="0" noProof="0" dirty="0">
                <a:ln>
                  <a:noFill/>
                </a:ln>
                <a:solidFill>
                  <a:srgbClr val="00246C"/>
                </a:solidFill>
                <a:effectLst/>
                <a:uLnTx/>
                <a:uFillTx/>
                <a:latin typeface="Georgia" panose="02040502050405020303" pitchFamily="18" charset="0"/>
                <a:ea typeface="+mn-ea"/>
              </a:rPr>
              <a:t>FOR MORE THAN </a:t>
            </a:r>
            <a:r>
              <a:rPr lang="en-US" sz="4500" b="1" dirty="0">
                <a:solidFill>
                  <a:srgbClr val="00246C"/>
                </a:solidFill>
                <a:latin typeface="Georgia" panose="02040502050405020303" pitchFamily="18" charset="0"/>
                <a:ea typeface="+mn-ea"/>
              </a:rPr>
              <a:t>3</a:t>
            </a:r>
            <a:r>
              <a:rPr kumimoji="0" lang="en-US" sz="4500" b="1" i="0" u="none" strike="noStrike" kern="1200" cap="none" spc="0" normalizeH="0" baseline="0" noProof="0" dirty="0">
                <a:ln>
                  <a:noFill/>
                </a:ln>
                <a:solidFill>
                  <a:srgbClr val="00246C"/>
                </a:solidFill>
                <a:effectLst/>
                <a:uLnTx/>
                <a:uFillTx/>
                <a:latin typeface="Georgia" panose="02040502050405020303" pitchFamily="18" charset="0"/>
                <a:ea typeface="+mn-ea"/>
              </a:rPr>
              <a:t>0</a:t>
            </a:r>
            <a:r>
              <a:rPr kumimoji="0" lang="en-US" sz="2250" b="0" i="0" u="none" strike="noStrike" kern="1200" cap="none" spc="0" normalizeH="0" baseline="0" noProof="0" dirty="0">
                <a:ln>
                  <a:noFill/>
                </a:ln>
                <a:solidFill>
                  <a:srgbClr val="00246C"/>
                </a:solidFill>
                <a:effectLst/>
                <a:uLnTx/>
                <a:uFillTx/>
                <a:latin typeface="Georgia" panose="02040502050405020303" pitchFamily="18" charset="0"/>
                <a:ea typeface="+mn-ea"/>
              </a:rPr>
              <a:t> YEARS, OUR MEMBERSHIP HAS NOT GROWN FROM:</a:t>
            </a:r>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endParaRPr kumimoji="0" lang="en-US" sz="2250" b="0"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4500" b="0" i="0" u="none" strike="noStrike" kern="1200" cap="none" spc="0" normalizeH="0" baseline="0" noProof="0" dirty="0">
                <a:ln>
                  <a:noFill/>
                </a:ln>
                <a:solidFill>
                  <a:srgbClr val="00246C"/>
                </a:solidFill>
                <a:effectLst/>
                <a:uLnTx/>
                <a:uFillTx/>
                <a:latin typeface="Georgia" panose="02040502050405020303" pitchFamily="18" charset="0"/>
                <a:ea typeface="+mn-ea"/>
              </a:rPr>
              <a:t>1,200,000</a:t>
            </a:r>
            <a:r>
              <a:rPr kumimoji="0" lang="en-US" sz="3300" b="0" i="0" u="none" strike="noStrike" kern="1200" cap="none" spc="0" normalizeH="0" baseline="0" noProof="0" dirty="0">
                <a:ln>
                  <a:noFill/>
                </a:ln>
                <a:solidFill>
                  <a:srgbClr val="00246C"/>
                </a:solidFill>
                <a:effectLst/>
                <a:uLnTx/>
                <a:uFillTx/>
                <a:latin typeface="Georgia" panose="02040502050405020303" pitchFamily="18" charset="0"/>
                <a:ea typeface="+mn-ea"/>
              </a:rPr>
              <a:t> Rotarians</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en-US" sz="3300" b="0" i="0" u="none" strike="noStrike" kern="1200" cap="none" spc="0" normalizeH="0" baseline="0" noProof="0" dirty="0">
              <a:ln>
                <a:noFill/>
              </a:ln>
              <a:solidFill>
                <a:srgbClr val="00246C"/>
              </a:solidFill>
              <a:effectLst/>
              <a:uLnTx/>
              <a:uFillTx/>
              <a:latin typeface="Georgia" panose="02040502050405020303" pitchFamily="18" charset="0"/>
              <a:ea typeface="+mn-ea"/>
            </a:endParaRPr>
          </a:p>
          <a:p>
            <a:pPr marL="0" marR="0" lvl="0" indent="0" algn="r" defTabSz="342900" rtl="0" eaLnBrk="1" fontAlgn="auto" latinLnBrk="0" hangingPunct="1">
              <a:lnSpc>
                <a:spcPct val="100000"/>
              </a:lnSpc>
              <a:spcBef>
                <a:spcPct val="20000"/>
              </a:spcBef>
              <a:spcAft>
                <a:spcPts val="0"/>
              </a:spcAft>
              <a:buClrTx/>
              <a:buSzTx/>
              <a:buFont typeface="Arial"/>
              <a:buNone/>
              <a:tabLst/>
              <a:defRPr/>
            </a:pPr>
            <a:r>
              <a:rPr kumimoji="0" lang="en-US" sz="3300" b="0" i="0" u="none" strike="noStrike" kern="1200" cap="none" spc="0" normalizeH="0" baseline="0" noProof="0" dirty="0">
                <a:ln>
                  <a:noFill/>
                </a:ln>
                <a:solidFill>
                  <a:srgbClr val="00246C"/>
                </a:solidFill>
                <a:effectLst/>
                <a:uLnTx/>
                <a:uFillTx/>
                <a:latin typeface="Georgia" panose="02040502050405020303" pitchFamily="18" charset="0"/>
                <a:ea typeface="+mn-ea"/>
              </a:rPr>
              <a:t>What is happening? </a:t>
            </a:r>
          </a:p>
          <a:p>
            <a:pPr marL="0" indent="0">
              <a:buNone/>
            </a:pPr>
            <a:endParaRPr lang="en-US" dirty="0"/>
          </a:p>
        </p:txBody>
      </p:sp>
      <p:sp>
        <p:nvSpPr>
          <p:cNvPr id="4" name="Title 5">
            <a:extLst>
              <a:ext uri="{FF2B5EF4-FFF2-40B4-BE49-F238E27FC236}">
                <a16:creationId xmlns:a16="http://schemas.microsoft.com/office/drawing/2014/main" id="{DA99BC84-0584-4BFD-845E-FDAD15F7A183}"/>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Conflict</a:t>
            </a:r>
          </a:p>
        </p:txBody>
      </p:sp>
    </p:spTree>
    <p:extLst>
      <p:ext uri="{BB962C8B-B14F-4D97-AF65-F5344CB8AC3E}">
        <p14:creationId xmlns:p14="http://schemas.microsoft.com/office/powerpoint/2010/main" val="149612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40B042A-B181-4139-94E7-2EBF04AFE7C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79495" y="914400"/>
            <a:ext cx="8185010" cy="3394075"/>
          </a:xfrm>
          <a:prstGeom prst="rect">
            <a:avLst/>
          </a:prstGeom>
        </p:spPr>
      </p:pic>
      <p:sp>
        <p:nvSpPr>
          <p:cNvPr id="7" name="Title 5">
            <a:extLst>
              <a:ext uri="{FF2B5EF4-FFF2-40B4-BE49-F238E27FC236}">
                <a16:creationId xmlns:a16="http://schemas.microsoft.com/office/drawing/2014/main" id="{082BB15E-EF3C-4B87-A8FC-965EC9F77B85}"/>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Conflict</a:t>
            </a:r>
          </a:p>
        </p:txBody>
      </p:sp>
    </p:spTree>
    <p:extLst>
      <p:ext uri="{BB962C8B-B14F-4D97-AF65-F5344CB8AC3E}">
        <p14:creationId xmlns:p14="http://schemas.microsoft.com/office/powerpoint/2010/main" val="287170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lstStyle/>
          <a:p>
            <a:pPr marL="0" marR="0" lvl="0" indent="0" algn="ctr" defTabSz="342900" rtl="0" eaLnBrk="1" fontAlgn="auto" latinLnBrk="0" hangingPunct="1">
              <a:lnSpc>
                <a:spcPct val="100000"/>
              </a:lnSpc>
              <a:spcBef>
                <a:spcPct val="20000"/>
              </a:spcBef>
              <a:spcAft>
                <a:spcPts val="0"/>
              </a:spcAft>
              <a:buClrTx/>
              <a:buSzTx/>
              <a:buNone/>
              <a:tabLst/>
              <a:defRPr/>
            </a:pPr>
            <a:r>
              <a:rPr kumimoji="0" lang="en-US" sz="2250" b="1" i="0" u="none" strike="noStrike" kern="1200" cap="none" spc="0" normalizeH="0" baseline="0" noProof="0" dirty="0">
                <a:ln>
                  <a:noFill/>
                </a:ln>
                <a:solidFill>
                  <a:srgbClr val="00246C"/>
                </a:solidFill>
                <a:effectLst/>
                <a:uLnTx/>
                <a:uFillTx/>
                <a:latin typeface="Georgia" panose="02040502050405020303" pitchFamily="18" charset="0"/>
                <a:ea typeface="+mn-ea"/>
              </a:rPr>
              <a:t>Participation</a:t>
            </a:r>
          </a:p>
          <a:p>
            <a:pPr marL="0" indent="0">
              <a:buNone/>
            </a:pPr>
            <a:endParaRPr lang="en-US" dirty="0"/>
          </a:p>
          <a:p>
            <a:pPr marL="0" indent="0">
              <a:buNone/>
            </a:pPr>
            <a:r>
              <a:rPr lang="en-US" sz="2250" dirty="0">
                <a:solidFill>
                  <a:srgbClr val="00246C"/>
                </a:solidFill>
                <a:latin typeface="Georgia" panose="02040502050405020303" pitchFamily="18" charset="0"/>
                <a:ea typeface="+mn-ea"/>
              </a:rPr>
              <a:t>72% of current rotary club members</a:t>
            </a:r>
          </a:p>
          <a:p>
            <a:pPr marL="0" indent="0">
              <a:buNone/>
            </a:pPr>
            <a:r>
              <a:rPr lang="en-US" sz="2250" dirty="0">
                <a:solidFill>
                  <a:srgbClr val="00246C"/>
                </a:solidFill>
                <a:latin typeface="Georgia" panose="02040502050405020303" pitchFamily="18" charset="0"/>
                <a:ea typeface="+mn-ea"/>
              </a:rPr>
              <a:t>20% of proposed rotary club members</a:t>
            </a:r>
          </a:p>
          <a:p>
            <a:pPr marL="0" indent="0">
              <a:buNone/>
            </a:pPr>
            <a:r>
              <a:rPr lang="en-US" sz="2250" dirty="0">
                <a:solidFill>
                  <a:srgbClr val="00246C"/>
                </a:solidFill>
                <a:latin typeface="Georgia" panose="02040502050405020303" pitchFamily="18" charset="0"/>
                <a:ea typeface="+mn-ea"/>
              </a:rPr>
              <a:t>8% of former rotary club members</a:t>
            </a:r>
          </a:p>
          <a:p>
            <a:pPr marL="0" indent="0">
              <a:buNone/>
            </a:pPr>
            <a:endParaRPr lang="en-US" sz="2250" dirty="0">
              <a:solidFill>
                <a:srgbClr val="00246C"/>
              </a:solidFill>
              <a:latin typeface="Georgia" panose="02040502050405020303" pitchFamily="18" charset="0"/>
              <a:ea typeface="+mn-ea"/>
            </a:endParaRPr>
          </a:p>
          <a:p>
            <a:pPr marL="0" indent="0" algn="r">
              <a:buNone/>
            </a:pPr>
            <a:r>
              <a:rPr lang="en-US" sz="2250" dirty="0">
                <a:solidFill>
                  <a:srgbClr val="00246C"/>
                </a:solidFill>
                <a:latin typeface="Georgia" panose="02040502050405020303" pitchFamily="18" charset="0"/>
                <a:ea typeface="+mn-ea"/>
              </a:rPr>
              <a:t>65% Male</a:t>
            </a:r>
          </a:p>
          <a:p>
            <a:pPr marL="0" indent="0" algn="r">
              <a:buNone/>
            </a:pPr>
            <a:r>
              <a:rPr lang="en-US" sz="2250" dirty="0">
                <a:solidFill>
                  <a:srgbClr val="00246C"/>
                </a:solidFill>
                <a:latin typeface="Georgia" panose="02040502050405020303" pitchFamily="18" charset="0"/>
                <a:ea typeface="+mn-ea"/>
              </a:rPr>
              <a:t>34% Female</a:t>
            </a:r>
          </a:p>
        </p:txBody>
      </p:sp>
      <p:sp>
        <p:nvSpPr>
          <p:cNvPr id="4" name="Title 5">
            <a:extLst>
              <a:ext uri="{FF2B5EF4-FFF2-40B4-BE49-F238E27FC236}">
                <a16:creationId xmlns:a16="http://schemas.microsoft.com/office/drawing/2014/main" id="{DA99BC84-0584-4BFD-845E-FDAD15F7A183}"/>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Conflict</a:t>
            </a:r>
          </a:p>
        </p:txBody>
      </p:sp>
    </p:spTree>
    <p:extLst>
      <p:ext uri="{BB962C8B-B14F-4D97-AF65-F5344CB8AC3E}">
        <p14:creationId xmlns:p14="http://schemas.microsoft.com/office/powerpoint/2010/main" val="120139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lstStyle/>
          <a:p>
            <a:pPr marL="0" marR="0" lvl="0" indent="0" algn="ctr" defTabSz="342900" rtl="0" eaLnBrk="1" fontAlgn="auto" latinLnBrk="0" hangingPunct="1">
              <a:lnSpc>
                <a:spcPct val="100000"/>
              </a:lnSpc>
              <a:spcBef>
                <a:spcPct val="20000"/>
              </a:spcBef>
              <a:spcAft>
                <a:spcPts val="0"/>
              </a:spcAft>
              <a:buClrTx/>
              <a:buSzTx/>
              <a:buNone/>
              <a:tabLst/>
              <a:defRPr/>
            </a:pPr>
            <a:endParaRPr lang="en-US" sz="2250" dirty="0">
              <a:solidFill>
                <a:srgbClr val="00246C"/>
              </a:solidFill>
              <a:latin typeface="Georgia" panose="02040502050405020303" pitchFamily="18" charset="0"/>
              <a:ea typeface="+mn-ea"/>
            </a:endParaRPr>
          </a:p>
          <a:p>
            <a:pPr marL="0" indent="0" algn="ctr">
              <a:buNone/>
            </a:pPr>
            <a:r>
              <a:rPr lang="en-US" sz="7200" dirty="0">
                <a:solidFill>
                  <a:srgbClr val="00246C"/>
                </a:solidFill>
                <a:latin typeface="Georgia" panose="02040502050405020303" pitchFamily="18" charset="0"/>
                <a:ea typeface="+mn-ea"/>
              </a:rPr>
              <a:t>52%</a:t>
            </a:r>
            <a:r>
              <a:rPr lang="en-US" sz="2250" dirty="0">
                <a:solidFill>
                  <a:srgbClr val="00246C"/>
                </a:solidFill>
                <a:latin typeface="Georgia" panose="02040502050405020303" pitchFamily="18" charset="0"/>
                <a:ea typeface="+mn-ea"/>
              </a:rPr>
              <a:t> </a:t>
            </a:r>
            <a:r>
              <a:rPr lang="en-US" sz="3200" dirty="0">
                <a:solidFill>
                  <a:srgbClr val="00246C"/>
                </a:solidFill>
                <a:latin typeface="Georgia" panose="02040502050405020303" pitchFamily="18" charset="0"/>
                <a:ea typeface="+mn-ea"/>
              </a:rPr>
              <a:t>of current members</a:t>
            </a:r>
            <a:endParaRPr lang="en-US" sz="2250" dirty="0">
              <a:solidFill>
                <a:srgbClr val="00246C"/>
              </a:solidFill>
              <a:latin typeface="Georgia" panose="02040502050405020303" pitchFamily="18" charset="0"/>
              <a:ea typeface="+mn-ea"/>
            </a:endParaRPr>
          </a:p>
          <a:p>
            <a:pPr marL="0" indent="0" algn="ctr">
              <a:buNone/>
            </a:pPr>
            <a:endParaRPr lang="en-US" sz="2250" dirty="0">
              <a:solidFill>
                <a:srgbClr val="00246C"/>
              </a:solidFill>
              <a:latin typeface="Georgia" panose="02040502050405020303" pitchFamily="18" charset="0"/>
              <a:ea typeface="+mn-ea"/>
            </a:endParaRPr>
          </a:p>
          <a:p>
            <a:pPr marL="0" indent="0" algn="ctr">
              <a:buNone/>
            </a:pPr>
            <a:r>
              <a:rPr lang="en-US" sz="2400" b="1" dirty="0">
                <a:solidFill>
                  <a:srgbClr val="00246C"/>
                </a:solidFill>
                <a:latin typeface="Georgia" panose="02040502050405020303" pitchFamily="18" charset="0"/>
                <a:ea typeface="+mn-ea"/>
              </a:rPr>
              <a:t>WOULD RECOMMEND </a:t>
            </a:r>
            <a:r>
              <a:rPr lang="en-US" sz="2400" dirty="0">
                <a:solidFill>
                  <a:srgbClr val="00246C"/>
                </a:solidFill>
                <a:latin typeface="Georgia" panose="02040502050405020303" pitchFamily="18" charset="0"/>
                <a:ea typeface="+mn-ea"/>
              </a:rPr>
              <a:t>their family members, friends and relatives join their Rotary club.</a:t>
            </a:r>
            <a:endParaRPr lang="en-US" sz="2400" b="1" dirty="0">
              <a:solidFill>
                <a:srgbClr val="00246C"/>
              </a:solidFill>
              <a:latin typeface="Georgia" panose="02040502050405020303" pitchFamily="18" charset="0"/>
              <a:ea typeface="+mn-ea"/>
            </a:endParaRPr>
          </a:p>
        </p:txBody>
      </p:sp>
      <p:sp>
        <p:nvSpPr>
          <p:cNvPr id="4" name="Title 5">
            <a:extLst>
              <a:ext uri="{FF2B5EF4-FFF2-40B4-BE49-F238E27FC236}">
                <a16:creationId xmlns:a16="http://schemas.microsoft.com/office/drawing/2014/main" id="{DA99BC84-0584-4BFD-845E-FDAD15F7A183}"/>
              </a:ext>
            </a:extLst>
          </p:cNvPr>
          <p:cNvSpPr>
            <a:spLocks noGrp="1"/>
          </p:cNvSpPr>
          <p:nvPr>
            <p:ph type="title"/>
          </p:nvPr>
        </p:nvSpPr>
        <p:spPr>
          <a:xfrm>
            <a:off x="381000" y="342900"/>
            <a:ext cx="8763000" cy="400050"/>
          </a:xfrm>
        </p:spPr>
        <p:txBody>
          <a:bodyPr/>
          <a:lstStyle/>
          <a:p>
            <a:r>
              <a:rPr lang="en-US" dirty="0">
                <a:latin typeface="Georgia" panose="02040502050405020303" pitchFamily="18" charset="0"/>
              </a:rPr>
              <a:t>Conflict</a:t>
            </a:r>
          </a:p>
        </p:txBody>
      </p:sp>
    </p:spTree>
    <p:extLst>
      <p:ext uri="{BB962C8B-B14F-4D97-AF65-F5344CB8AC3E}">
        <p14:creationId xmlns:p14="http://schemas.microsoft.com/office/powerpoint/2010/main" val="247554597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w to solve club conflicts with Active Listening.potx" id="{25422E5A-C995-44B7-9C64-A0C3A4310383}" vid="{C326A176-40D0-4377-B36B-D3E701ED1504}"/>
    </a:ext>
  </a:ext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w to solve club conflicts with Active Listening.potx" id="{25422E5A-C995-44B7-9C64-A0C3A4310383}" vid="{64135C6F-AE67-431B-9762-6EA2B07933A8}"/>
    </a:ext>
  </a:ext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w to solve club conflicts with Active Listening.potx" id="{25422E5A-C995-44B7-9C64-A0C3A4310383}" vid="{DAA755C2-A933-4AF2-B782-040201FC3D96}"/>
    </a:ext>
  </a:extLst>
</a:theme>
</file>

<file path=ppt/theme/theme4.xml><?xml version="1.0" encoding="utf-8"?>
<a:theme xmlns:a="http://schemas.openxmlformats.org/drawingml/2006/main" name="18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w to solve club conflicts with Active Listening.potx" id="{25422E5A-C995-44B7-9C64-A0C3A4310383}" vid="{5DB8950A-CD5A-4DF2-9EA6-B9832C9A51D4}"/>
    </a:ext>
  </a:extLst>
</a:theme>
</file>

<file path=ppt/theme/theme5.xml><?xml version="1.0" encoding="utf-8"?>
<a:theme xmlns:a="http://schemas.openxmlformats.org/drawingml/2006/main" name="1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How to solve club conflicts with Active Listening1</Template>
  <TotalTime>682</TotalTime>
  <Words>1920</Words>
  <Application>Microsoft Office PowerPoint</Application>
  <PresentationFormat>On-screen Show (16:9)</PresentationFormat>
  <Paragraphs>256</Paragraphs>
  <Slides>43</Slides>
  <Notes>43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43</vt:i4>
      </vt:variant>
    </vt:vector>
  </HeadingPairs>
  <TitlesOfParts>
    <vt:vector size="56" baseType="lpstr">
      <vt:lpstr>Arial</vt:lpstr>
      <vt:lpstr>Arial Narrow</vt:lpstr>
      <vt:lpstr>Calibri</vt:lpstr>
      <vt:lpstr>Georgia</vt:lpstr>
      <vt:lpstr>Libre Franklin</vt:lpstr>
      <vt:lpstr>Roboto</vt:lpstr>
      <vt:lpstr>Wingdings</vt:lpstr>
      <vt:lpstr>Communications_white</vt:lpstr>
      <vt:lpstr>Custom Design</vt:lpstr>
      <vt:lpstr>2_Custom Design</vt:lpstr>
      <vt:lpstr>18_Custom Design</vt:lpstr>
      <vt:lpstr>19_Custom Design</vt:lpstr>
      <vt:lpstr>1_Custom Design</vt:lpstr>
      <vt:lpstr>How to Prevent Club Conflicts through “Active Listening”</vt:lpstr>
      <vt:lpstr>OBJECTIVES</vt:lpstr>
      <vt:lpstr>Conflicts happen and are part of life,  how we handle them, makes a difference.</vt:lpstr>
      <vt:lpstr>Conflict</vt:lpstr>
      <vt:lpstr>Conflict</vt:lpstr>
      <vt:lpstr>Conflict</vt:lpstr>
      <vt:lpstr>Conflict</vt:lpstr>
      <vt:lpstr>Conflict</vt:lpstr>
      <vt:lpstr>Conflict</vt:lpstr>
      <vt:lpstr>Conflict</vt:lpstr>
      <vt:lpstr>Conflict</vt:lpstr>
      <vt:lpstr>Conflict</vt:lpstr>
      <vt:lpstr>Poor Listening vs. Active Listening </vt:lpstr>
      <vt:lpstr>PowerPoint Presentation</vt:lpstr>
      <vt:lpstr>“Our worst enemy in communication is that we do not             listen to understand, we listen to respond. ”                                 -Pilar Morey Bulbena</vt:lpstr>
      <vt:lpstr>Poor Listening vs. Active Listening</vt:lpstr>
      <vt:lpstr>Poor Listening vs. Active Listening</vt:lpstr>
      <vt:lpstr>Poor Listening vs. Active Listening</vt:lpstr>
      <vt:lpstr>PowerPoint Presentation</vt:lpstr>
      <vt:lpstr>PowerPoint Presentation</vt:lpstr>
      <vt:lpstr>What is Active Listening?</vt:lpstr>
      <vt:lpstr>PowerPoint Presentation</vt:lpstr>
      <vt:lpstr>PowerPoint Presentation</vt:lpstr>
      <vt:lpstr>Active Listening Exercise</vt:lpstr>
      <vt:lpstr>Active Listening</vt:lpstr>
      <vt:lpstr>Active Listening Exercise</vt:lpstr>
      <vt:lpstr>Active Listening Exercise</vt:lpstr>
      <vt:lpstr>Active Listening Exercise</vt:lpstr>
      <vt:lpstr>Active Listening Exercise</vt:lpstr>
      <vt:lpstr>Active Listening Exercise</vt:lpstr>
      <vt:lpstr>Active Listening Exercise</vt:lpstr>
      <vt:lpstr>Active Listening</vt:lpstr>
      <vt:lpstr>5  Key Active Listening Skills</vt:lpstr>
      <vt:lpstr>5  Key Active Listening Skills</vt:lpstr>
      <vt:lpstr>5  Key Active Listening Skills</vt:lpstr>
      <vt:lpstr>5  Key Active Listening Skills</vt:lpstr>
      <vt:lpstr>5  Key Active Listening Skills</vt:lpstr>
      <vt:lpstr>5  Key Active Listening Skills</vt:lpstr>
      <vt:lpstr>Benefits of Handling Club Conflicts Effectively </vt:lpstr>
      <vt:lpstr>Conclusion</vt:lpstr>
      <vt:lpstr>PowerPoint Presentation</vt:lpstr>
      <vt:lpstr>Conclusion </vt:lpstr>
      <vt:lpstr>cds@rotary.org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handle conflicts in a club through   “Active Listening”</dc:title>
  <dc:creator>Darwin Sampedro</dc:creator>
  <cp:lastModifiedBy>Michael Brown</cp:lastModifiedBy>
  <cp:revision>4</cp:revision>
  <cp:lastPrinted>2023-02-08T15:54:29Z</cp:lastPrinted>
  <dcterms:created xsi:type="dcterms:W3CDTF">2023-01-21T00:36:28Z</dcterms:created>
  <dcterms:modified xsi:type="dcterms:W3CDTF">2023-08-01T17:29:09Z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16:9 (Widescreen)</vt:lpwstr>
  </property>
  <property fmtid="{D5CDD505-2E9C-101B-9397-08002B2CF9AE}" pid="4" name="Status">
    <vt:lpwstr>In Review</vt:lpwstr>
  </property>
  <property fmtid="{D5CDD505-2E9C-101B-9397-08002B2CF9AE}" pid="5" name="WhenToUse">
    <vt:lpwstr/>
  </property>
</Properties>
</file>