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8" r:id="rId2"/>
    <p:sldMasterId id="2147483692" r:id="rId3"/>
    <p:sldMasterId id="2147483695" r:id="rId4"/>
  </p:sldMasterIdLst>
  <p:notesMasterIdLst>
    <p:notesMasterId r:id="rId82"/>
  </p:notesMasterIdLst>
  <p:sldIdLst>
    <p:sldId id="256" r:id="rId5"/>
    <p:sldId id="749" r:id="rId6"/>
    <p:sldId id="748" r:id="rId7"/>
    <p:sldId id="286" r:id="rId8"/>
    <p:sldId id="730" r:id="rId9"/>
    <p:sldId id="271" r:id="rId10"/>
    <p:sldId id="281" r:id="rId11"/>
    <p:sldId id="282" r:id="rId12"/>
    <p:sldId id="283" r:id="rId13"/>
    <p:sldId id="274" r:id="rId14"/>
    <p:sldId id="285" r:id="rId15"/>
    <p:sldId id="300" r:id="rId16"/>
    <p:sldId id="266" r:id="rId17"/>
    <p:sldId id="287" r:id="rId18"/>
    <p:sldId id="304" r:id="rId19"/>
    <p:sldId id="301" r:id="rId20"/>
    <p:sldId id="302" r:id="rId21"/>
    <p:sldId id="303" r:id="rId22"/>
    <p:sldId id="305" r:id="rId23"/>
    <p:sldId id="307" r:id="rId24"/>
    <p:sldId id="308" r:id="rId25"/>
    <p:sldId id="309" r:id="rId26"/>
    <p:sldId id="727" r:id="rId27"/>
    <p:sldId id="728" r:id="rId28"/>
    <p:sldId id="734" r:id="rId29"/>
    <p:sldId id="753" r:id="rId30"/>
    <p:sldId id="404" r:id="rId31"/>
    <p:sldId id="390" r:id="rId32"/>
    <p:sldId id="757" r:id="rId33"/>
    <p:sldId id="258" r:id="rId34"/>
    <p:sldId id="400" r:id="rId35"/>
    <p:sldId id="402" r:id="rId36"/>
    <p:sldId id="758" r:id="rId37"/>
    <p:sldId id="759" r:id="rId38"/>
    <p:sldId id="257" r:id="rId39"/>
    <p:sldId id="754" r:id="rId40"/>
    <p:sldId id="761" r:id="rId41"/>
    <p:sldId id="762" r:id="rId42"/>
    <p:sldId id="756" r:id="rId43"/>
    <p:sldId id="403" r:id="rId44"/>
    <p:sldId id="259" r:id="rId45"/>
    <p:sldId id="397" r:id="rId46"/>
    <p:sldId id="437" r:id="rId47"/>
    <p:sldId id="405" r:id="rId48"/>
    <p:sldId id="409" r:id="rId49"/>
    <p:sldId id="410" r:id="rId50"/>
    <p:sldId id="411" r:id="rId51"/>
    <p:sldId id="412" r:id="rId52"/>
    <p:sldId id="288" r:id="rId53"/>
    <p:sldId id="750" r:id="rId54"/>
    <p:sldId id="290" r:id="rId55"/>
    <p:sldId id="291" r:id="rId56"/>
    <p:sldId id="292" r:id="rId57"/>
    <p:sldId id="293" r:id="rId58"/>
    <p:sldId id="294" r:id="rId59"/>
    <p:sldId id="295" r:id="rId60"/>
    <p:sldId id="296" r:id="rId61"/>
    <p:sldId id="297" r:id="rId62"/>
    <p:sldId id="298" r:id="rId63"/>
    <p:sldId id="299" r:id="rId64"/>
    <p:sldId id="737" r:id="rId65"/>
    <p:sldId id="738" r:id="rId66"/>
    <p:sldId id="739" r:id="rId67"/>
    <p:sldId id="740" r:id="rId68"/>
    <p:sldId id="741" r:id="rId69"/>
    <p:sldId id="742" r:id="rId70"/>
    <p:sldId id="743" r:id="rId71"/>
    <p:sldId id="744" r:id="rId72"/>
    <p:sldId id="745" r:id="rId73"/>
    <p:sldId id="746" r:id="rId74"/>
    <p:sldId id="310" r:id="rId75"/>
    <p:sldId id="312" r:id="rId76"/>
    <p:sldId id="751" r:id="rId77"/>
    <p:sldId id="313" r:id="rId78"/>
    <p:sldId id="289" r:id="rId79"/>
    <p:sldId id="752" r:id="rId80"/>
    <p:sldId id="726" r:id="rId8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4400D-D1C4-4A96-8D47-5B054D3F40B4}" v="2" dt="2023-08-08T23:11:09.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6" autoAdjust="0"/>
    <p:restoredTop sz="93792" autoAdjust="0"/>
  </p:normalViewPr>
  <p:slideViewPr>
    <p:cSldViewPr snapToGrid="0">
      <p:cViewPr varScale="1">
        <p:scale>
          <a:sx n="101" d="100"/>
          <a:sy n="101" d="100"/>
        </p:scale>
        <p:origin x="492" y="-216"/>
      </p:cViewPr>
      <p:guideLst/>
    </p:cSldViewPr>
  </p:slideViewPr>
  <p:notesTextViewPr>
    <p:cViewPr>
      <p:scale>
        <a:sx n="3" d="2"/>
        <a:sy n="3" d="2"/>
      </p:scale>
      <p:origin x="0" y="0"/>
    </p:cViewPr>
  </p:notesTextViewPr>
  <p:sorterViewPr>
    <p:cViewPr varScale="1">
      <p:scale>
        <a:sx n="1" d="1"/>
        <a:sy n="1" d="1"/>
      </p:scale>
      <p:origin x="0" y="-152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27829724409447E-2"/>
          <c:y val="7.1918056599529004E-2"/>
          <c:w val="0.9253721702755906"/>
          <c:h val="0.84996531434760614"/>
        </c:manualLayout>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cat>
            <c:strRef>
              <c:f>Sheet1!$A$2:$A$3</c:f>
              <c:strCache>
                <c:ptCount val="2"/>
                <c:pt idx="0">
                  <c:v>Zone 30</c:v>
                </c:pt>
                <c:pt idx="1">
                  <c:v>Zone 31</c:v>
                </c:pt>
              </c:strCache>
            </c:strRef>
          </c:cat>
          <c:val>
            <c:numRef>
              <c:f>Sheet1!$B$2:$B$3</c:f>
              <c:numCache>
                <c:formatCode>General</c:formatCode>
                <c:ptCount val="2"/>
                <c:pt idx="0">
                  <c:v>728</c:v>
                </c:pt>
                <c:pt idx="1">
                  <c:v>783</c:v>
                </c:pt>
              </c:numCache>
            </c:numRef>
          </c:val>
          <c:extLst>
            <c:ext xmlns:c16="http://schemas.microsoft.com/office/drawing/2014/chart" uri="{C3380CC4-5D6E-409C-BE32-E72D297353CC}">
              <c16:uniqueId val="{00000000-6A31-4503-9A96-8C798C9521CE}"/>
            </c:ext>
          </c:extLst>
        </c:ser>
        <c:ser>
          <c:idx val="1"/>
          <c:order val="1"/>
          <c:tx>
            <c:strRef>
              <c:f>Sheet1!$C$1</c:f>
              <c:strCache>
                <c:ptCount val="1"/>
                <c:pt idx="0">
                  <c:v>2023</c:v>
                </c:pt>
              </c:strCache>
            </c:strRef>
          </c:tx>
          <c:spPr>
            <a:solidFill>
              <a:schemeClr val="accent2"/>
            </a:solidFill>
            <a:ln>
              <a:noFill/>
            </a:ln>
            <a:effectLst/>
          </c:spPr>
          <c:invertIfNegative val="0"/>
          <c:cat>
            <c:strRef>
              <c:f>Sheet1!$A$2:$A$3</c:f>
              <c:strCache>
                <c:ptCount val="2"/>
                <c:pt idx="0">
                  <c:v>Zone 30</c:v>
                </c:pt>
                <c:pt idx="1">
                  <c:v>Zone 31</c:v>
                </c:pt>
              </c:strCache>
            </c:strRef>
          </c:cat>
          <c:val>
            <c:numRef>
              <c:f>Sheet1!$C$2:$C$3</c:f>
              <c:numCache>
                <c:formatCode>General</c:formatCode>
                <c:ptCount val="2"/>
                <c:pt idx="0">
                  <c:v>701</c:v>
                </c:pt>
                <c:pt idx="1">
                  <c:v>761</c:v>
                </c:pt>
              </c:numCache>
            </c:numRef>
          </c:val>
          <c:extLst>
            <c:ext xmlns:c16="http://schemas.microsoft.com/office/drawing/2014/chart" uri="{C3380CC4-5D6E-409C-BE32-E72D297353CC}">
              <c16:uniqueId val="{00000001-6A31-4503-9A96-8C798C9521CE}"/>
            </c:ext>
          </c:extLst>
        </c:ser>
        <c:dLbls>
          <c:showLegendKey val="0"/>
          <c:showVal val="0"/>
          <c:showCatName val="0"/>
          <c:showSerName val="0"/>
          <c:showPercent val="0"/>
          <c:showBubbleSize val="0"/>
        </c:dLbls>
        <c:gapWidth val="219"/>
        <c:overlap val="-27"/>
        <c:axId val="733005816"/>
        <c:axId val="733002208"/>
      </c:barChart>
      <c:catAx>
        <c:axId val="733005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002208"/>
        <c:crosses val="autoZero"/>
        <c:auto val="1"/>
        <c:lblAlgn val="ctr"/>
        <c:lblOffset val="100"/>
        <c:noMultiLvlLbl val="0"/>
      </c:catAx>
      <c:valAx>
        <c:axId val="7330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005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27829724409447E-2"/>
          <c:y val="7.1918056599529004E-2"/>
          <c:w val="0.9253721702755906"/>
          <c:h val="0.84996531434760614"/>
        </c:manualLayout>
      </c:layout>
      <c:barChart>
        <c:barDir val="col"/>
        <c:grouping val="clustered"/>
        <c:varyColors val="0"/>
        <c:ser>
          <c:idx val="0"/>
          <c:order val="0"/>
          <c:tx>
            <c:strRef>
              <c:f>Sheet1!$B$1</c:f>
              <c:strCache>
                <c:ptCount val="1"/>
                <c:pt idx="0">
                  <c:v>New Clubs</c:v>
                </c:pt>
              </c:strCache>
            </c:strRef>
          </c:tx>
          <c:spPr>
            <a:solidFill>
              <a:schemeClr val="accent1"/>
            </a:solidFill>
            <a:ln>
              <a:noFill/>
            </a:ln>
            <a:effectLst/>
          </c:spPr>
          <c:invertIfNegative val="0"/>
          <c:cat>
            <c:strRef>
              <c:f>Sheet1!$A$2:$A$4</c:f>
              <c:strCache>
                <c:ptCount val="2"/>
                <c:pt idx="0">
                  <c:v>Zone 30</c:v>
                </c:pt>
                <c:pt idx="1">
                  <c:v>Zone 31</c:v>
                </c:pt>
              </c:strCache>
            </c:strRef>
          </c:cat>
          <c:val>
            <c:numRef>
              <c:f>Sheet1!$B$2:$B$4</c:f>
              <c:numCache>
                <c:formatCode>General</c:formatCode>
                <c:ptCount val="3"/>
                <c:pt idx="0">
                  <c:v>13</c:v>
                </c:pt>
                <c:pt idx="1">
                  <c:v>21</c:v>
                </c:pt>
              </c:numCache>
            </c:numRef>
          </c:val>
          <c:extLst>
            <c:ext xmlns:c16="http://schemas.microsoft.com/office/drawing/2014/chart" uri="{C3380CC4-5D6E-409C-BE32-E72D297353CC}">
              <c16:uniqueId val="{00000000-6A31-4503-9A96-8C798C9521CE}"/>
            </c:ext>
          </c:extLst>
        </c:ser>
        <c:ser>
          <c:idx val="1"/>
          <c:order val="1"/>
          <c:tx>
            <c:strRef>
              <c:f>Sheet1!$C$1</c:f>
              <c:strCache>
                <c:ptCount val="1"/>
                <c:pt idx="0">
                  <c:v>Lost Clubs</c:v>
                </c:pt>
              </c:strCache>
            </c:strRef>
          </c:tx>
          <c:spPr>
            <a:solidFill>
              <a:schemeClr val="accent2"/>
            </a:solidFill>
            <a:ln>
              <a:noFill/>
            </a:ln>
            <a:effectLst/>
          </c:spPr>
          <c:invertIfNegative val="0"/>
          <c:cat>
            <c:strRef>
              <c:f>Sheet1!$A$2:$A$4</c:f>
              <c:strCache>
                <c:ptCount val="2"/>
                <c:pt idx="0">
                  <c:v>Zone 30</c:v>
                </c:pt>
                <c:pt idx="1">
                  <c:v>Zone 31</c:v>
                </c:pt>
              </c:strCache>
            </c:strRef>
          </c:cat>
          <c:val>
            <c:numRef>
              <c:f>Sheet1!$C$2:$C$4</c:f>
              <c:numCache>
                <c:formatCode>General</c:formatCode>
                <c:ptCount val="3"/>
                <c:pt idx="0">
                  <c:v>40</c:v>
                </c:pt>
                <c:pt idx="1">
                  <c:v>43</c:v>
                </c:pt>
              </c:numCache>
            </c:numRef>
          </c:val>
          <c:extLst>
            <c:ext xmlns:c16="http://schemas.microsoft.com/office/drawing/2014/chart" uri="{C3380CC4-5D6E-409C-BE32-E72D297353CC}">
              <c16:uniqueId val="{00000001-6A31-4503-9A96-8C798C9521CE}"/>
            </c:ext>
          </c:extLst>
        </c:ser>
        <c:dLbls>
          <c:showLegendKey val="0"/>
          <c:showVal val="0"/>
          <c:showCatName val="0"/>
          <c:showSerName val="0"/>
          <c:showPercent val="0"/>
          <c:showBubbleSize val="0"/>
        </c:dLbls>
        <c:gapWidth val="219"/>
        <c:overlap val="-27"/>
        <c:axId val="733005816"/>
        <c:axId val="733002208"/>
      </c:barChart>
      <c:catAx>
        <c:axId val="733005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002208"/>
        <c:crosses val="autoZero"/>
        <c:auto val="1"/>
        <c:lblAlgn val="ctr"/>
        <c:lblOffset val="100"/>
        <c:noMultiLvlLbl val="0"/>
      </c:catAx>
      <c:valAx>
        <c:axId val="73300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005816"/>
        <c:crosses val="autoZero"/>
        <c:crossBetween val="between"/>
      </c:valAx>
      <c:spPr>
        <a:noFill/>
        <a:ln>
          <a:noFill/>
        </a:ln>
        <a:effectLst/>
      </c:spPr>
    </c:plotArea>
    <c:legend>
      <c:legendPos val="b"/>
      <c:layout>
        <c:manualLayout>
          <c:xMode val="edge"/>
          <c:yMode val="edge"/>
          <c:x val="0.62329835137795286"/>
          <c:y val="0.94319599266756937"/>
          <c:w val="0.25965329724409447"/>
          <c:h val="4.50852580533182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C069F578-495C-4738-A32A-51B18B24F8C8}" type="datetimeFigureOut">
              <a:rPr lang="en-US" smtClean="0"/>
              <a:t>8/8/2023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86D01B27-0EA7-4FF6-A054-5C553B734EC8}" type="slidenum">
              <a:rPr lang="en-US" smtClean="0"/>
              <a:t>‹#›</a:t>
            </a:fld>
            <a:endParaRPr lang="en-US"/>
          </a:p>
        </p:txBody>
      </p:sp>
    </p:spTree>
    <p:extLst>
      <p:ext uri="{BB962C8B-B14F-4D97-AF65-F5344CB8AC3E}">
        <p14:creationId xmlns:p14="http://schemas.microsoft.com/office/powerpoint/2010/main" val="275480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my-cms.rotary.org/en/learning-reference/learn-topic/membership?embed=true#develop" TargetMode="External"/><Relationship Id="rId3" Type="http://schemas.openxmlformats.org/officeDocument/2006/relationships/hyperlink" Target="https://my-cms.rotary.org/en/learning-reference/learn-topic/membership?embed=true#assess" TargetMode="External"/><Relationship Id="rId7" Type="http://schemas.openxmlformats.org/officeDocument/2006/relationships/hyperlink" Target="https://my-cms.rotary.org/en/learning-reference/learn-topic/membership?embed=true#inclusiv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my-cms.rotary.org/en/learning-reference/learn-topic/membership?embed=true#newmembers" TargetMode="External"/><Relationship Id="rId11" Type="http://schemas.openxmlformats.org/officeDocument/2006/relationships/hyperlink" Target="https://rotary.qualtrics.com/jfe/form/SV_0psymWP7iFWa6MK" TargetMode="External"/><Relationship Id="rId5" Type="http://schemas.openxmlformats.org/officeDocument/2006/relationships/hyperlink" Target="https://my-cms.rotary.org/en/learning-reference/learn-topic/membership?embed=true#connect" TargetMode="External"/><Relationship Id="rId10" Type="http://schemas.openxmlformats.org/officeDocument/2006/relationships/hyperlink" Target="https://my-cms.rotary.org/en/learning-reference/learn-topic/membership?embed=true#stay" TargetMode="External"/><Relationship Id="rId4" Type="http://schemas.openxmlformats.org/officeDocument/2006/relationships/hyperlink" Target="https://my-cms.rotary.org/en/learning-reference/learn-topic/membership?embed=true#engage" TargetMode="External"/><Relationship Id="rId9" Type="http://schemas.openxmlformats.org/officeDocument/2006/relationships/hyperlink" Target="https://my-cms.rotary.org/en/learning-reference/learn-topic/membership?embed=true#star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01B27-0EA7-4FF6-A054-5C553B734EC8}" type="slidenum">
              <a:rPr lang="en-US" smtClean="0"/>
              <a:t>1</a:t>
            </a:fld>
            <a:endParaRPr lang="en-US"/>
          </a:p>
        </p:txBody>
      </p:sp>
    </p:spTree>
    <p:extLst>
      <p:ext uri="{BB962C8B-B14F-4D97-AF65-F5344CB8AC3E}">
        <p14:creationId xmlns:p14="http://schemas.microsoft.com/office/powerpoint/2010/main" val="153856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Slide</a:t>
            </a:r>
          </a:p>
          <a:p>
            <a:endParaRPr lang="en-CA" dirty="0"/>
          </a:p>
          <a:p>
            <a:r>
              <a:rPr lang="en-CA" dirty="0"/>
              <a:t>Now, club leaders will talk about their approaches to public image in their community.</a:t>
            </a:r>
          </a:p>
        </p:txBody>
      </p:sp>
      <p:sp>
        <p:nvSpPr>
          <p:cNvPr id="4" name="Slide Number Placeholder 3"/>
          <p:cNvSpPr>
            <a:spLocks noGrp="1"/>
          </p:cNvSpPr>
          <p:nvPr>
            <p:ph type="sldNum" sz="quarter" idx="5"/>
          </p:nvPr>
        </p:nvSpPr>
        <p:spPr/>
        <p:txBody>
          <a:bodyPr/>
          <a:lstStyle/>
          <a:p>
            <a:fld id="{C01C8DE2-39C6-4B2F-88A5-DD9C128E2341}" type="slidenum">
              <a:rPr lang="en-CA" smtClean="0"/>
              <a:t>11</a:t>
            </a:fld>
            <a:endParaRPr lang="en-CA"/>
          </a:p>
        </p:txBody>
      </p:sp>
    </p:spTree>
    <p:extLst>
      <p:ext uri="{BB962C8B-B14F-4D97-AF65-F5344CB8AC3E}">
        <p14:creationId xmlns:p14="http://schemas.microsoft.com/office/powerpoint/2010/main" val="343425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the data from the first survey as a key basis for inquiry, we were able to seek more detail, with the result that our understanding of the qualities that make clubs successful was enhanced, clarified and expanded:</a:t>
            </a:r>
          </a:p>
          <a:p>
            <a:r>
              <a:rPr lang="en-CA" dirty="0"/>
              <a:t>First, and most importantly, strong leaders create strong clubs. More than this, leaders of surveyed clubs focused on 5 key attributes, which we will explore in more detail:</a:t>
            </a:r>
          </a:p>
          <a:p>
            <a:r>
              <a:rPr lang="en-CA" dirty="0"/>
              <a:t>Outstanding governance – clubs are well organized, plan, set goals and have continuity in leadership.</a:t>
            </a:r>
          </a:p>
          <a:p>
            <a:r>
              <a:rPr lang="en-CA" dirty="0"/>
              <a:t>Active, intentional member engagement – A healthy, engaged and inspired membership is key to club success.</a:t>
            </a:r>
          </a:p>
          <a:p>
            <a:r>
              <a:rPr lang="en-CA" dirty="0"/>
              <a:t>Dynamic, meaningful service – engaged members keep busy ‘doing’ throughout the year. Rotary is about service.</a:t>
            </a:r>
          </a:p>
          <a:p>
            <a:r>
              <a:rPr lang="en-CA" dirty="0"/>
              <a:t>Strong public image – Clubs aren’t just doing – they’re seen to be doing.</a:t>
            </a:r>
          </a:p>
          <a:p>
            <a:r>
              <a:rPr lang="en-CA" dirty="0"/>
              <a:t>Diversity, Equity and Inclusion – ensuring club membership reflects their community</a:t>
            </a:r>
          </a:p>
          <a:p>
            <a:r>
              <a:rPr lang="en-CA" dirty="0"/>
              <a:t>While not all leaders focussed equally on all 5 areas, most clubs take all these areas seriously.</a:t>
            </a:r>
          </a:p>
        </p:txBody>
      </p:sp>
      <p:sp>
        <p:nvSpPr>
          <p:cNvPr id="4" name="Slide Number Placeholder 3"/>
          <p:cNvSpPr>
            <a:spLocks noGrp="1"/>
          </p:cNvSpPr>
          <p:nvPr>
            <p:ph type="sldNum" sz="quarter" idx="5"/>
          </p:nvPr>
        </p:nvSpPr>
        <p:spPr/>
        <p:txBody>
          <a:bodyPr/>
          <a:lstStyle/>
          <a:p>
            <a:fld id="{C01C8DE2-39C6-4B2F-88A5-DD9C128E2341}" type="slidenum">
              <a:rPr lang="en-CA" smtClean="0"/>
              <a:t>12</a:t>
            </a:fld>
            <a:endParaRPr lang="en-CA"/>
          </a:p>
        </p:txBody>
      </p:sp>
    </p:spTree>
    <p:extLst>
      <p:ext uri="{BB962C8B-B14F-4D97-AF65-F5344CB8AC3E}">
        <p14:creationId xmlns:p14="http://schemas.microsoft.com/office/powerpoint/2010/main" val="176745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significant majority of clubs don’t just plan and set goals, they keep those plans alive and up to date, reviewing and adjusting regularly. </a:t>
            </a:r>
          </a:p>
          <a:p>
            <a:r>
              <a:rPr lang="en-CA" dirty="0"/>
              <a:t>.</a:t>
            </a:r>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13</a:t>
            </a:fld>
            <a:endParaRPr lang="en-CA"/>
          </a:p>
        </p:txBody>
      </p:sp>
    </p:spTree>
    <p:extLst>
      <p:ext uri="{BB962C8B-B14F-4D97-AF65-F5344CB8AC3E}">
        <p14:creationId xmlns:p14="http://schemas.microsoft.com/office/powerpoint/2010/main" val="232443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is, in this last Rotary year, almost half of our clubs added 0 or 1 new member.  To overcome the natural attrition, we MUST attract members to our clubs.  What if you could go into a Rotary year with a pretty good idea of exactly how many members would leave over the year so you knew how many to add to have positive, net growth? The good news is, we now have a tool to help us with that.</a:t>
            </a:r>
          </a:p>
        </p:txBody>
      </p:sp>
      <p:sp>
        <p:nvSpPr>
          <p:cNvPr id="4" name="Slide Number Placeholder 3"/>
          <p:cNvSpPr>
            <a:spLocks noGrp="1"/>
          </p:cNvSpPr>
          <p:nvPr>
            <p:ph type="sldNum" sz="quarter" idx="5"/>
          </p:nvPr>
        </p:nvSpPr>
        <p:spPr/>
        <p:txBody>
          <a:bodyPr/>
          <a:lstStyle/>
          <a:p>
            <a:fld id="{86D01B27-0EA7-4FF6-A054-5C553B734EC8}" type="slidenum">
              <a:rPr lang="en-US" smtClean="0"/>
              <a:t>14</a:t>
            </a:fld>
            <a:endParaRPr lang="en-US"/>
          </a:p>
        </p:txBody>
      </p:sp>
    </p:spTree>
    <p:extLst>
      <p:ext uri="{BB962C8B-B14F-4D97-AF65-F5344CB8AC3E}">
        <p14:creationId xmlns:p14="http://schemas.microsoft.com/office/powerpoint/2010/main" val="190772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01B27-0EA7-4FF6-A054-5C553B734EC8}" type="slidenum">
              <a:rPr lang="en-US" smtClean="0"/>
              <a:t>15</a:t>
            </a:fld>
            <a:endParaRPr lang="en-US"/>
          </a:p>
        </p:txBody>
      </p:sp>
    </p:spTree>
    <p:extLst>
      <p:ext uri="{BB962C8B-B14F-4D97-AF65-F5344CB8AC3E}">
        <p14:creationId xmlns:p14="http://schemas.microsoft.com/office/powerpoint/2010/main" val="677008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component of </a:t>
            </a:r>
            <a:r>
              <a:rPr lang="en-US" dirty="0" err="1"/>
              <a:t>DACdb</a:t>
            </a:r>
            <a:r>
              <a:rPr lang="en-US" dirty="0"/>
              <a:t> with feeds directly from RI.  Don’t worry if you are a Club Runner District, there is a way we can get you access to this system as well</a:t>
            </a:r>
          </a:p>
          <a:p>
            <a:r>
              <a:rPr lang="en-US" dirty="0"/>
              <a:t>It starts with entering in the membership goal the club has entered into MyRotary &gt; Rotary Club Central </a:t>
            </a:r>
          </a:p>
          <a:p>
            <a:r>
              <a:rPr lang="en-US" b="0" i="0" dirty="0">
                <a:solidFill>
                  <a:srgbClr val="0050A2"/>
                </a:solidFill>
                <a:effectLst/>
                <a:latin typeface="Inter"/>
              </a:rPr>
              <a:t>Considering your club’s recent membership history, what’s a reasonable growth goal? Something in the range of 5%-10% is reachable for most clubs – </a:t>
            </a:r>
          </a:p>
          <a:p>
            <a:r>
              <a:rPr lang="en-US" b="0" i="0" dirty="0">
                <a:solidFill>
                  <a:srgbClr val="0050A2"/>
                </a:solidFill>
                <a:effectLst/>
                <a:latin typeface="Inter"/>
              </a:rPr>
              <a:t>Just enter that growth rate in the goal setting worksheet. Alternatively, you can enter a numerical membership goal and the growth percentage will be calculated for you.</a:t>
            </a:r>
            <a:endParaRPr lang="en-US" dirty="0"/>
          </a:p>
        </p:txBody>
      </p:sp>
      <p:sp>
        <p:nvSpPr>
          <p:cNvPr id="4" name="Slide Number Placeholder 3"/>
          <p:cNvSpPr>
            <a:spLocks noGrp="1"/>
          </p:cNvSpPr>
          <p:nvPr>
            <p:ph type="sldNum" sz="quarter" idx="5"/>
          </p:nvPr>
        </p:nvSpPr>
        <p:spPr/>
        <p:txBody>
          <a:bodyPr/>
          <a:lstStyle/>
          <a:p>
            <a:fld id="{86D01B27-0EA7-4FF6-A054-5C553B734EC8}" type="slidenum">
              <a:rPr lang="en-US" smtClean="0"/>
              <a:t>16</a:t>
            </a:fld>
            <a:endParaRPr lang="en-US"/>
          </a:p>
        </p:txBody>
      </p:sp>
    </p:spTree>
    <p:extLst>
      <p:ext uri="{BB962C8B-B14F-4D97-AF65-F5344CB8AC3E}">
        <p14:creationId xmlns:p14="http://schemas.microsoft.com/office/powerpoint/2010/main" val="415720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0" i="0" dirty="0">
                <a:solidFill>
                  <a:srgbClr val="0050A2"/>
                </a:solidFill>
                <a:effectLst/>
                <a:latin typeface="Inter"/>
              </a:rPr>
              <a:t>Once you’ve set a membership goal, the </a:t>
            </a:r>
            <a:r>
              <a:rPr lang="en-US" b="1" i="0" dirty="0">
                <a:solidFill>
                  <a:srgbClr val="0050A2"/>
                </a:solidFill>
                <a:effectLst/>
                <a:latin typeface="Inter"/>
              </a:rPr>
              <a:t>Progress Dashboard</a:t>
            </a:r>
            <a:r>
              <a:rPr lang="en-US" b="0" i="0" dirty="0">
                <a:solidFill>
                  <a:srgbClr val="0050A2"/>
                </a:solidFill>
                <a:effectLst/>
                <a:latin typeface="Inter"/>
              </a:rPr>
              <a:t> provides you a monthly updated snapshot of your pace of attracting new members, compared to the pace needed to meet your membership growth goals, plus replace those likely to leave over the year. The Pace graph always shows you where you are towards your yearly goal.  It shows whether you are ahead of, or behind where you need to be to reach your membership goal.  It is highly active as a predictor </a:t>
            </a:r>
            <a:endParaRPr lang="en-US" dirty="0"/>
          </a:p>
        </p:txBody>
      </p:sp>
      <p:sp>
        <p:nvSpPr>
          <p:cNvPr id="4" name="Slide Number Placeholder 3"/>
          <p:cNvSpPr>
            <a:spLocks noGrp="1"/>
          </p:cNvSpPr>
          <p:nvPr>
            <p:ph type="sldNum" sz="quarter" idx="5"/>
          </p:nvPr>
        </p:nvSpPr>
        <p:spPr/>
        <p:txBody>
          <a:bodyPr/>
          <a:lstStyle/>
          <a:p>
            <a:fld id="{86D01B27-0EA7-4FF6-A054-5C553B734EC8}" type="slidenum">
              <a:rPr lang="en-US" smtClean="0"/>
              <a:t>17</a:t>
            </a:fld>
            <a:endParaRPr lang="en-US"/>
          </a:p>
        </p:txBody>
      </p:sp>
    </p:spTree>
    <p:extLst>
      <p:ext uri="{BB962C8B-B14F-4D97-AF65-F5344CB8AC3E}">
        <p14:creationId xmlns:p14="http://schemas.microsoft.com/office/powerpoint/2010/main" val="1351701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a District View to track District wide progress and see if you are on track for successful growth</a:t>
            </a:r>
          </a:p>
        </p:txBody>
      </p:sp>
      <p:sp>
        <p:nvSpPr>
          <p:cNvPr id="4" name="Slide Number Placeholder 3"/>
          <p:cNvSpPr>
            <a:spLocks noGrp="1"/>
          </p:cNvSpPr>
          <p:nvPr>
            <p:ph type="sldNum" sz="quarter" idx="5"/>
          </p:nvPr>
        </p:nvSpPr>
        <p:spPr/>
        <p:txBody>
          <a:bodyPr/>
          <a:lstStyle/>
          <a:p>
            <a:fld id="{86D01B27-0EA7-4FF6-A054-5C553B734EC8}" type="slidenum">
              <a:rPr lang="en-US" smtClean="0"/>
              <a:t>18</a:t>
            </a:fld>
            <a:endParaRPr lang="en-US"/>
          </a:p>
        </p:txBody>
      </p:sp>
    </p:spTree>
    <p:extLst>
      <p:ext uri="{BB962C8B-B14F-4D97-AF65-F5344CB8AC3E}">
        <p14:creationId xmlns:p14="http://schemas.microsoft.com/office/powerpoint/2010/main" val="128025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from May 2022-May 2023 for Zone 30 (use in Decatur and Columbus)</a:t>
            </a:r>
          </a:p>
          <a:p>
            <a:r>
              <a:rPr lang="en-US" dirty="0"/>
              <a:t>Make a few comments about year over year growth vs losses </a:t>
            </a:r>
          </a:p>
        </p:txBody>
      </p:sp>
      <p:sp>
        <p:nvSpPr>
          <p:cNvPr id="4" name="Slide Number Placeholder 3"/>
          <p:cNvSpPr>
            <a:spLocks noGrp="1"/>
          </p:cNvSpPr>
          <p:nvPr>
            <p:ph type="sldNum" sz="quarter" idx="5"/>
          </p:nvPr>
        </p:nvSpPr>
        <p:spPr/>
        <p:txBody>
          <a:bodyPr/>
          <a:lstStyle/>
          <a:p>
            <a:fld id="{86D01B27-0EA7-4FF6-A054-5C553B734EC8}" type="slidenum">
              <a:rPr lang="en-US" smtClean="0"/>
              <a:t>19</a:t>
            </a:fld>
            <a:endParaRPr lang="en-US"/>
          </a:p>
        </p:txBody>
      </p:sp>
    </p:spTree>
    <p:extLst>
      <p:ext uri="{BB962C8B-B14F-4D97-AF65-F5344CB8AC3E}">
        <p14:creationId xmlns:p14="http://schemas.microsoft.com/office/powerpoint/2010/main" val="149161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attrition and attraction with members, we are losing more clubs than we are starting. </a:t>
            </a:r>
          </a:p>
          <a:p>
            <a:r>
              <a:rPr lang="en-US" dirty="0"/>
              <a:t>In 2018 Zone 30 had 728 clubs and Zone 31 had 783.  Unfortunately, in 2023 Zone 30 is down to 701 and Zone 31 761.</a:t>
            </a:r>
          </a:p>
          <a:p>
            <a:r>
              <a:rPr lang="en-US" dirty="0"/>
              <a:t>That’s a 3.7% attrition in Z30 and 2.8% attrition in Z31.  So how are we doing with attraction? </a:t>
            </a:r>
          </a:p>
        </p:txBody>
      </p:sp>
      <p:sp>
        <p:nvSpPr>
          <p:cNvPr id="4" name="Slide Number Placeholder 3"/>
          <p:cNvSpPr>
            <a:spLocks noGrp="1"/>
          </p:cNvSpPr>
          <p:nvPr>
            <p:ph type="sldNum" sz="quarter" idx="5"/>
          </p:nvPr>
        </p:nvSpPr>
        <p:spPr/>
        <p:txBody>
          <a:bodyPr/>
          <a:lstStyle/>
          <a:p>
            <a:fld id="{86D01B27-0EA7-4FF6-A054-5C553B734EC8}" type="slidenum">
              <a:rPr lang="en-US" smtClean="0"/>
              <a:t>20</a:t>
            </a:fld>
            <a:endParaRPr lang="en-US"/>
          </a:p>
        </p:txBody>
      </p:sp>
    </p:spTree>
    <p:extLst>
      <p:ext uri="{BB962C8B-B14F-4D97-AF65-F5344CB8AC3E}">
        <p14:creationId xmlns:p14="http://schemas.microsoft.com/office/powerpoint/2010/main" val="265782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Leadership = Success on purpose</a:t>
            </a:r>
          </a:p>
          <a:p>
            <a:r>
              <a:rPr lang="en-US" dirty="0"/>
              <a:t>Let’s look at what successful clubs are doing </a:t>
            </a:r>
          </a:p>
        </p:txBody>
      </p:sp>
      <p:sp>
        <p:nvSpPr>
          <p:cNvPr id="4" name="Slide Number Placeholder 3"/>
          <p:cNvSpPr>
            <a:spLocks noGrp="1"/>
          </p:cNvSpPr>
          <p:nvPr>
            <p:ph type="sldNum" sz="quarter" idx="5"/>
          </p:nvPr>
        </p:nvSpPr>
        <p:spPr/>
        <p:txBody>
          <a:bodyPr/>
          <a:lstStyle/>
          <a:p>
            <a:fld id="{86D01B27-0EA7-4FF6-A054-5C553B734EC8}" type="slidenum">
              <a:rPr lang="en-US" smtClean="0"/>
              <a:t>3</a:t>
            </a:fld>
            <a:endParaRPr lang="en-US"/>
          </a:p>
        </p:txBody>
      </p:sp>
    </p:spTree>
    <p:extLst>
      <p:ext uri="{BB962C8B-B14F-4D97-AF65-F5344CB8AC3E}">
        <p14:creationId xmlns:p14="http://schemas.microsoft.com/office/powerpoint/2010/main" val="1492197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we have re-admitted some lost clubs which is usually an administrative issue for nonpayment.</a:t>
            </a:r>
          </a:p>
          <a:p>
            <a:r>
              <a:rPr lang="en-US" dirty="0"/>
              <a:t>As you can see our attrition is almost 2 x our attraction rate.</a:t>
            </a:r>
          </a:p>
          <a:p>
            <a:r>
              <a:rPr lang="en-US" dirty="0"/>
              <a:t>So, what can we do about this challenge? </a:t>
            </a:r>
          </a:p>
        </p:txBody>
      </p:sp>
      <p:sp>
        <p:nvSpPr>
          <p:cNvPr id="4" name="Slide Number Placeholder 3"/>
          <p:cNvSpPr>
            <a:spLocks noGrp="1"/>
          </p:cNvSpPr>
          <p:nvPr>
            <p:ph type="sldNum" sz="quarter" idx="5"/>
          </p:nvPr>
        </p:nvSpPr>
        <p:spPr/>
        <p:txBody>
          <a:bodyPr/>
          <a:lstStyle/>
          <a:p>
            <a:fld id="{86D01B27-0EA7-4FF6-A054-5C553B734EC8}" type="slidenum">
              <a:rPr lang="en-US" smtClean="0"/>
              <a:t>21</a:t>
            </a:fld>
            <a:endParaRPr lang="en-US"/>
          </a:p>
        </p:txBody>
      </p:sp>
    </p:spTree>
    <p:extLst>
      <p:ext uri="{BB962C8B-B14F-4D97-AF65-F5344CB8AC3E}">
        <p14:creationId xmlns:p14="http://schemas.microsoft.com/office/powerpoint/2010/main" val="240772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how we can make our existing clubs more engaging and identify what a club experience my look like that would appeal to a variety of members’ (existing or potential) interests.  We would like you to work in groups at your table on the exercise being handed out. This chart lists some needs and interests of potential and current Rotary members. For each need or interest, please consider:</a:t>
            </a:r>
          </a:p>
          <a:p>
            <a:pPr marL="173410" indent="-173410">
              <a:buFont typeface="Arial" panose="020B0604020202020204" pitchFamily="34" charset="0"/>
              <a:buChar char="•"/>
            </a:pPr>
            <a:r>
              <a:rPr lang="en-US" dirty="0"/>
              <a:t>What might attract prospective members?</a:t>
            </a:r>
          </a:p>
          <a:p>
            <a:pPr marL="173410" indent="-173410">
              <a:buFont typeface="Arial" panose="020B0604020202020204" pitchFamily="34" charset="0"/>
              <a:buChar char="•"/>
            </a:pPr>
            <a:r>
              <a:rPr lang="en-US" dirty="0"/>
              <a:t>What kinds of programs &amp; activities could a club offer to engage current members?</a:t>
            </a:r>
          </a:p>
          <a:p>
            <a:endParaRPr lang="en-US" dirty="0"/>
          </a:p>
          <a:p>
            <a:r>
              <a:rPr lang="en-US" dirty="0"/>
              <a:t>You will have 10 min to work on this and then we will share what you have discussed</a:t>
            </a:r>
          </a:p>
          <a:p>
            <a:endParaRPr lang="en-US" dirty="0"/>
          </a:p>
          <a:p>
            <a:r>
              <a:rPr lang="en-US" dirty="0"/>
              <a:t>Facilitator – based on time have as many share as possible and then ask them to reflect on how their district can empower the membership committee to work with clubs to find out what members and prospective members want and how they can meet those expectations.  Encourage them to share this exercise with their club presidents to help them identify opportunities for engaging members. </a:t>
            </a:r>
          </a:p>
        </p:txBody>
      </p:sp>
      <p:sp>
        <p:nvSpPr>
          <p:cNvPr id="4" name="Slide Number Placeholder 3"/>
          <p:cNvSpPr>
            <a:spLocks noGrp="1"/>
          </p:cNvSpPr>
          <p:nvPr>
            <p:ph type="sldNum" sz="quarter" idx="5"/>
          </p:nvPr>
        </p:nvSpPr>
        <p:spPr/>
        <p:txBody>
          <a:bodyPr/>
          <a:lstStyle/>
          <a:p>
            <a:fld id="{86D01B27-0EA7-4FF6-A054-5C553B734EC8}" type="slidenum">
              <a:rPr lang="en-US" smtClean="0"/>
              <a:t>22</a:t>
            </a:fld>
            <a:endParaRPr lang="en-US"/>
          </a:p>
        </p:txBody>
      </p:sp>
    </p:spTree>
    <p:extLst>
      <p:ext uri="{BB962C8B-B14F-4D97-AF65-F5344CB8AC3E}">
        <p14:creationId xmlns:p14="http://schemas.microsoft.com/office/powerpoint/2010/main" val="329989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resource rotary.org/membership </a:t>
            </a:r>
            <a:r>
              <a:rPr lang="en-US" b="0" i="0" dirty="0">
                <a:solidFill>
                  <a:srgbClr val="000000"/>
                </a:solidFill>
                <a:effectLst/>
                <a:latin typeface="Open Sans" panose="020B0606030504020204" pitchFamily="34" charset="0"/>
              </a:rPr>
              <a:t>Use these resources to increase your club's value:</a:t>
            </a: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3"/>
              </a:rPr>
              <a:t>Assess and adapt</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4"/>
              </a:rPr>
              <a:t>Engage current members</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5"/>
              </a:rPr>
              <a:t>Connect with prospective members</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246C"/>
                </a:solidFill>
                <a:effectLst/>
                <a:latin typeface="Open Sans" panose="020B0606030504020204" pitchFamily="34" charset="0"/>
                <a:hlinkClick r:id="rId6"/>
              </a:rPr>
              <a:t>Make new members feel welcome</a:t>
            </a:r>
            <a:r>
              <a:rPr lang="en-US" b="0" i="0" u="none" strike="noStrike" dirty="0">
                <a:solidFill>
                  <a:srgbClr val="00246C"/>
                </a:solidFill>
                <a:effectLst/>
                <a:latin typeface="Open Sans" panose="020B0606030504020204" pitchFamily="34" charset="0"/>
              </a:rPr>
              <a:t> The New and Prospective Member Interest Survey can help</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7"/>
              </a:rPr>
              <a:t>Create an inclusive club culture</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8"/>
              </a:rPr>
              <a:t>Strengthen your club</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9"/>
              </a:rPr>
              <a:t>Start a new club</a:t>
            </a:r>
            <a:endParaRPr lang="en-US" b="0" i="0" dirty="0">
              <a:solidFill>
                <a:srgbClr val="000000"/>
              </a:solidFill>
              <a:effectLst/>
              <a:latin typeface="Open Sans" panose="020B0606030504020204" pitchFamily="34" charset="0"/>
            </a:endParaRPr>
          </a:p>
          <a:p>
            <a:pPr algn="l" rtl="0">
              <a:buFont typeface="Arial" panose="020B0604020202020204" pitchFamily="34" charset="0"/>
              <a:buChar char="•"/>
            </a:pPr>
            <a:r>
              <a:rPr lang="en-US" b="0" i="0" u="none" strike="noStrike" dirty="0">
                <a:solidFill>
                  <a:srgbClr val="005DAA"/>
                </a:solidFill>
                <a:effectLst/>
                <a:latin typeface="Open Sans" panose="020B0606030504020204" pitchFamily="34" charset="0"/>
                <a:hlinkClick r:id="rId10"/>
              </a:rPr>
              <a:t>Stay current</a:t>
            </a:r>
            <a:endParaRPr lang="en-US" b="0" i="0" dirty="0">
              <a:solidFill>
                <a:srgbClr val="000000"/>
              </a:solidFill>
              <a:effectLst/>
              <a:latin typeface="Open Sans" panose="020B0606030504020204" pitchFamily="34" charset="0"/>
            </a:endParaRPr>
          </a:p>
          <a:p>
            <a:pPr algn="l" rtl="0"/>
            <a:r>
              <a:rPr lang="en-US" b="0" i="0" dirty="0">
                <a:solidFill>
                  <a:srgbClr val="000000"/>
                </a:solidFill>
                <a:effectLst/>
                <a:latin typeface="Open Sans" panose="020B0606030504020204" pitchFamily="34" charset="0"/>
              </a:rPr>
              <a:t>Not sure where to start? Our </a:t>
            </a:r>
            <a:r>
              <a:rPr lang="en-US" b="0" i="0" u="none" strike="noStrike" dirty="0">
                <a:solidFill>
                  <a:srgbClr val="005DAA"/>
                </a:solidFill>
                <a:effectLst/>
                <a:latin typeface="Open Sans" panose="020B0606030504020204" pitchFamily="34" charset="0"/>
                <a:hlinkClick r:id="rId11"/>
              </a:rPr>
              <a:t>Club Planning Assistant</a:t>
            </a:r>
            <a:r>
              <a:rPr lang="en-US" b="0" i="0" dirty="0">
                <a:solidFill>
                  <a:srgbClr val="000000"/>
                </a:solidFill>
                <a:effectLst/>
                <a:latin typeface="Open Sans" panose="020B0606030504020204" pitchFamily="34" charset="0"/>
              </a:rPr>
              <a:t> can help customize a club resource specific to their needs</a:t>
            </a:r>
          </a:p>
          <a:p>
            <a:endParaRPr lang="en-US" dirty="0"/>
          </a:p>
        </p:txBody>
      </p:sp>
      <p:sp>
        <p:nvSpPr>
          <p:cNvPr id="4" name="Slide Number Placeholder 3"/>
          <p:cNvSpPr>
            <a:spLocks noGrp="1"/>
          </p:cNvSpPr>
          <p:nvPr>
            <p:ph type="sldNum" sz="quarter" idx="5"/>
          </p:nvPr>
        </p:nvSpPr>
        <p:spPr/>
        <p:txBody>
          <a:bodyPr/>
          <a:lstStyle/>
          <a:p>
            <a:fld id="{86D01B27-0EA7-4FF6-A054-5C553B734EC8}" type="slidenum">
              <a:rPr lang="en-US" smtClean="0"/>
              <a:t>23</a:t>
            </a:fld>
            <a:endParaRPr lang="en-US"/>
          </a:p>
        </p:txBody>
      </p:sp>
    </p:spTree>
    <p:extLst>
      <p:ext uri="{BB962C8B-B14F-4D97-AF65-F5344CB8AC3E}">
        <p14:creationId xmlns:p14="http://schemas.microsoft.com/office/powerpoint/2010/main" val="2393728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dirty="0"/>
              <a:t>“We realize your Clubs and Districts have gone through a lot in the last 3 years, and a leadership mindset that includes “change” is a delicate topic.  How do you feel about change? Rotary has a terrific model to assist, and we don’t have time today to go into it in detail, but we encourage you to go to the Learning Center in MyRotary called “Leading Change” to see how you can incorporate some of the ideas you may hear today into your club and district in a way they embrace those ideas and are less likely to resist. Why do you think “Engage People” is at the center of the model?”</a:t>
            </a:r>
          </a:p>
          <a:p>
            <a:endParaRPr lang="en-US" dirty="0"/>
          </a:p>
          <a:p>
            <a:r>
              <a:rPr lang="en-US" dirty="0"/>
              <a:t>We’d like to hear your ideas on how we can encourage others to do exactly what you’ve done today, invest your time in participating in Zone and District events to expand their reach beyond their club for idea sharing and growth in their Rotary journey. How can you adapt your District learning opportunities to become “simply Irrestible”?</a:t>
            </a:r>
          </a:p>
          <a:p>
            <a:endParaRPr lang="en-US" dirty="0"/>
          </a:p>
          <a:p>
            <a:r>
              <a:rPr lang="en-US" dirty="0"/>
              <a:t>Facilitator: have as many share as time allows.</a:t>
            </a:r>
          </a:p>
          <a:p>
            <a:endParaRPr lang="en-US" dirty="0"/>
          </a:p>
          <a:p>
            <a:r>
              <a:rPr lang="en-US" dirty="0"/>
              <a:t>Facilitator: ask them to right down at least one idea they will be taking back to their club/district, share a few if time allows, </a:t>
            </a:r>
          </a:p>
          <a:p>
            <a:r>
              <a:rPr lang="en-US" dirty="0"/>
              <a:t>Transition to Foundation facilitator by sharing how “finding a passion within a member or community leader can enhance engagement and attract new members to rotary by leveraging the power of The Rotary Foundation”.</a:t>
            </a:r>
          </a:p>
        </p:txBody>
      </p:sp>
      <p:sp>
        <p:nvSpPr>
          <p:cNvPr id="4" name="Slide Number Placeholder 3"/>
          <p:cNvSpPr>
            <a:spLocks noGrp="1"/>
          </p:cNvSpPr>
          <p:nvPr>
            <p:ph type="sldNum" sz="quarter" idx="5"/>
          </p:nvPr>
        </p:nvSpPr>
        <p:spPr/>
        <p:txBody>
          <a:bodyPr/>
          <a:lstStyle/>
          <a:p>
            <a:fld id="{86D01B27-0EA7-4FF6-A054-5C553B734EC8}" type="slidenum">
              <a:rPr lang="en-US" smtClean="0"/>
              <a:t>24</a:t>
            </a:fld>
            <a:endParaRPr lang="en-US"/>
          </a:p>
        </p:txBody>
      </p:sp>
    </p:spTree>
    <p:extLst>
      <p:ext uri="{BB962C8B-B14F-4D97-AF65-F5344CB8AC3E}">
        <p14:creationId xmlns:p14="http://schemas.microsoft.com/office/powerpoint/2010/main" val="927428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Leadership = Success on purpose</a:t>
            </a:r>
          </a:p>
          <a:p>
            <a:r>
              <a:rPr lang="en-US" dirty="0"/>
              <a:t>Let’s look at what successful clubs are doing </a:t>
            </a:r>
          </a:p>
        </p:txBody>
      </p:sp>
      <p:sp>
        <p:nvSpPr>
          <p:cNvPr id="4" name="Slide Number Placeholder 3"/>
          <p:cNvSpPr>
            <a:spLocks noGrp="1"/>
          </p:cNvSpPr>
          <p:nvPr>
            <p:ph type="sldNum" sz="quarter" idx="5"/>
          </p:nvPr>
        </p:nvSpPr>
        <p:spPr/>
        <p:txBody>
          <a:bodyPr/>
          <a:lstStyle/>
          <a:p>
            <a:fld id="{86D01B27-0EA7-4FF6-A054-5C553B734EC8}" type="slidenum">
              <a:rPr lang="en-US" smtClean="0"/>
              <a:t>25</a:t>
            </a:fld>
            <a:endParaRPr lang="en-US"/>
          </a:p>
        </p:txBody>
      </p:sp>
    </p:spTree>
    <p:extLst>
      <p:ext uri="{BB962C8B-B14F-4D97-AF65-F5344CB8AC3E}">
        <p14:creationId xmlns:p14="http://schemas.microsoft.com/office/powerpoint/2010/main" val="240038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introduce our team.  [mention that Zone 31 team is on our website rizones30-31.org]</a:t>
            </a:r>
          </a:p>
        </p:txBody>
      </p:sp>
      <p:sp>
        <p:nvSpPr>
          <p:cNvPr id="4" name="Slide Number Placeholder 3"/>
          <p:cNvSpPr>
            <a:spLocks noGrp="1"/>
          </p:cNvSpPr>
          <p:nvPr>
            <p:ph type="sldNum" sz="quarter" idx="5"/>
          </p:nvPr>
        </p:nvSpPr>
        <p:spPr/>
        <p:txBody>
          <a:bodyPr/>
          <a:lstStyle/>
          <a:p>
            <a:fld id="{86D01B27-0EA7-4FF6-A054-5C553B734EC8}" type="slidenum">
              <a:rPr lang="en-US" smtClean="0"/>
              <a:t>26</a:t>
            </a:fld>
            <a:endParaRPr lang="en-US"/>
          </a:p>
        </p:txBody>
      </p:sp>
    </p:spTree>
    <p:extLst>
      <p:ext uri="{BB962C8B-B14F-4D97-AF65-F5344CB8AC3E}">
        <p14:creationId xmlns:p14="http://schemas.microsoft.com/office/powerpoint/2010/main" val="2192739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Annual Fund is the primary source of funding for a broad range of local and international Rotary activities.  We’re an organization you can support with confidence. We’ve dedicated about 90 percent of our total spending to programs over the past 10 years, far exceeding the efficiency standards set by independent charity-rating services.</a:t>
            </a:r>
            <a:r>
              <a:rPr lang="en-US" b="0" i="0" dirty="0">
                <a:solidFill>
                  <a:srgbClr val="263B4C"/>
                </a:solidFill>
                <a:effectLst/>
                <a:latin typeface="Open Sans" panose="020B0606030504020204" pitchFamily="34" charset="0"/>
              </a:rPr>
              <a:t> You can direct your gift to an area of focus within the Annual Fund. However, Annual Fund gifts that are designated to an area of focus do not generate District Designated Funds (DDF).</a:t>
            </a:r>
            <a:r>
              <a:rPr lang="en-US" b="0" i="0" dirty="0">
                <a:solidFill>
                  <a:srgbClr val="000000"/>
                </a:solidFill>
                <a:effectLst/>
                <a:latin typeface="Open Sans" panose="020B0606030504020204" pitchFamily="34" charset="0"/>
              </a:rPr>
              <a:t>  When you donate to the Annual Fund-SHARE, a portion of those funds becomes available to your district each year through the District Designated Fund. At the end of three years, your district can use this money to pay for Foundation, club, and district projects.</a:t>
            </a:r>
            <a:r>
              <a:rPr lang="en-US" dirty="0"/>
              <a:t> Annual Fund-SHARE The Annual Fund is the main funding source for Foundation programs. Your gift empowers Rotarians to carry out sustainable service projects in your community and around the world. At the end of each year, contributions directed to Annual Fund-SHARE from all Rotary clubs in the district are divided between the World Fund and the District Designated Fund. The Rotary Foundation uses the World Fund to support Rotary’s highest-priority grants and programs, which are available to all Rotary districts. Your district uses the District Designated Fund to pay for Foundation, club, and district projects the clubs in your district choose.  </a:t>
            </a:r>
            <a:r>
              <a:rPr lang="en-US" b="0" i="0" dirty="0">
                <a:solidFill>
                  <a:srgbClr val="000000"/>
                </a:solidFill>
                <a:effectLst/>
                <a:latin typeface="Open Sans" panose="020B0606030504020204" pitchFamily="34" charset="0"/>
              </a:rPr>
              <a:t>[Note that t</a:t>
            </a:r>
            <a:r>
              <a:rPr lang="en-US" dirty="0"/>
              <a:t>he Annual Fund has included until this year, the Disaster Response donations.] Without support from our members and friends of the Rotary Foundation, there would be no money to fund the life-saving, life-changing projects. – Note handouts, including goals (BYB) and last </a:t>
            </a:r>
            <a:r>
              <a:rPr lang="en-US"/>
              <a:t>year’s performance.</a:t>
            </a:r>
            <a:endParaRPr lang="en-US" dirty="0"/>
          </a:p>
          <a:p>
            <a:endParaRPr lang="en-US" dirty="0"/>
          </a:p>
          <a:p>
            <a:r>
              <a:rPr lang="en-US" dirty="0"/>
              <a:t>Let’s start with a short-answer on your colored index cards:</a:t>
            </a:r>
          </a:p>
          <a:p>
            <a:r>
              <a:rPr lang="en-US" dirty="0"/>
              <a:t>I am a proud supporter of the Annual Fund because….</a:t>
            </a:r>
          </a:p>
          <a:p>
            <a:r>
              <a:rPr lang="en-US" dirty="0"/>
              <a:t>[pre-print: I was asked, I was told about it by my club mentor, I learned about it in orientation, I heard about it at a district event, other; I am not currently a supporter of the Annual Fund.]</a:t>
            </a:r>
          </a:p>
          <a:p>
            <a:endParaRPr lang="en-US" dirty="0"/>
          </a:p>
          <a:p>
            <a:r>
              <a:rPr lang="en-US" dirty="0"/>
              <a:t>Then go to panelist:  why are you a supporter? What is the #1 thing you have done in your district to build a culture of giving to our Annual Fund? What has been your #1 challenge to this?  What have you done to overcome that challenge?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group discussion:  Handout: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Annual Fund emphasis [20 min.]:  Following panelists, there would be small group discussions of a strategy each attendee would plan to use to create or maintain their club/district culture, including:  Actions steps, who, how long, measuring progress, resources.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DD56B-B04A-4A98-83D2-8CCD2559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207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our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Gabriela Martinez Flores. Gabriela is expanding her small sewing business and providing a better life for her family, thanks to a grant project created by Rotarians in Honduras and the United States that offers business training and microloans.</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Rotarian-led projects like these — projects that are created at the local level, that are developed to meet the community’s needs, and that foster international friendship. Through a single gift, you can help women like Gabriela provide a better life for their families.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70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causes — or areas of focus — that build international relationships, improve lives, and promote a more peaceful world.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t>
            </a:r>
            <a:r>
              <a:rPr lang="en-US" sz="1200" dirty="0">
                <a:solidFill>
                  <a:schemeClr val="bg1"/>
                </a:solidFill>
              </a:rPr>
              <a:t>improving the environment,</a:t>
            </a:r>
            <a:r>
              <a:rPr lang="en-US" sz="1200" baseline="0" dirty="0">
                <a:solidFill>
                  <a:schemeClr val="bg1"/>
                </a:solidFill>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alleviating poverty.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2855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get something back when you give. 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into your district’s District Designated Funds (also known as DDF). Your district can use it to help fund local and international projects. It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to be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2021-22 are from contributions made in 2018-19.)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go to</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my.rotary.org forward slash </a:t>
            </a:r>
            <a:r>
              <a:rPr lang="en-US" sz="1200" b="0" i="0" baseline="0" dirty="0" err="1">
                <a:effectLst/>
                <a:latin typeface="Arial Narrow" panose="020B0606020202030204" pitchFamily="34" charset="0"/>
                <a:ea typeface="Calibri" panose="020F0502020204030204" pitchFamily="34" charset="0"/>
                <a:cs typeface="Times New Roman" panose="02020603050405020304" pitchFamily="18" charset="0"/>
              </a:rPr>
              <a:t>erey</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or annual-fund-and-share.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Leadership = Success on purpose</a:t>
            </a:r>
          </a:p>
          <a:p>
            <a:r>
              <a:rPr lang="en-US" dirty="0"/>
              <a:t>Let’s look at what successful clubs are doing </a:t>
            </a:r>
          </a:p>
        </p:txBody>
      </p:sp>
      <p:sp>
        <p:nvSpPr>
          <p:cNvPr id="4" name="Slide Number Placeholder 3"/>
          <p:cNvSpPr>
            <a:spLocks noGrp="1"/>
          </p:cNvSpPr>
          <p:nvPr>
            <p:ph type="sldNum" sz="quarter" idx="5"/>
          </p:nvPr>
        </p:nvSpPr>
        <p:spPr/>
        <p:txBody>
          <a:bodyPr/>
          <a:lstStyle/>
          <a:p>
            <a:fld id="{86D01B27-0EA7-4FF6-A054-5C553B734EC8}" type="slidenum">
              <a:rPr lang="en-US" smtClean="0"/>
              <a:t>4</a:t>
            </a:fld>
            <a:endParaRPr lang="en-US"/>
          </a:p>
        </p:txBody>
      </p:sp>
    </p:spTree>
    <p:extLst>
      <p:ext uri="{BB962C8B-B14F-4D97-AF65-F5344CB8AC3E}">
        <p14:creationId xmlns:p14="http://schemas.microsoft.com/office/powerpoint/2010/main" val="1492197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were possible because Rotarians 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and Rotarian 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2020-21, we accomplished a lot: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who gave $25-$50 contributed over $5.1 million to the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Rotarians gave a little over $139</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dirty="0"/>
              <a:t>34% of Rotarians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dirty="0"/>
              <a:t>82% 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awarded 2,066</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global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a third of Rotarians worldwide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EREY,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encouraged even more members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4002856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879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6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01B27-0EA7-4FF6-A054-5C553B734EC8}" type="slidenum">
              <a:rPr lang="en-US" smtClean="0"/>
              <a:t>39</a:t>
            </a:fld>
            <a:endParaRPr lang="en-US"/>
          </a:p>
        </p:txBody>
      </p:sp>
    </p:spTree>
    <p:extLst>
      <p:ext uri="{BB962C8B-B14F-4D97-AF65-F5344CB8AC3E}">
        <p14:creationId xmlns:p14="http://schemas.microsoft.com/office/powerpoint/2010/main" val="3407148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Did you know where the first major outbreak of polio occurred? In happened in 1894 in Vermont. And did you know since 1988, our efforts and funds have helped immunize 3 billion children, 20 million people are walking today because of us and there are 20 million health workers and volunteers working worldwide to help tackle polio. And these health workers and volunteers do this despite substantial risk to themselves, in some places. This year Pakistan had more than 370,000 volunteer workers dedicate three days to immunize 44 million children along with more than 80,000 security personnel. During this campaign, 64 of these workers were killed. If a shooting incident occurs, the campaign may stop for an hour and then start again. And if a family initially refuses vaccination, workers come back later and try again, sometimes with success.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The world health and science communities understand how important our worldwide polio eradication efforts are but did you know only 1 in 12 Rotarians give and only 1 in 5 clubs contribute to PolioPlus. This is true even though this is our number one priority as Rotarians, it is our largest humanitarian grant by far.  All it costs to vaccinate one child is $3.00.  We, with our partners in the Global Polio Eradication Initiative, are vaccinating more than 400 million children each year. So, as you can see our participation in this is extremely important. When we make our annual commitment of $50 million and receive the Gates Foundation match of $100 million, we raise enough funds to vaccinate 50 million of these 400  million plus children. And we, Rotarians, are the ones who started all of this, we convinced WHO, the CDC, UNICEF, the Gates Foundation and Gavi, the vaccine alliance, that this could be done. And we, Rotarians, are the ones who are going to FINISH THIS. We are going to make sure there are no more children that are condemned to a life of misery from polio.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So, how do we continue to reach our goal? We have to create a culture of giving to PolioPlus. We do this by informing, we do this by participation, we do this by example. There are resources galore for you to use: EndPolio.org (Rotary’s site), the Learning Center at Rotary, WHO, CDC, the GPEI.  A very easy way to create this culture is to create a PolioPlus Society in your district. PolioPlus Societies are district administered where members pledge to give at least $100/year until we finish our fight against polio. Another way is to participate in a World Polio Day Event (October 24).  Clubs and districts can and are encouraged to register their World Polio Day events at endpolio.org.  Another great way to build the culture is to have either or both inward/outward looking polio fundraising events.  And it is extremely important to our effort that Districts pledge annually 20% of their DDF, because when they do so, the World Fund matches that pledge 50 cents to each dollar and that combined commitment is then matched by the Gates Foundation, so each dollar pledged has $4.5 dollars in impact.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This is our dream. Let’s make sure all children grow up healthy. I want to be a part of this history making event, don’t you?</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How many of you know someone who has had polio?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How many of you have given to PolioPlus in the last year?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How many of you have participated in a World Polio Day Event?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How many of you are members of the PolioPlus Society?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cs typeface="+mn-cs"/>
              </a:rPr>
              <a:t>Break to small group discussion:  [What can you do?] Let’s take 10 minutes to brainstorm 1 or 2 ideas for publicizing and fundraising for our continued efforts to eradicate polio and share at your tables.  Also discuss the action steps to planning this (who, what, when (start and end date and duration), where, why).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A09DD56B-B04A-4A98-83D2-8CCD25597AD2}" type="slidenum">
              <a:rPr lang="en-US" smtClean="0"/>
              <a:t>40</a:t>
            </a:fld>
            <a:endParaRPr lang="en-US"/>
          </a:p>
        </p:txBody>
      </p:sp>
    </p:spTree>
    <p:extLst>
      <p:ext uri="{BB962C8B-B14F-4D97-AF65-F5344CB8AC3E}">
        <p14:creationId xmlns:p14="http://schemas.microsoft.com/office/powerpoint/2010/main" val="659621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what the Endowment Fund does:  supports our grants and programs; SHARE, Areas of Focus, programs well into the future; never touch corpus -- without support from our members and friends of the Rotary Foundation, there would be no money to fund the life-saving, life-changing projects; many ways to give (see handout)</a:t>
            </a:r>
          </a:p>
          <a:p>
            <a:endParaRPr lang="en-US" dirty="0"/>
          </a:p>
          <a:p>
            <a:endParaRPr lang="en-US" dirty="0"/>
          </a:p>
        </p:txBody>
      </p:sp>
      <p:sp>
        <p:nvSpPr>
          <p:cNvPr id="4" name="Slide Number Placeholder 3"/>
          <p:cNvSpPr>
            <a:spLocks noGrp="1"/>
          </p:cNvSpPr>
          <p:nvPr>
            <p:ph type="sldNum" sz="quarter" idx="5"/>
          </p:nvPr>
        </p:nvSpPr>
        <p:spPr/>
        <p:txBody>
          <a:bodyPr/>
          <a:lstStyle/>
          <a:p>
            <a:fld id="{A09DD56B-B04A-4A98-83D2-8CCD25597AD2}" type="slidenum">
              <a:rPr lang="en-US" smtClean="0"/>
              <a:t>41</a:t>
            </a:fld>
            <a:endParaRPr lang="en-US"/>
          </a:p>
        </p:txBody>
      </p:sp>
    </p:spTree>
    <p:extLst>
      <p:ext uri="{BB962C8B-B14F-4D97-AF65-F5344CB8AC3E}">
        <p14:creationId xmlns:p14="http://schemas.microsoft.com/office/powerpoint/2010/main" val="3954596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t>What we normally think of with Endowment is a bequest. A bequest is a commitment of $10,000 or more to the Endowment Fund via a codicil in your will or estate plan. The Rotary Foundation recognizes these at the same levels as Major Donor- 1. $10,000, 2. $25,000, 3. $50,000, 4. $100,000 and so on. These commitments can be via cash, equities, life insurance or property. What happens to your gift ? </a:t>
            </a:r>
            <a:r>
              <a:rPr lang="en-US" b="0" i="0" dirty="0">
                <a:solidFill>
                  <a:srgbClr val="39424A"/>
                </a:solidFill>
                <a:effectLst/>
                <a:latin typeface="Open Sans" panose="020B0606030504020204" pitchFamily="34" charset="0"/>
              </a:rPr>
              <a:t>Rotary strives to increase the value of your gift to the Endowment by preserving and investing your initial contribution and spending only a portion of the earnings. </a:t>
            </a:r>
          </a:p>
          <a:p>
            <a:pPr algn="l"/>
            <a:r>
              <a:rPr lang="en-US" b="0" i="0" dirty="0">
                <a:solidFill>
                  <a:srgbClr val="39424A"/>
                </a:solidFill>
                <a:effectLst/>
                <a:latin typeface="Open Sans" panose="020B0606030504020204" pitchFamily="34" charset="0"/>
              </a:rPr>
              <a:t>This strategy supports Rotary's causes today while generating funds that will further the work of future Rotarians committed to Doing Good in the World.</a:t>
            </a:r>
          </a:p>
          <a:p>
            <a:pPr algn="l"/>
            <a:endParaRPr lang="en-US" b="0" i="0" dirty="0">
              <a:solidFill>
                <a:srgbClr val="39424A"/>
              </a:solidFill>
              <a:effectLst/>
              <a:latin typeface="Open Sans" panose="020B0606030504020204" pitchFamily="34" charset="0"/>
            </a:endParaRPr>
          </a:p>
          <a:p>
            <a:pPr algn="l"/>
            <a:endParaRPr lang="en-US" b="0" i="0" dirty="0">
              <a:solidFill>
                <a:srgbClr val="39424A"/>
              </a:solidFill>
              <a:effectLst/>
              <a:latin typeface="Open Sans" panose="020B0606030504020204" pitchFamily="34" charset="0"/>
            </a:endParaRPr>
          </a:p>
          <a:p>
            <a:pPr algn="l"/>
            <a:endParaRPr lang="en-US" b="0" i="0" dirty="0">
              <a:solidFill>
                <a:srgbClr val="39424A"/>
              </a:solidFill>
              <a:effectLst/>
              <a:latin typeface="Open Sans" panose="020B0606030504020204" pitchFamily="34" charset="0"/>
            </a:endParaRPr>
          </a:p>
          <a:p>
            <a:pPr marL="0" marR="0" lvl="0" indent="0" algn="l" defTabSz="948507"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DB827055-821E-4F6B-AAA9-2685E1493D9C}" type="slidenum">
              <a:rPr lang="en-US" smtClean="0"/>
              <a:t>42</a:t>
            </a:fld>
            <a:endParaRPr lang="en-US" dirty="0"/>
          </a:p>
        </p:txBody>
      </p:sp>
    </p:spTree>
    <p:extLst>
      <p:ext uri="{BB962C8B-B14F-4D97-AF65-F5344CB8AC3E}">
        <p14:creationId xmlns:p14="http://schemas.microsoft.com/office/powerpoint/2010/main" val="2367955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F3E7B906-035D-C012-4F9F-C5A7E13C06A6}"/>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969AC16A-4C9E-A099-F715-650F47710D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84" charset="-128"/>
            </a:endParaRPr>
          </a:p>
        </p:txBody>
      </p:sp>
      <p:sp>
        <p:nvSpPr>
          <p:cNvPr id="164868" name="Slide Number Placeholder 3">
            <a:extLst>
              <a:ext uri="{FF2B5EF4-FFF2-40B4-BE49-F238E27FC236}">
                <a16:creationId xmlns:a16="http://schemas.microsoft.com/office/drawing/2014/main" id="{E250501C-C278-9995-2D9E-DB41EDCBFA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756">
              <a:spcBef>
                <a:spcPct val="30000"/>
              </a:spcBef>
              <a:defRPr sz="1300">
                <a:solidFill>
                  <a:schemeClr val="tx1"/>
                </a:solidFill>
                <a:latin typeface="Arial" panose="020B0604020202020204" pitchFamily="34" charset="0"/>
                <a:ea typeface="ヒラギノ角ゴ Pro W3" pitchFamily="-84" charset="-128"/>
              </a:defRPr>
            </a:lvl1pPr>
            <a:lvl2pPr marL="749613" indent="-287546" defTabSz="940756">
              <a:spcBef>
                <a:spcPct val="30000"/>
              </a:spcBef>
              <a:defRPr sz="1300">
                <a:solidFill>
                  <a:schemeClr val="tx1"/>
                </a:solidFill>
                <a:latin typeface="Arial" panose="020B0604020202020204" pitchFamily="34" charset="0"/>
                <a:ea typeface="ヒラギノ角ゴ Pro W3" pitchFamily="-84" charset="-128"/>
              </a:defRPr>
            </a:lvl2pPr>
            <a:lvl3pPr marL="1155169" indent="-231034" defTabSz="940756">
              <a:spcBef>
                <a:spcPct val="30000"/>
              </a:spcBef>
              <a:defRPr sz="1300">
                <a:solidFill>
                  <a:schemeClr val="tx1"/>
                </a:solidFill>
                <a:latin typeface="Arial" panose="020B0604020202020204" pitchFamily="34" charset="0"/>
                <a:ea typeface="ヒラギノ角ゴ Pro W3" pitchFamily="-84" charset="-128"/>
              </a:defRPr>
            </a:lvl3pPr>
            <a:lvl4pPr marL="1617236" indent="-231034" defTabSz="940756">
              <a:spcBef>
                <a:spcPct val="30000"/>
              </a:spcBef>
              <a:defRPr sz="1300">
                <a:solidFill>
                  <a:schemeClr val="tx1"/>
                </a:solidFill>
                <a:latin typeface="Arial" panose="020B0604020202020204" pitchFamily="34" charset="0"/>
                <a:ea typeface="ヒラギノ角ゴ Pro W3" pitchFamily="-84" charset="-128"/>
              </a:defRPr>
            </a:lvl4pPr>
            <a:lvl5pPr marL="2079303" indent="-231034" defTabSz="940756">
              <a:spcBef>
                <a:spcPct val="30000"/>
              </a:spcBef>
              <a:defRPr sz="1300">
                <a:solidFill>
                  <a:schemeClr val="tx1"/>
                </a:solidFill>
                <a:latin typeface="Arial" panose="020B0604020202020204" pitchFamily="34" charset="0"/>
                <a:ea typeface="ヒラギノ角ゴ Pro W3" pitchFamily="-84" charset="-128"/>
              </a:defRPr>
            </a:lvl5pPr>
            <a:lvl6pPr marL="2557992" indent="-231034" defTabSz="940756" eaLnBrk="0" fontAlgn="base" hangingPunct="0">
              <a:spcBef>
                <a:spcPct val="30000"/>
              </a:spcBef>
              <a:spcAft>
                <a:spcPct val="0"/>
              </a:spcAft>
              <a:defRPr sz="1300">
                <a:solidFill>
                  <a:schemeClr val="tx1"/>
                </a:solidFill>
                <a:latin typeface="Arial" panose="020B0604020202020204" pitchFamily="34" charset="0"/>
                <a:ea typeface="ヒラギノ角ゴ Pro W3" pitchFamily="-84" charset="-128"/>
              </a:defRPr>
            </a:lvl6pPr>
            <a:lvl7pPr marL="3036680" indent="-231034" defTabSz="940756" eaLnBrk="0" fontAlgn="base" hangingPunct="0">
              <a:spcBef>
                <a:spcPct val="30000"/>
              </a:spcBef>
              <a:spcAft>
                <a:spcPct val="0"/>
              </a:spcAft>
              <a:defRPr sz="1300">
                <a:solidFill>
                  <a:schemeClr val="tx1"/>
                </a:solidFill>
                <a:latin typeface="Arial" panose="020B0604020202020204" pitchFamily="34" charset="0"/>
                <a:ea typeface="ヒラギノ角ゴ Pro W3" pitchFamily="-84" charset="-128"/>
              </a:defRPr>
            </a:lvl7pPr>
            <a:lvl8pPr marL="3515368" indent="-231034" defTabSz="940756" eaLnBrk="0" fontAlgn="base" hangingPunct="0">
              <a:spcBef>
                <a:spcPct val="30000"/>
              </a:spcBef>
              <a:spcAft>
                <a:spcPct val="0"/>
              </a:spcAft>
              <a:defRPr sz="1300">
                <a:solidFill>
                  <a:schemeClr val="tx1"/>
                </a:solidFill>
                <a:latin typeface="Arial" panose="020B0604020202020204" pitchFamily="34" charset="0"/>
                <a:ea typeface="ヒラギノ角ゴ Pro W3" pitchFamily="-84" charset="-128"/>
              </a:defRPr>
            </a:lvl8pPr>
            <a:lvl9pPr marL="3994057" indent="-231034" defTabSz="940756" eaLnBrk="0" fontAlgn="base" hangingPunct="0">
              <a:spcBef>
                <a:spcPct val="30000"/>
              </a:spcBef>
              <a:spcAft>
                <a:spcPct val="0"/>
              </a:spcAft>
              <a:defRPr sz="1300">
                <a:solidFill>
                  <a:schemeClr val="tx1"/>
                </a:solidFill>
                <a:latin typeface="Arial" panose="020B0604020202020204" pitchFamily="34" charset="0"/>
                <a:ea typeface="ヒラギノ角ゴ Pro W3" pitchFamily="-84" charset="-128"/>
              </a:defRPr>
            </a:lvl9pPr>
          </a:lstStyle>
          <a:p>
            <a:pPr>
              <a:spcBef>
                <a:spcPct val="0"/>
              </a:spcBef>
              <a:defRPr/>
            </a:pPr>
            <a:fld id="{0C9E9FCE-B1A8-481F-B88B-11E14DC8799A}" type="slidenum">
              <a:rPr lang="en-US" altLang="en-US">
                <a:solidFill>
                  <a:srgbClr val="000000"/>
                </a:solidFill>
              </a:rPr>
              <a:pPr>
                <a:spcBef>
                  <a:spcPct val="0"/>
                </a:spcBef>
                <a:defRPr/>
              </a:pPr>
              <a:t>43</a:t>
            </a:fld>
            <a:endParaRPr lang="en-US" altLang="en-US">
              <a:solidFill>
                <a:srgbClr val="000000"/>
              </a:solidFill>
            </a:endParaRPr>
          </a:p>
        </p:txBody>
      </p:sp>
    </p:spTree>
    <p:extLst>
      <p:ext uri="{BB962C8B-B14F-4D97-AF65-F5344CB8AC3E}">
        <p14:creationId xmlns:p14="http://schemas.microsoft.com/office/powerpoint/2010/main" val="2727476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Bequests have been stagnant in our Zone. You can see the chart which shows the recent 14 months for each District.  We have been challenged by the Rotary Foundation Board </a:t>
            </a:r>
            <a:r>
              <a:rPr lang="en-US"/>
              <a:t>of trustees with </a:t>
            </a:r>
            <a:r>
              <a:rPr lang="en-US" dirty="0"/>
              <a:t>increasing gifts and commitments to the Endowment Fund. It will be important that every district is intentional about making the ask and promoting giving to the Endowment Fund during the 23-24 Rotary year.</a:t>
            </a:r>
          </a:p>
          <a:p>
            <a:r>
              <a:rPr lang="en-US" dirty="0"/>
              <a:t> There are Bequest Forms for you to use and/or take back to your district or club and share with prospective donors. You may have noticed the asterisk by D6840. They recently held a MDD in the spring of 2022. Districts who have held MDD have a large increase in Bequests. What is a MDD, or Legacy Dinner? The next couple of slides help explain:</a:t>
            </a:r>
          </a:p>
        </p:txBody>
      </p:sp>
      <p:sp>
        <p:nvSpPr>
          <p:cNvPr id="4" name="Slide Number Placeholder 3"/>
          <p:cNvSpPr>
            <a:spLocks noGrp="1"/>
          </p:cNvSpPr>
          <p:nvPr>
            <p:ph type="sldNum" sz="quarter" idx="5"/>
          </p:nvPr>
        </p:nvSpPr>
        <p:spPr/>
        <p:txBody>
          <a:bodyPr/>
          <a:lstStyle/>
          <a:p>
            <a:fld id="{86D01B27-0EA7-4FF6-A054-5C553B734EC8}" type="slidenum">
              <a:rPr lang="en-US" smtClean="0"/>
              <a:t>44</a:t>
            </a:fld>
            <a:endParaRPr lang="en-US"/>
          </a:p>
        </p:txBody>
      </p:sp>
    </p:spTree>
    <p:extLst>
      <p:ext uri="{BB962C8B-B14F-4D97-AF65-F5344CB8AC3E}">
        <p14:creationId xmlns:p14="http://schemas.microsoft.com/office/powerpoint/2010/main" val="387458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944734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build your club and district culture of giving to the Endowment Fund is through the Million Dollar or Legacy Dinner plan.  Discuss rename Million Dollar Dinner to Legacy Dinner or some other name to overcome trepidation Rotarians often have that this is too much/too hard to do.  We have a template with a checklist and step by step process.</a:t>
            </a:r>
          </a:p>
        </p:txBody>
      </p:sp>
      <p:sp>
        <p:nvSpPr>
          <p:cNvPr id="4" name="Slide Number Placeholder 3"/>
          <p:cNvSpPr>
            <a:spLocks noGrp="1"/>
          </p:cNvSpPr>
          <p:nvPr>
            <p:ph type="sldNum" sz="quarter" idx="5"/>
          </p:nvPr>
        </p:nvSpPr>
        <p:spPr/>
        <p:txBody>
          <a:bodyPr/>
          <a:lstStyle/>
          <a:p>
            <a:fld id="{86D01B27-0EA7-4FF6-A054-5C553B734EC8}" type="slidenum">
              <a:rPr lang="en-US" smtClean="0"/>
              <a:t>45</a:t>
            </a:fld>
            <a:endParaRPr lang="en-US"/>
          </a:p>
        </p:txBody>
      </p:sp>
    </p:spTree>
    <p:extLst>
      <p:ext uri="{BB962C8B-B14F-4D97-AF65-F5344CB8AC3E}">
        <p14:creationId xmlns:p14="http://schemas.microsoft.com/office/powerpoint/2010/main" val="1905112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success, you need to spend 10-15 months planning, building a training, fundraising, inviting, planning the event, etc.  Plus the money doesn’t all have to come in that night, there’s a window of time over which funds can be contributed or pledged.</a:t>
            </a:r>
          </a:p>
        </p:txBody>
      </p:sp>
      <p:sp>
        <p:nvSpPr>
          <p:cNvPr id="4" name="Slide Number Placeholder 3"/>
          <p:cNvSpPr>
            <a:spLocks noGrp="1"/>
          </p:cNvSpPr>
          <p:nvPr>
            <p:ph type="sldNum" sz="quarter" idx="5"/>
          </p:nvPr>
        </p:nvSpPr>
        <p:spPr/>
        <p:txBody>
          <a:bodyPr/>
          <a:lstStyle/>
          <a:p>
            <a:fld id="{86D01B27-0EA7-4FF6-A054-5C553B734EC8}" type="slidenum">
              <a:rPr lang="en-US" smtClean="0"/>
              <a:t>46</a:t>
            </a:fld>
            <a:endParaRPr lang="en-US"/>
          </a:p>
        </p:txBody>
      </p:sp>
    </p:spTree>
    <p:extLst>
      <p:ext uri="{BB962C8B-B14F-4D97-AF65-F5344CB8AC3E}">
        <p14:creationId xmlns:p14="http://schemas.microsoft.com/office/powerpoint/2010/main" val="373757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building a strong team with a Chair to lead and team captains and are training them all in the how and why of identifying, cultivating, soliciting, and stewarding.  Even when the event is over, keep this team in place to do ongoing fundraising and to provide a skilled team with historical knowledge to assist in future legacy dinners, as we are encouraged to plan a legacy event every 5-8 years.</a:t>
            </a:r>
          </a:p>
        </p:txBody>
      </p:sp>
      <p:sp>
        <p:nvSpPr>
          <p:cNvPr id="4" name="Slide Number Placeholder 3"/>
          <p:cNvSpPr>
            <a:spLocks noGrp="1"/>
          </p:cNvSpPr>
          <p:nvPr>
            <p:ph type="sldNum" sz="quarter" idx="5"/>
          </p:nvPr>
        </p:nvSpPr>
        <p:spPr/>
        <p:txBody>
          <a:bodyPr/>
          <a:lstStyle/>
          <a:p>
            <a:fld id="{86D01B27-0EA7-4FF6-A054-5C553B734EC8}" type="slidenum">
              <a:rPr lang="en-US" smtClean="0"/>
              <a:t>47</a:t>
            </a:fld>
            <a:endParaRPr lang="en-US"/>
          </a:p>
        </p:txBody>
      </p:sp>
    </p:spTree>
    <p:extLst>
      <p:ext uri="{BB962C8B-B14F-4D97-AF65-F5344CB8AC3E}">
        <p14:creationId xmlns:p14="http://schemas.microsoft.com/office/powerpoint/2010/main" val="1000242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aseline="0" dirty="0"/>
              <a:t>With our long record of making an impact, The Rotary Foundation is an organization you can trust to nurture your legacy and provide support every year for the causes you care about while fostering continued growth. </a:t>
            </a:r>
          </a:p>
          <a:p>
            <a:pPr defTabSz="948507">
              <a:defRPr/>
            </a:pPr>
            <a:endParaRPr lang="en-US" baseline="0" dirty="0"/>
          </a:p>
          <a:p>
            <a:pPr defTabSz="948507">
              <a:defRPr/>
            </a:pPr>
            <a:r>
              <a:rPr lang="en-US" baseline="0" dirty="0"/>
              <a:t>This </a:t>
            </a:r>
            <a:r>
              <a:rPr lang="en-US" dirty="0"/>
              <a:t>ensures that generations of Rotary members will have the resources they need to design achievable, sustainable projects that fulfill your </a:t>
            </a:r>
            <a:r>
              <a:rPr lang="en-US" baseline="0" dirty="0"/>
              <a:t>goals</a:t>
            </a:r>
            <a:r>
              <a:rPr lang="en-US" dirty="0"/>
              <a:t>. </a:t>
            </a:r>
            <a:r>
              <a:rPr lang="en-US" baseline="0" dirty="0"/>
              <a:t>Rotary is your partner, now and later, and is working to grow the Endowment Fund to $2.025 Billion by 2025.</a:t>
            </a:r>
            <a:endParaRPr lang="en-US" dirty="0"/>
          </a:p>
          <a:p>
            <a:pPr defTabSz="948507">
              <a:defRPr/>
            </a:pPr>
            <a:endParaRPr lang="en-US" dirty="0"/>
          </a:p>
          <a:p>
            <a:pPr defTabSz="948507">
              <a:defRPr/>
            </a:pPr>
            <a:r>
              <a:rPr lang="en-US" dirty="0"/>
              <a:t>Building a culture of giving is vital, and the key to building an influential Rotary legacy is to plan gifts now that will provide for the future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75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Leadership = Success on purpose</a:t>
            </a:r>
          </a:p>
          <a:p>
            <a:r>
              <a:rPr lang="en-US" dirty="0"/>
              <a:t>Let’s look at what successful clubs are doing </a:t>
            </a:r>
          </a:p>
        </p:txBody>
      </p:sp>
      <p:sp>
        <p:nvSpPr>
          <p:cNvPr id="4" name="Slide Number Placeholder 3"/>
          <p:cNvSpPr>
            <a:spLocks noGrp="1"/>
          </p:cNvSpPr>
          <p:nvPr>
            <p:ph type="sldNum" sz="quarter" idx="5"/>
          </p:nvPr>
        </p:nvSpPr>
        <p:spPr/>
        <p:txBody>
          <a:bodyPr/>
          <a:lstStyle/>
          <a:p>
            <a:fld id="{86D01B27-0EA7-4FF6-A054-5C553B734EC8}" type="slidenum">
              <a:rPr lang="en-US" smtClean="0"/>
              <a:t>49</a:t>
            </a:fld>
            <a:endParaRPr lang="en-US"/>
          </a:p>
        </p:txBody>
      </p:sp>
    </p:spTree>
    <p:extLst>
      <p:ext uri="{BB962C8B-B14F-4D97-AF65-F5344CB8AC3E}">
        <p14:creationId xmlns:p14="http://schemas.microsoft.com/office/powerpoint/2010/main" val="956250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01B27-0EA7-4FF6-A054-5C553B734EC8}" type="slidenum">
              <a:rPr lang="en-US" smtClean="0"/>
              <a:t>50</a:t>
            </a:fld>
            <a:endParaRPr lang="en-US"/>
          </a:p>
        </p:txBody>
      </p:sp>
    </p:spTree>
    <p:extLst>
      <p:ext uri="{BB962C8B-B14F-4D97-AF65-F5344CB8AC3E}">
        <p14:creationId xmlns:p14="http://schemas.microsoft.com/office/powerpoint/2010/main" val="1797684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01B27-0EA7-4FF6-A054-5C553B734EC8}" type="slidenum">
              <a:rPr lang="en-US" smtClean="0"/>
              <a:t>73</a:t>
            </a:fld>
            <a:endParaRPr lang="en-US"/>
          </a:p>
        </p:txBody>
      </p:sp>
    </p:spTree>
    <p:extLst>
      <p:ext uri="{BB962C8B-B14F-4D97-AF65-F5344CB8AC3E}">
        <p14:creationId xmlns:p14="http://schemas.microsoft.com/office/powerpoint/2010/main" val="2607336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7" name="Google Shape;3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extLst>
      <p:ext uri="{BB962C8B-B14F-4D97-AF65-F5344CB8AC3E}">
        <p14:creationId xmlns:p14="http://schemas.microsoft.com/office/powerpoint/2010/main" val="1912800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We now want to give you some space to Put Rotary’s Action Plan into Action and apply what you’ve learned today.  We will have you work in small groups in the following Case study.</a:t>
            </a:r>
          </a:p>
          <a:p>
            <a:endParaRPr lang="en-US" dirty="0"/>
          </a:p>
        </p:txBody>
      </p:sp>
      <p:sp>
        <p:nvSpPr>
          <p:cNvPr id="4" name="Slide Number Placeholder 3"/>
          <p:cNvSpPr>
            <a:spLocks noGrp="1"/>
          </p:cNvSpPr>
          <p:nvPr>
            <p:ph type="sldNum" sz="quarter" idx="5"/>
          </p:nvPr>
        </p:nvSpPr>
        <p:spPr/>
        <p:txBody>
          <a:bodyPr/>
          <a:lstStyle/>
          <a:p>
            <a:fld id="{86D01B27-0EA7-4FF6-A054-5C553B734EC8}" type="slidenum">
              <a:rPr lang="en-US" smtClean="0"/>
              <a:t>75</a:t>
            </a:fld>
            <a:endParaRPr lang="en-US"/>
          </a:p>
        </p:txBody>
      </p:sp>
    </p:spTree>
    <p:extLst>
      <p:ext uri="{BB962C8B-B14F-4D97-AF65-F5344CB8AC3E}">
        <p14:creationId xmlns:p14="http://schemas.microsoft.com/office/powerpoint/2010/main" val="3317496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9250">
              <a:defRPr/>
            </a:pPr>
            <a:fld id="{55CB2294-2815-0641-BA18-00635844A3C8}" type="slidenum">
              <a:rPr lang="en-US">
                <a:solidFill>
                  <a:prstClr val="black"/>
                </a:solidFill>
                <a:latin typeface="Calibri" panose="020F0502020204030204"/>
              </a:rPr>
              <a:pPr defTabSz="959250">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712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 the North American survey from club presidents whose clubs had year over year growth for the past 5 year. </a:t>
            </a:r>
          </a:p>
          <a:p>
            <a:r>
              <a:rPr lang="en-CA" dirty="0"/>
              <a:t>What are they doing? </a:t>
            </a:r>
          </a:p>
          <a:p>
            <a:r>
              <a:rPr lang="en-CA" dirty="0"/>
              <a:t>These clubs meet regularly and are flexible in their approach.  Nearly 30% of these growth clubs have created a satellite club as an alternate experience for prospective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6</a:t>
            </a:fld>
            <a:endParaRPr lang="en-CA"/>
          </a:p>
        </p:txBody>
      </p:sp>
    </p:spTree>
    <p:extLst>
      <p:ext uri="{BB962C8B-B14F-4D97-AF65-F5344CB8AC3E}">
        <p14:creationId xmlns:p14="http://schemas.microsoft.com/office/powerpoint/2010/main" val="2327556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9250">
              <a:defRPr/>
            </a:pPr>
            <a:fld id="{55CB2294-2815-0641-BA18-00635844A3C8}" type="slidenum">
              <a:rPr lang="en-US">
                <a:solidFill>
                  <a:prstClr val="black"/>
                </a:solidFill>
                <a:latin typeface="Calibri" panose="020F0502020204030204"/>
              </a:rPr>
              <a:pPr defTabSz="959250">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3835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Slide</a:t>
            </a:r>
          </a:p>
        </p:txBody>
      </p:sp>
      <p:sp>
        <p:nvSpPr>
          <p:cNvPr id="4" name="Slide Number Placeholder 3"/>
          <p:cNvSpPr>
            <a:spLocks noGrp="1"/>
          </p:cNvSpPr>
          <p:nvPr>
            <p:ph type="sldNum" sz="quarter" idx="5"/>
          </p:nvPr>
        </p:nvSpPr>
        <p:spPr/>
        <p:txBody>
          <a:bodyPr/>
          <a:lstStyle/>
          <a:p>
            <a:fld id="{C01C8DE2-39C6-4B2F-88A5-DD9C128E2341}" type="slidenum">
              <a:rPr lang="en-CA" smtClean="0"/>
              <a:t>7</a:t>
            </a:fld>
            <a:endParaRPr lang="en-CA"/>
          </a:p>
        </p:txBody>
      </p:sp>
    </p:spTree>
    <p:extLst>
      <p:ext uri="{BB962C8B-B14F-4D97-AF65-F5344CB8AC3E}">
        <p14:creationId xmlns:p14="http://schemas.microsoft.com/office/powerpoint/2010/main" val="338134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can’t emphasize strongly enough how important the act of reaching out to the broader community is to creating the perception of a dynamic, attractive and welcoming group of people. As we quote from the survey. It really is the secret sauce, creating opportunities to engage and inspire ‘not yet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8</a:t>
            </a:fld>
            <a:endParaRPr lang="en-CA"/>
          </a:p>
        </p:txBody>
      </p:sp>
    </p:spTree>
    <p:extLst>
      <p:ext uri="{BB962C8B-B14F-4D97-AF65-F5344CB8AC3E}">
        <p14:creationId xmlns:p14="http://schemas.microsoft.com/office/powerpoint/2010/main" val="131425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have frequent service projects. Only about 20% of the clubs indicated tat they only have a few service projects. Nearly 40% of the clubs have more than 10 service projects per year.  Lets hear club leaders talk about service.</a:t>
            </a:r>
          </a:p>
        </p:txBody>
      </p:sp>
      <p:sp>
        <p:nvSpPr>
          <p:cNvPr id="4" name="Slide Number Placeholder 3"/>
          <p:cNvSpPr>
            <a:spLocks noGrp="1"/>
          </p:cNvSpPr>
          <p:nvPr>
            <p:ph type="sldNum" sz="quarter" idx="5"/>
          </p:nvPr>
        </p:nvSpPr>
        <p:spPr/>
        <p:txBody>
          <a:bodyPr/>
          <a:lstStyle/>
          <a:p>
            <a:fld id="{C01C8DE2-39C6-4B2F-88A5-DD9C128E2341}" type="slidenum">
              <a:rPr lang="en-CA" smtClean="0"/>
              <a:t>9</a:t>
            </a:fld>
            <a:endParaRPr lang="en-CA"/>
          </a:p>
        </p:txBody>
      </p:sp>
    </p:spTree>
    <p:extLst>
      <p:ext uri="{BB962C8B-B14F-4D97-AF65-F5344CB8AC3E}">
        <p14:creationId xmlns:p14="http://schemas.microsoft.com/office/powerpoint/2010/main" val="285144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Slide</a:t>
            </a:r>
          </a:p>
        </p:txBody>
      </p:sp>
      <p:sp>
        <p:nvSpPr>
          <p:cNvPr id="4" name="Slide Number Placeholder 3"/>
          <p:cNvSpPr>
            <a:spLocks noGrp="1"/>
          </p:cNvSpPr>
          <p:nvPr>
            <p:ph type="sldNum" sz="quarter" idx="5"/>
          </p:nvPr>
        </p:nvSpPr>
        <p:spPr/>
        <p:txBody>
          <a:bodyPr/>
          <a:lstStyle/>
          <a:p>
            <a:fld id="{C01C8DE2-39C6-4B2F-88A5-DD9C128E2341}" type="slidenum">
              <a:rPr lang="en-CA" smtClean="0"/>
              <a:t>10</a:t>
            </a:fld>
            <a:endParaRPr lang="en-CA"/>
          </a:p>
        </p:txBody>
      </p:sp>
    </p:spTree>
    <p:extLst>
      <p:ext uri="{BB962C8B-B14F-4D97-AF65-F5344CB8AC3E}">
        <p14:creationId xmlns:p14="http://schemas.microsoft.com/office/powerpoint/2010/main" val="2690240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15663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hidden="1">
            <a:extLst>
              <a:ext uri="{FF2B5EF4-FFF2-40B4-BE49-F238E27FC236}">
                <a16:creationId xmlns:a16="http://schemas.microsoft.com/office/drawing/2014/main" id="{C429B5C5-40F0-413F-82DE-781C809F82A3}"/>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889896FD-BE31-4522-8D7A-44BE5E3AF69A}" type="slidenum">
              <a:rPr lang="en-US" smtClean="0"/>
              <a:t>‹#›</a:t>
            </a:fld>
            <a:endParaRPr lang="en-US"/>
          </a:p>
        </p:txBody>
      </p:sp>
      <p:pic>
        <p:nvPicPr>
          <p:cNvPr id="3" name="Picture 2">
            <a:extLst>
              <a:ext uri="{FF2B5EF4-FFF2-40B4-BE49-F238E27FC236}">
                <a16:creationId xmlns:a16="http://schemas.microsoft.com/office/drawing/2014/main" id="{D629DE3D-7C49-A4D7-B413-B15D3ACD88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362836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889896FD-BE31-4522-8D7A-44BE5E3AF69A}"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5" name="TextBox 4" hidden="1">
            <a:extLst>
              <a:ext uri="{FF2B5EF4-FFF2-40B4-BE49-F238E27FC236}">
                <a16:creationId xmlns:a16="http://schemas.microsoft.com/office/drawing/2014/main" id="{31265F87-D1A9-4FC6-9F13-66361C11DF35}"/>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pic>
        <p:nvPicPr>
          <p:cNvPr id="2" name="Picture 1">
            <a:extLst>
              <a:ext uri="{FF2B5EF4-FFF2-40B4-BE49-F238E27FC236}">
                <a16:creationId xmlns:a16="http://schemas.microsoft.com/office/drawing/2014/main" id="{202BB59F-BA83-49FB-7AEC-CB2E59D7F40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175003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3F6A0DDC-8464-4003-BDFD-127BB593AA78}"/>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889896FD-BE31-4522-8D7A-44BE5E3AF69A}" type="slidenum">
              <a:rPr lang="en-US" smtClean="0"/>
              <a:t>‹#›</a:t>
            </a:fld>
            <a:endParaRPr lang="en-US"/>
          </a:p>
        </p:txBody>
      </p:sp>
      <p:pic>
        <p:nvPicPr>
          <p:cNvPr id="2" name="Picture 1">
            <a:extLst>
              <a:ext uri="{FF2B5EF4-FFF2-40B4-BE49-F238E27FC236}">
                <a16:creationId xmlns:a16="http://schemas.microsoft.com/office/drawing/2014/main" id="{2F03E901-685C-57AC-5AFA-A3BFA14D852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342424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889896FD-BE31-4522-8D7A-44BE5E3AF69A}" type="slidenum">
              <a:rPr lang="en-US" smtClean="0"/>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pic>
        <p:nvPicPr>
          <p:cNvPr id="2" name="Picture 1">
            <a:extLst>
              <a:ext uri="{FF2B5EF4-FFF2-40B4-BE49-F238E27FC236}">
                <a16:creationId xmlns:a16="http://schemas.microsoft.com/office/drawing/2014/main" id="{8F94463B-9D7F-8649-BF37-2E816F67739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420272337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r>
              <a:rPr lang="en-US"/>
              <a:t>Click icon to add picture</a:t>
            </a:r>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2217508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238197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1767465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F881E11F-8C40-406B-8C33-2D779A9666EE}"/>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889896FD-BE31-4522-8D7A-44BE5E3AF69A}" type="slidenum">
              <a:rPr lang="en-US" smtClean="0"/>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20CCE78-A091-AD4D-1313-6794A2AEE75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2705170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pic>
        <p:nvPicPr>
          <p:cNvPr id="2" name="Picture 1">
            <a:extLst>
              <a:ext uri="{FF2B5EF4-FFF2-40B4-BE49-F238E27FC236}">
                <a16:creationId xmlns:a16="http://schemas.microsoft.com/office/drawing/2014/main" id="{610846A2-BE12-2970-8AE4-2B56530DA51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169061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88A776E0-39A8-48D5-80F8-035E16384242}"/>
              </a:ext>
            </a:extLst>
          </p:cNvPr>
          <p:cNvSpPr/>
          <p:nvPr/>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pic>
        <p:nvPicPr>
          <p:cNvPr id="2" name="Picture 1">
            <a:extLst>
              <a:ext uri="{FF2B5EF4-FFF2-40B4-BE49-F238E27FC236}">
                <a16:creationId xmlns:a16="http://schemas.microsoft.com/office/drawing/2014/main" id="{F55C7D40-3866-7C32-8361-248F46E42DE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1406950266"/>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623422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75180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153980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99589-1981-6C3F-A7DC-C80D7DAA0015}"/>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2642036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BCEB-4BF7-F769-FCE9-2C6486A539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F189A3-0A7E-BFAC-C186-1ADE5631F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BA5BC1-D135-34D4-4133-073E41A97B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724826-50FB-6578-9D0A-789DDE9E8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03D10-F690-39CE-EBA6-238EA9F24D10}"/>
              </a:ext>
            </a:extLst>
          </p:cNvPr>
          <p:cNvSpPr>
            <a:spLocks noGrp="1"/>
          </p:cNvSpPr>
          <p:nvPr>
            <p:ph type="sldNum" sz="quarter" idx="12"/>
          </p:nvPr>
        </p:nvSpPr>
        <p:spPr/>
        <p:txBody>
          <a:bodyPr/>
          <a:lstStyle/>
          <a:p>
            <a:fld id="{889896FD-BE31-4522-8D7A-44BE5E3AF69A}" type="slidenum">
              <a:rPr lang="en-US" smtClean="0"/>
              <a:t>‹#›</a:t>
            </a:fld>
            <a:endParaRPr lang="en-US"/>
          </a:p>
        </p:txBody>
      </p:sp>
      <p:pic>
        <p:nvPicPr>
          <p:cNvPr id="7" name="Picture 6">
            <a:extLst>
              <a:ext uri="{FF2B5EF4-FFF2-40B4-BE49-F238E27FC236}">
                <a16:creationId xmlns:a16="http://schemas.microsoft.com/office/drawing/2014/main" id="{466B238E-E17F-3752-F722-AD93CC25B17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703289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2200">
                <a:solidFill>
                  <a:schemeClr val="bg1"/>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7" y="115576"/>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2600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195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3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5654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5226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0958195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a:t>Click icon to add picture</a:t>
            </a:r>
            <a:endParaRPr lang="en-US" dirty="0"/>
          </a:p>
        </p:txBody>
      </p:sp>
    </p:spTree>
    <p:extLst>
      <p:ext uri="{BB962C8B-B14F-4D97-AF65-F5344CB8AC3E}">
        <p14:creationId xmlns:p14="http://schemas.microsoft.com/office/powerpoint/2010/main" val="343667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977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5923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31444B-B92B-4E27-8C94-BB93EAF5CB18}" type="datetimeFigureOut">
              <a:rPr kumimoji="0" lang="en-US" sz="105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8/8/2023</a:t>
            </a:fld>
            <a:endParaRPr kumimoji="0" lang="en-US" sz="105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495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335160178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889896FD-BE31-4522-8D7A-44BE5E3AF69A}" type="slidenum">
              <a:rPr lang="en-US" smtClean="0"/>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0153284" y="5878557"/>
            <a:ext cx="1687514" cy="703131"/>
          </a:xfrm>
          <a:prstGeom prst="rect">
            <a:avLst/>
          </a:prstGeom>
        </p:spPr>
      </p:pic>
    </p:spTree>
    <p:extLst>
      <p:ext uri="{BB962C8B-B14F-4D97-AF65-F5344CB8AC3E}">
        <p14:creationId xmlns:p14="http://schemas.microsoft.com/office/powerpoint/2010/main" val="374459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889896FD-BE31-4522-8D7A-44BE5E3AF69A}" type="slidenum">
              <a:rPr lang="en-US" smtClean="0"/>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0153284" y="5878557"/>
            <a:ext cx="1687514" cy="703131"/>
          </a:xfrm>
          <a:prstGeom prst="rect">
            <a:avLst/>
          </a:prstGeom>
        </p:spPr>
      </p:pic>
    </p:spTree>
    <p:extLst>
      <p:ext uri="{BB962C8B-B14F-4D97-AF65-F5344CB8AC3E}">
        <p14:creationId xmlns:p14="http://schemas.microsoft.com/office/powerpoint/2010/main" val="406854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889896FD-BE31-4522-8D7A-44BE5E3AF69A}" type="slidenum">
              <a:rPr lang="en-US" smtClean="0"/>
              <a:t>‹#›</a:t>
            </a:fld>
            <a:endParaRPr lang="en-US"/>
          </a:p>
        </p:txBody>
      </p:sp>
      <p:pic>
        <p:nvPicPr>
          <p:cNvPr id="2" name="Picture 1">
            <a:extLst>
              <a:ext uri="{FF2B5EF4-FFF2-40B4-BE49-F238E27FC236}">
                <a16:creationId xmlns:a16="http://schemas.microsoft.com/office/drawing/2014/main" id="{2B6601B8-B766-5089-D544-026EF447A5B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963797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889896FD-BE31-4522-8D7A-44BE5E3AF69A}" type="slidenum">
              <a:rPr lang="en-US" smtClean="0"/>
              <a:t>‹#›</a:t>
            </a:fld>
            <a:endParaRPr lang="en-US"/>
          </a:p>
        </p:txBody>
      </p:sp>
    </p:spTree>
    <p:extLst>
      <p:ext uri="{BB962C8B-B14F-4D97-AF65-F5344CB8AC3E}">
        <p14:creationId xmlns:p14="http://schemas.microsoft.com/office/powerpoint/2010/main" val="254413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hidden="1">
            <a:extLst>
              <a:ext uri="{FF2B5EF4-FFF2-40B4-BE49-F238E27FC236}">
                <a16:creationId xmlns:a16="http://schemas.microsoft.com/office/drawing/2014/main" id="{134820A4-D5DF-4EEE-9F8B-8C9C8D423F7B}"/>
              </a:ext>
            </a:extLst>
          </p:cNvPr>
          <p:cNvSpPr txBox="1"/>
          <p:nvPr/>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889896FD-BE31-4522-8D7A-44BE5E3AF69A}" type="slidenum">
              <a:rPr lang="en-US" smtClean="0"/>
              <a:t>‹#›</a:t>
            </a:fld>
            <a:endParaRPr lang="en-US"/>
          </a:p>
        </p:txBody>
      </p:sp>
      <p:pic>
        <p:nvPicPr>
          <p:cNvPr id="3" name="Picture 2">
            <a:extLst>
              <a:ext uri="{FF2B5EF4-FFF2-40B4-BE49-F238E27FC236}">
                <a16:creationId xmlns:a16="http://schemas.microsoft.com/office/drawing/2014/main" id="{F6601052-28BF-D6FC-8192-F16F5609B11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Tree>
    <p:extLst>
      <p:ext uri="{BB962C8B-B14F-4D97-AF65-F5344CB8AC3E}">
        <p14:creationId xmlns:p14="http://schemas.microsoft.com/office/powerpoint/2010/main" val="28079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896FD-BE31-4522-8D7A-44BE5E3AF69A}"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8"/>
    </p:custDataLst>
    <p:extLst>
      <p:ext uri="{BB962C8B-B14F-4D97-AF65-F5344CB8AC3E}">
        <p14:creationId xmlns:p14="http://schemas.microsoft.com/office/powerpoint/2010/main" val="1072822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5" r:id="rId24"/>
    <p:sldLayoutId id="2147483686" r:id="rId25"/>
    <p:sldLayoutId id="2147483687"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895795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4"/>
    </p:custDataLst>
    <p:extLst>
      <p:ext uri="{BB962C8B-B14F-4D97-AF65-F5344CB8AC3E}">
        <p14:creationId xmlns:p14="http://schemas.microsoft.com/office/powerpoint/2010/main" val="2928287406"/>
      </p:ext>
    </p:extLst>
  </p:cSld>
  <p:clrMap bg1="lt1" tx1="dk1" bg2="lt2" tx2="dk2" accent1="accent1" accent2="accent2" accent3="accent3" accent4="accent4" accent5="accent5" accent6="accent6" hlink="hlink" folHlink="folHlink"/>
  <p:sldLayoutIdLst>
    <p:sldLayoutId id="2147483693" r:id="rId1"/>
    <p:sldLayoutId id="2147483694" r:id="rId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8/8/2023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7183634"/>
      </p:ext>
    </p:extLst>
  </p:cSld>
  <p:clrMap bg1="dk1" tx1="lt1" bg2="dk2" tx2="lt2" accent1="accent1" accent2="accent2" accent3="accent3" accent4="accent4" accent5="accent5" accent6="accent6" hlink="hlink" folHlink="folHlink"/>
  <p:sldLayoutIdLst>
    <p:sldLayoutId id="2147483696"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video" Target="https://www.youtube.com/embed/_FJ_8hey1N8?list=PL1flbI0gCTB1a6jEQZmCozTYecn9iBGRw"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ags" Target="../tags/tag5.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ags" Target="../tags/tag6.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image" Target="../media/image38.jpg"/><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hyperlink" Target="https://youtu.be/_-8-VwmNQZU" TargetMode="External"/><Relationship Id="rId5" Type="http://schemas.openxmlformats.org/officeDocument/2006/relationships/image" Target="../media/image47.jpe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xml"/><Relationship Id="rId1" Type="http://schemas.openxmlformats.org/officeDocument/2006/relationships/tags" Target="../tags/tag11.xml"/><Relationship Id="rId5" Type="http://schemas.openxmlformats.org/officeDocument/2006/relationships/image" Target="../media/image46.pn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g"/></Relationships>
</file>

<file path=ppt/slides/_rels/slide5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hyperlink" Target="https://www.pngall.com/website-png/download/37653"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hyperlink" Target="https://courses.lumenlearning.com/wmopen-psychology/chapter/prejudice-and-discriminati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hyperlink" Target="https://commons.wikimedia.org/wiki/File:US_Navy_100813-N-3589B-096_Sailors_participate_in_a_community_plant_schrubs_with_local_children_during_a_community_service_project_at_the_Village_of_Hope_orphanage_in_Vietnam.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hyperlink" Target="https://www.pexels.com/photo/assorted-foods-on-table-139130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hyperlink" Target="https://freepngimg.com/png/103863-thinking-photos-emoji-free-png-hq"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hyperlink" Target="https://openclipart.org/detail/188471/people---pessoa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hyperlink" Target="https://www.maxpixel.net/Guide-Help-Faq-Question-Answer-Test-Question-Mark-16007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hyperlink" Target="https://www.flickr.com/photos/130132803@N07/18213113091"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hyperlink" Target="https://pixabay.com/en/question-mark-question-help-2314125/"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hyperlink" Target="https://www.publicdomainpictures.net/en/view-image.php?image=373602&amp;picture=together-we-are-strong-20110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hyperlink" Target="https://pixabay.com/en/question-mark-question-response-1019983/"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64CD93-E4D3-9386-8307-3BD38D044539}"/>
              </a:ext>
            </a:extLst>
          </p:cNvPr>
          <p:cNvSpPr>
            <a:spLocks noGrp="1"/>
          </p:cNvSpPr>
          <p:nvPr>
            <p:ph type="title"/>
          </p:nvPr>
        </p:nvSpPr>
        <p:spPr/>
        <p:txBody>
          <a:bodyPr/>
          <a:lstStyle/>
          <a:p>
            <a:r>
              <a:rPr lang="en-US" dirty="0"/>
              <a:t>leadership seminar 2023</a:t>
            </a:r>
          </a:p>
        </p:txBody>
      </p:sp>
      <p:sp>
        <p:nvSpPr>
          <p:cNvPr id="5" name="Subtitle 4">
            <a:extLst>
              <a:ext uri="{FF2B5EF4-FFF2-40B4-BE49-F238E27FC236}">
                <a16:creationId xmlns:a16="http://schemas.microsoft.com/office/drawing/2014/main" id="{11F18959-B69B-B34D-A193-8549618ED8DD}"/>
              </a:ext>
            </a:extLst>
          </p:cNvPr>
          <p:cNvSpPr>
            <a:spLocks noGrp="1"/>
          </p:cNvSpPr>
          <p:nvPr>
            <p:ph type="subTitle" idx="1"/>
          </p:nvPr>
        </p:nvSpPr>
        <p:spPr/>
        <p:txBody>
          <a:bodyPr/>
          <a:lstStyle/>
          <a:p>
            <a:r>
              <a:rPr lang="en-US" dirty="0"/>
              <a:t>Rotary Zones 30 &amp; 31</a:t>
            </a:r>
          </a:p>
        </p:txBody>
      </p:sp>
    </p:spTree>
    <p:extLst>
      <p:ext uri="{BB962C8B-B14F-4D97-AF65-F5344CB8AC3E}">
        <p14:creationId xmlns:p14="http://schemas.microsoft.com/office/powerpoint/2010/main" val="2060546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F0CEA79-59C4-C511-A238-C3E84CCF02F0}"/>
              </a:ext>
            </a:extLst>
          </p:cNvPr>
          <p:cNvSpPr txBox="1">
            <a:spLocks/>
          </p:cNvSpPr>
          <p:nvPr/>
        </p:nvSpPr>
        <p:spPr>
          <a:xfrm>
            <a:off x="0" y="11909"/>
            <a:ext cx="12192000" cy="1616865"/>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5AD51A1-FBCE-6544-B776-188280C8961D}"/>
              </a:ext>
            </a:extLst>
          </p:cNvPr>
          <p:cNvSpPr txBox="1"/>
          <p:nvPr/>
        </p:nvSpPr>
        <p:spPr>
          <a:xfrm>
            <a:off x="234967" y="240428"/>
            <a:ext cx="11722066"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rial" panose="020B0604020202020204"/>
              </a:rPr>
              <a:t>ACTIVE USE OF MEDIA TOOLS</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ndParaRPr>
          </a:p>
        </p:txBody>
      </p:sp>
      <p:sp>
        <p:nvSpPr>
          <p:cNvPr id="4" name="Text Placeholder 4">
            <a:extLst>
              <a:ext uri="{FF2B5EF4-FFF2-40B4-BE49-F238E27FC236}">
                <a16:creationId xmlns:a16="http://schemas.microsoft.com/office/drawing/2014/main" id="{AEB8FDDC-3BF8-174A-3D01-429EFD87993C}"/>
              </a:ext>
            </a:extLst>
          </p:cNvPr>
          <p:cNvSpPr txBox="1">
            <a:spLocks/>
          </p:cNvSpPr>
          <p:nvPr/>
        </p:nvSpPr>
        <p:spPr>
          <a:xfrm>
            <a:off x="1063430" y="2367372"/>
            <a:ext cx="2425781" cy="381435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800" b="1" dirty="0">
                <a:solidFill>
                  <a:srgbClr val="17458F"/>
                </a:solidFill>
              </a:rPr>
              <a:t>95%</a:t>
            </a:r>
          </a:p>
          <a:p>
            <a:pPr marL="0" indent="0" algn="ctr">
              <a:lnSpc>
                <a:spcPct val="100000"/>
              </a:lnSpc>
              <a:buFont typeface="Arial" panose="020B0604020202020204" pitchFamily="34" charset="0"/>
              <a:buNone/>
            </a:pPr>
            <a:r>
              <a:rPr lang="en-US" sz="4000" dirty="0">
                <a:solidFill>
                  <a:srgbClr val="58585A"/>
                </a:solidFill>
                <a:latin typeface="Arial Narrow"/>
              </a:rPr>
              <a:t>Use Facebook</a:t>
            </a:r>
          </a:p>
          <a:p>
            <a:pPr marL="0" indent="0" algn="ctr">
              <a:buFont typeface="Arial" panose="020B0604020202020204" pitchFamily="34" charset="0"/>
              <a:buNone/>
            </a:pPr>
            <a:r>
              <a:rPr lang="en-US" sz="5800" b="1" dirty="0">
                <a:solidFill>
                  <a:srgbClr val="17458F"/>
                </a:solidFill>
              </a:rPr>
              <a:t>21%</a:t>
            </a:r>
          </a:p>
          <a:p>
            <a:pPr marL="0" indent="0" algn="ctr">
              <a:lnSpc>
                <a:spcPct val="100000"/>
              </a:lnSpc>
              <a:buFont typeface="Arial" panose="020B0604020202020204" pitchFamily="34" charset="0"/>
              <a:buNone/>
            </a:pPr>
            <a:r>
              <a:rPr lang="en-US" sz="4700" dirty="0">
                <a:solidFill>
                  <a:srgbClr val="58585A"/>
                </a:solidFill>
                <a:latin typeface="Arial Narrow"/>
              </a:rPr>
              <a:t>Use Instagram</a:t>
            </a:r>
            <a:endParaRPr lang="en-US" sz="4700" b="1" dirty="0">
              <a:solidFill>
                <a:srgbClr val="01B4E7"/>
              </a:solidFill>
              <a:latin typeface="Arial" panose="020B0604020202020204"/>
              <a:cs typeface="Arial" panose="020B0604020202020204"/>
            </a:endParaRPr>
          </a:p>
          <a:p>
            <a:pPr marL="0" indent="0" algn="ctr">
              <a:lnSpc>
                <a:spcPct val="100000"/>
              </a:lnSpc>
              <a:buFont typeface="Arial" panose="020B0604020202020204" pitchFamily="34" charset="0"/>
              <a:buNone/>
            </a:pPr>
            <a:endParaRPr lang="en-US" b="1" dirty="0">
              <a:solidFill>
                <a:srgbClr val="01B4E7"/>
              </a:solidFill>
              <a:latin typeface="Arial" panose="020B0604020202020204"/>
              <a:cs typeface="Arial" panose="020B0604020202020204"/>
            </a:endParaRPr>
          </a:p>
        </p:txBody>
      </p:sp>
      <p:cxnSp>
        <p:nvCxnSpPr>
          <p:cNvPr id="5" name="Straight Connector 4">
            <a:extLst>
              <a:ext uri="{FF2B5EF4-FFF2-40B4-BE49-F238E27FC236}">
                <a16:creationId xmlns:a16="http://schemas.microsoft.com/office/drawing/2014/main" id="{53452519-F213-DD68-41ED-A6BC9B730BB7}"/>
              </a:ext>
            </a:extLst>
          </p:cNvPr>
          <p:cNvCxnSpPr>
            <a:cxnSpLocks/>
          </p:cNvCxnSpPr>
          <p:nvPr/>
        </p:nvCxnSpPr>
        <p:spPr>
          <a:xfrm>
            <a:off x="429308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7154E73D-FDDE-DB47-4B1D-1A70310AFC76}"/>
              </a:ext>
            </a:extLst>
          </p:cNvPr>
          <p:cNvSpPr txBox="1">
            <a:spLocks/>
          </p:cNvSpPr>
          <p:nvPr/>
        </p:nvSpPr>
        <p:spPr>
          <a:xfrm>
            <a:off x="4578463" y="2367372"/>
            <a:ext cx="3052696" cy="267641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77%</a:t>
            </a:r>
          </a:p>
          <a:p>
            <a:pPr marL="0" indent="0" algn="ctr" defTabSz="685800">
              <a:lnSpc>
                <a:spcPct val="100000"/>
              </a:lnSpc>
              <a:spcBef>
                <a:spcPts val="750"/>
              </a:spcBef>
              <a:buNone/>
              <a:defRPr/>
            </a:pPr>
            <a:r>
              <a:rPr lang="en-US" sz="4000" dirty="0">
                <a:solidFill>
                  <a:srgbClr val="58585A"/>
                </a:solidFill>
                <a:latin typeface="Arial Narrow"/>
              </a:rPr>
              <a:t>Use Their Club Website</a:t>
            </a:r>
            <a:endParaRPr lang="en-US" sz="4000" i="0" u="none" strike="noStrike" kern="1200" cap="none" spc="0" normalizeH="0" baseline="0" noProof="0" dirty="0">
              <a:ln>
                <a:noFill/>
              </a:ln>
              <a:solidFill>
                <a:srgbClr val="58585A"/>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FB46A28A-958E-5461-D603-1A2FD9E02073}"/>
              </a:ext>
            </a:extLst>
          </p:cNvPr>
          <p:cNvCxnSpPr>
            <a:cxnSpLocks/>
          </p:cNvCxnSpPr>
          <p:nvPr/>
        </p:nvCxnSpPr>
        <p:spPr>
          <a:xfrm>
            <a:off x="791654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 Placeholder 4">
            <a:extLst>
              <a:ext uri="{FF2B5EF4-FFF2-40B4-BE49-F238E27FC236}">
                <a16:creationId xmlns:a16="http://schemas.microsoft.com/office/drawing/2014/main" id="{9EE8ECCA-0688-2B96-358E-B4268095880C}"/>
              </a:ext>
            </a:extLst>
          </p:cNvPr>
          <p:cNvSpPr txBox="1">
            <a:spLocks/>
          </p:cNvSpPr>
          <p:nvPr/>
        </p:nvSpPr>
        <p:spPr>
          <a:xfrm>
            <a:off x="8911088" y="2367372"/>
            <a:ext cx="2343530" cy="2528548"/>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55%</a:t>
            </a:r>
          </a:p>
          <a:p>
            <a:pPr marL="0" indent="0" algn="ctr" defTabSz="685800">
              <a:lnSpc>
                <a:spcPct val="100000"/>
              </a:lnSpc>
              <a:spcBef>
                <a:spcPts val="750"/>
              </a:spcBef>
              <a:buNone/>
              <a:defRPr/>
            </a:pPr>
            <a:r>
              <a:rPr lang="en-US" sz="4000" dirty="0">
                <a:solidFill>
                  <a:srgbClr val="58585A"/>
                </a:solidFill>
                <a:latin typeface="Arial Narrow"/>
              </a:rPr>
              <a:t>Use Local Print News Outlets</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sp>
        <p:nvSpPr>
          <p:cNvPr id="9" name="Slide Number Placeholder 8">
            <a:extLst>
              <a:ext uri="{FF2B5EF4-FFF2-40B4-BE49-F238E27FC236}">
                <a16:creationId xmlns:a16="http://schemas.microsoft.com/office/drawing/2014/main" id="{8E72509D-B389-4481-C76E-03AF2D1EA0A8}"/>
              </a:ext>
            </a:extLst>
          </p:cNvPr>
          <p:cNvSpPr>
            <a:spLocks noGrp="1"/>
          </p:cNvSpPr>
          <p:nvPr>
            <p:ph type="sldNum" sz="quarter" idx="12"/>
          </p:nvPr>
        </p:nvSpPr>
        <p:spPr/>
        <p:txBody>
          <a:bodyPr/>
          <a:lstStyle/>
          <a:p>
            <a:fld id="{889896FD-BE31-4522-8D7A-44BE5E3AF69A}" type="slidenum">
              <a:rPr lang="en-US" smtClean="0"/>
              <a:t>10</a:t>
            </a:fld>
            <a:endParaRPr lang="en-US"/>
          </a:p>
        </p:txBody>
      </p:sp>
    </p:spTree>
    <p:extLst>
      <p:ext uri="{BB962C8B-B14F-4D97-AF65-F5344CB8AC3E}">
        <p14:creationId xmlns:p14="http://schemas.microsoft.com/office/powerpoint/2010/main" val="20217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F0CEA79-59C4-C511-A238-C3E84CCF02F0}"/>
              </a:ext>
            </a:extLst>
          </p:cNvPr>
          <p:cNvSpPr txBox="1">
            <a:spLocks/>
          </p:cNvSpPr>
          <p:nvPr/>
        </p:nvSpPr>
        <p:spPr>
          <a:xfrm>
            <a:off x="0" y="11909"/>
            <a:ext cx="12192000" cy="1616865"/>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5AD51A1-FBCE-6544-B776-188280C8961D}"/>
              </a:ext>
            </a:extLst>
          </p:cNvPr>
          <p:cNvSpPr txBox="1"/>
          <p:nvPr/>
        </p:nvSpPr>
        <p:spPr>
          <a:xfrm>
            <a:off x="234967" y="72421"/>
            <a:ext cx="11722066"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rial" panose="020B0604020202020204"/>
              </a:rPr>
              <a:t>USING PUBLIC AWARENESS TO FOCUS ON MEMBER ATTRACTION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ndParaRPr>
          </a:p>
        </p:txBody>
      </p:sp>
      <p:sp>
        <p:nvSpPr>
          <p:cNvPr id="4" name="Text Placeholder 4">
            <a:extLst>
              <a:ext uri="{FF2B5EF4-FFF2-40B4-BE49-F238E27FC236}">
                <a16:creationId xmlns:a16="http://schemas.microsoft.com/office/drawing/2014/main" id="{AEB8FDDC-3BF8-174A-3D01-429EFD87993C}"/>
              </a:ext>
            </a:extLst>
          </p:cNvPr>
          <p:cNvSpPr txBox="1">
            <a:spLocks/>
          </p:cNvSpPr>
          <p:nvPr/>
        </p:nvSpPr>
        <p:spPr>
          <a:xfrm>
            <a:off x="1065963" y="2367372"/>
            <a:ext cx="2425781" cy="3814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800" b="1" dirty="0">
                <a:solidFill>
                  <a:srgbClr val="17458F"/>
                </a:solidFill>
              </a:rPr>
              <a:t>67%</a:t>
            </a:r>
          </a:p>
          <a:p>
            <a:pPr marL="0" indent="0" algn="ctr">
              <a:lnSpc>
                <a:spcPct val="100000"/>
              </a:lnSpc>
              <a:buFont typeface="Arial" panose="020B0604020202020204" pitchFamily="34" charset="0"/>
              <a:buNone/>
            </a:pPr>
            <a:r>
              <a:rPr lang="en-US" sz="4000" dirty="0">
                <a:solidFill>
                  <a:srgbClr val="58585A"/>
                </a:solidFill>
                <a:latin typeface="Arial Narrow"/>
              </a:rPr>
              <a:t>Hold events to attract new members</a:t>
            </a:r>
            <a:endParaRPr lang="en-US" sz="4700" b="1" dirty="0">
              <a:solidFill>
                <a:srgbClr val="01B4E7"/>
              </a:solidFill>
              <a:latin typeface="Arial" panose="020B0604020202020204"/>
              <a:cs typeface="Arial" panose="020B0604020202020204"/>
            </a:endParaRPr>
          </a:p>
          <a:p>
            <a:pPr marL="0" indent="0" algn="ctr">
              <a:lnSpc>
                <a:spcPct val="100000"/>
              </a:lnSpc>
              <a:buFont typeface="Arial" panose="020B0604020202020204" pitchFamily="34" charset="0"/>
              <a:buNone/>
            </a:pPr>
            <a:endParaRPr lang="en-US" b="1" dirty="0">
              <a:solidFill>
                <a:srgbClr val="01B4E7"/>
              </a:solidFill>
              <a:latin typeface="Arial" panose="020B0604020202020204"/>
              <a:cs typeface="Arial" panose="020B0604020202020204"/>
            </a:endParaRPr>
          </a:p>
        </p:txBody>
      </p:sp>
      <p:cxnSp>
        <p:nvCxnSpPr>
          <p:cNvPr id="5" name="Straight Connector 4">
            <a:extLst>
              <a:ext uri="{FF2B5EF4-FFF2-40B4-BE49-F238E27FC236}">
                <a16:creationId xmlns:a16="http://schemas.microsoft.com/office/drawing/2014/main" id="{53452519-F213-DD68-41ED-A6BC9B730BB7}"/>
              </a:ext>
            </a:extLst>
          </p:cNvPr>
          <p:cNvCxnSpPr>
            <a:cxnSpLocks/>
          </p:cNvCxnSpPr>
          <p:nvPr/>
        </p:nvCxnSpPr>
        <p:spPr>
          <a:xfrm>
            <a:off x="429308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7154E73D-FDDE-DB47-4B1D-1A70310AFC76}"/>
              </a:ext>
            </a:extLst>
          </p:cNvPr>
          <p:cNvSpPr txBox="1">
            <a:spLocks/>
          </p:cNvSpPr>
          <p:nvPr/>
        </p:nvSpPr>
        <p:spPr>
          <a:xfrm>
            <a:off x="4578463" y="2367372"/>
            <a:ext cx="3052696" cy="2676417"/>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77%</a:t>
            </a:r>
          </a:p>
          <a:p>
            <a:pPr marL="0" indent="0" algn="ctr" defTabSz="685800">
              <a:lnSpc>
                <a:spcPct val="100000"/>
              </a:lnSpc>
              <a:spcBef>
                <a:spcPts val="750"/>
              </a:spcBef>
              <a:buNone/>
              <a:defRPr/>
            </a:pPr>
            <a:r>
              <a:rPr lang="en-US" sz="4000" dirty="0">
                <a:solidFill>
                  <a:srgbClr val="58585A"/>
                </a:solidFill>
                <a:latin typeface="Arial Narrow"/>
              </a:rPr>
              <a:t>Many members sponsor new members</a:t>
            </a:r>
            <a:endParaRPr lang="en-US" sz="4000" i="0" u="none" strike="noStrike" kern="1200" cap="none" spc="0" normalizeH="0" baseline="0" noProof="0" dirty="0">
              <a:ln>
                <a:noFill/>
              </a:ln>
              <a:solidFill>
                <a:srgbClr val="58585A"/>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FB46A28A-958E-5461-D603-1A2FD9E02073}"/>
              </a:ext>
            </a:extLst>
          </p:cNvPr>
          <p:cNvCxnSpPr>
            <a:cxnSpLocks/>
          </p:cNvCxnSpPr>
          <p:nvPr/>
        </p:nvCxnSpPr>
        <p:spPr>
          <a:xfrm>
            <a:off x="791654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 Placeholder 4">
            <a:extLst>
              <a:ext uri="{FF2B5EF4-FFF2-40B4-BE49-F238E27FC236}">
                <a16:creationId xmlns:a16="http://schemas.microsoft.com/office/drawing/2014/main" id="{9EE8ECCA-0688-2B96-358E-B4268095880C}"/>
              </a:ext>
            </a:extLst>
          </p:cNvPr>
          <p:cNvSpPr txBox="1">
            <a:spLocks/>
          </p:cNvSpPr>
          <p:nvPr/>
        </p:nvSpPr>
        <p:spPr>
          <a:xfrm>
            <a:off x="8717879" y="2367372"/>
            <a:ext cx="2536739" cy="3021374"/>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87%</a:t>
            </a:r>
          </a:p>
          <a:p>
            <a:pPr marL="0" indent="0" algn="ctr" defTabSz="685800">
              <a:lnSpc>
                <a:spcPct val="100000"/>
              </a:lnSpc>
              <a:spcBef>
                <a:spcPts val="750"/>
              </a:spcBef>
              <a:buNone/>
              <a:defRPr/>
            </a:pPr>
            <a:r>
              <a:rPr lang="en-US" sz="4700" dirty="0">
                <a:solidFill>
                  <a:srgbClr val="58585A"/>
                </a:solidFill>
                <a:latin typeface="Arial Narrow"/>
              </a:rPr>
              <a:t>Invite community members to projects</a:t>
            </a:r>
            <a:endParaRPr kumimoji="0" lang="en-US" sz="4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sp>
        <p:nvSpPr>
          <p:cNvPr id="9" name="Slide Number Placeholder 8">
            <a:extLst>
              <a:ext uri="{FF2B5EF4-FFF2-40B4-BE49-F238E27FC236}">
                <a16:creationId xmlns:a16="http://schemas.microsoft.com/office/drawing/2014/main" id="{81FE4FE0-4E58-CBD8-FAF3-9AD1F3D449FE}"/>
              </a:ext>
            </a:extLst>
          </p:cNvPr>
          <p:cNvSpPr>
            <a:spLocks noGrp="1"/>
          </p:cNvSpPr>
          <p:nvPr>
            <p:ph type="sldNum" sz="quarter" idx="12"/>
          </p:nvPr>
        </p:nvSpPr>
        <p:spPr/>
        <p:txBody>
          <a:bodyPr/>
          <a:lstStyle/>
          <a:p>
            <a:fld id="{889896FD-BE31-4522-8D7A-44BE5E3AF69A}" type="slidenum">
              <a:rPr lang="en-US" smtClean="0"/>
              <a:t>11</a:t>
            </a:fld>
            <a:endParaRPr lang="en-US"/>
          </a:p>
        </p:txBody>
      </p:sp>
    </p:spTree>
    <p:extLst>
      <p:ext uri="{BB962C8B-B14F-4D97-AF65-F5344CB8AC3E}">
        <p14:creationId xmlns:p14="http://schemas.microsoft.com/office/powerpoint/2010/main" val="38444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474920" y="-115140"/>
            <a:ext cx="929900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ATTRIBUTES OF GROWING CLUBS </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3716878" y="3194508"/>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EFFECTIVE </a:t>
            </a:r>
            <a:r>
              <a:rPr lang="en-US" sz="3600" dirty="0">
                <a:solidFill>
                  <a:srgbClr val="FFFF00"/>
                </a:solidFill>
                <a:latin typeface="Arial Narrow" panose="020B0606020202030204" pitchFamily="34" charset="0"/>
              </a:rPr>
              <a:t>GOVERNANCE </a:t>
            </a:r>
            <a:r>
              <a:rPr lang="en-US" sz="3600" dirty="0">
                <a:solidFill>
                  <a:schemeClr val="bg1"/>
                </a:solidFill>
                <a:latin typeface="Arial Narrow" panose="020B0606020202030204" pitchFamily="34" charset="0"/>
              </a:rPr>
              <a:t>(Intentional Leadership)</a:t>
            </a:r>
          </a:p>
        </p:txBody>
      </p:sp>
      <p:sp>
        <p:nvSpPr>
          <p:cNvPr id="7" name="Rectangle 6">
            <a:extLst>
              <a:ext uri="{FF2B5EF4-FFF2-40B4-BE49-F238E27FC236}">
                <a16:creationId xmlns:a16="http://schemas.microsoft.com/office/drawing/2014/main" id="{701110E0-11DD-F91E-3467-C4FAF752C1DB}"/>
              </a:ext>
            </a:extLst>
          </p:cNvPr>
          <p:cNvSpPr/>
          <p:nvPr/>
        </p:nvSpPr>
        <p:spPr>
          <a:xfrm>
            <a:off x="925168" y="1690514"/>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ACTIVE, INTENTIONAL MEMBER </a:t>
            </a:r>
            <a:r>
              <a:rPr lang="en-US" sz="3600" dirty="0">
                <a:solidFill>
                  <a:srgbClr val="FFFF00"/>
                </a:solidFill>
                <a:latin typeface="Arial Narrow" panose="020B0606020202030204" pitchFamily="34" charset="0"/>
              </a:rPr>
              <a:t>ENGAGEMENT</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6791673" y="1646665"/>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DYNAMIC, MEANINGFUL </a:t>
            </a:r>
            <a:r>
              <a:rPr lang="en-US" sz="3600" dirty="0">
                <a:solidFill>
                  <a:srgbClr val="FFFF00"/>
                </a:solidFill>
                <a:latin typeface="Arial Narrow" panose="020B0606020202030204" pitchFamily="34" charset="0"/>
              </a:rPr>
              <a:t>SERVICE</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STRONG </a:t>
            </a:r>
            <a:r>
              <a:rPr lang="en-US" sz="3600" dirty="0">
                <a:solidFill>
                  <a:srgbClr val="FFFF00"/>
                </a:solidFill>
                <a:latin typeface="Arial Narrow"/>
              </a:rPr>
              <a:t>PUBLIC IMAGE </a:t>
            </a:r>
          </a:p>
          <a:p>
            <a:pPr algn="ctr">
              <a:lnSpc>
                <a:spcPct val="80000"/>
              </a:lnSpc>
            </a:pPr>
            <a:r>
              <a:rPr lang="en-US" sz="2000" dirty="0">
                <a:latin typeface="Arial Narrow"/>
              </a:rPr>
              <a:t>(WELL KNOWN IN COMMUNITY</a:t>
            </a:r>
            <a:r>
              <a:rPr lang="en-US" sz="2800" dirty="0">
                <a:latin typeface="Arial Narrow"/>
              </a:rPr>
              <a: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Arial Narrow" panose="020B0606020202030204" pitchFamily="34" charset="0"/>
              </a:rPr>
              <a:t>DIVERSITY, EQUITY &amp; INCLUSION</a:t>
            </a:r>
          </a:p>
        </p:txBody>
      </p:sp>
      <p:sp>
        <p:nvSpPr>
          <p:cNvPr id="11" name="Slide Number Placeholder 10">
            <a:extLst>
              <a:ext uri="{FF2B5EF4-FFF2-40B4-BE49-F238E27FC236}">
                <a16:creationId xmlns:a16="http://schemas.microsoft.com/office/drawing/2014/main" id="{6C9679AE-9A7E-408C-BD35-D4ADDAD70CE1}"/>
              </a:ext>
            </a:extLst>
          </p:cNvPr>
          <p:cNvSpPr>
            <a:spLocks noGrp="1"/>
          </p:cNvSpPr>
          <p:nvPr>
            <p:ph type="sldNum" sz="quarter" idx="12"/>
          </p:nvPr>
        </p:nvSpPr>
        <p:spPr/>
        <p:txBody>
          <a:bodyPr/>
          <a:lstStyle/>
          <a:p>
            <a:fld id="{889896FD-BE31-4522-8D7A-44BE5E3AF69A}" type="slidenum">
              <a:rPr lang="en-US" smtClean="0"/>
              <a:t>12</a:t>
            </a:fld>
            <a:endParaRPr lang="en-US"/>
          </a:p>
        </p:txBody>
      </p:sp>
    </p:spTree>
    <p:extLst>
      <p:ext uri="{BB962C8B-B14F-4D97-AF65-F5344CB8AC3E}">
        <p14:creationId xmlns:p14="http://schemas.microsoft.com/office/powerpoint/2010/main" val="3418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THEY PLAN FOR GROWTH &amp;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SET GOALS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667489" y="2265267"/>
            <a:ext cx="2425781"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81%</a:t>
            </a:r>
          </a:p>
          <a:p>
            <a:pPr marL="0" indent="0" algn="ctr">
              <a:lnSpc>
                <a:spcPct val="100000"/>
              </a:lnSpc>
              <a:buFont typeface="Arial" panose="020B0604020202020204" pitchFamily="34" charset="0"/>
              <a:buNone/>
            </a:pPr>
            <a:r>
              <a:rPr lang="en-US" sz="4000" dirty="0">
                <a:solidFill>
                  <a:srgbClr val="58585A"/>
                </a:solidFill>
                <a:latin typeface="Arial Narrow"/>
              </a:rPr>
              <a:t>Have a Planning Process for Growth</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014707" y="2173699"/>
            <a:ext cx="3953808" cy="398826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71%</a:t>
            </a:r>
          </a:p>
          <a:p>
            <a:pPr marL="0" indent="0" algn="ctr" defTabSz="685800">
              <a:lnSpc>
                <a:spcPct val="100000"/>
              </a:lnSpc>
              <a:spcBef>
                <a:spcPts val="750"/>
              </a:spcBef>
              <a:buNone/>
              <a:defRPr/>
            </a:pPr>
            <a:r>
              <a:rPr lang="en-US" sz="3900" dirty="0">
                <a:solidFill>
                  <a:srgbClr val="58585A"/>
                </a:solidFill>
                <a:latin typeface="Arial Narrow"/>
              </a:rPr>
              <a:t>Regularly Updated Growth Plans </a:t>
            </a:r>
          </a:p>
          <a:p>
            <a:pPr marL="0" indent="0" algn="ctr" defTabSz="685800">
              <a:lnSpc>
                <a:spcPct val="100000"/>
              </a:lnSpc>
              <a:spcBef>
                <a:spcPts val="750"/>
              </a:spcBef>
              <a:buNone/>
              <a:defRPr/>
            </a:pPr>
            <a:r>
              <a:rPr lang="en-US" dirty="0">
                <a:solidFill>
                  <a:srgbClr val="58585A"/>
                </a:solidFill>
                <a:latin typeface="Arial Narrow"/>
              </a:rPr>
              <a:t>Annually (48%)</a:t>
            </a:r>
          </a:p>
          <a:p>
            <a:pPr marL="0" indent="0" algn="ctr" defTabSz="685800">
              <a:lnSpc>
                <a:spcPct val="100000"/>
              </a:lnSpc>
              <a:spcBef>
                <a:spcPts val="750"/>
              </a:spcBef>
              <a:buNone/>
              <a:defRPr/>
            </a:pPr>
            <a:r>
              <a:rPr lang="en-US" dirty="0">
                <a:solidFill>
                  <a:srgbClr val="58585A"/>
                </a:solidFill>
                <a:latin typeface="Arial Narrow"/>
              </a:rPr>
              <a:t>Quarterly (16%)</a:t>
            </a:r>
          </a:p>
          <a:p>
            <a:pPr marL="0" indent="0" algn="ctr" defTabSz="685800">
              <a:lnSpc>
                <a:spcPct val="100000"/>
              </a:lnSpc>
              <a:spcBef>
                <a:spcPts val="750"/>
              </a:spcBef>
              <a:buNone/>
              <a:defRPr/>
            </a:pPr>
            <a:r>
              <a:rPr lang="en-US" dirty="0">
                <a:solidFill>
                  <a:srgbClr val="58585A"/>
                </a:solidFill>
                <a:latin typeface="Arial Narrow"/>
              </a:rPr>
              <a:t> More Frequent (7%)</a:t>
            </a:r>
            <a:endParaRPr lang="en-US" i="0" u="none" strike="noStrike" kern="1200" cap="none" spc="0" normalizeH="0" baseline="0" noProof="0" dirty="0">
              <a:ln>
                <a:noFill/>
              </a:ln>
              <a:solidFill>
                <a:srgbClr val="58585A"/>
              </a:solidFill>
              <a:effectLst/>
              <a:uLnTx/>
              <a:uFillTx/>
              <a:latin typeface="Arial Narrow" panose="020B0606020202030204" pitchFamily="34" charset="0"/>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930518" y="2265266"/>
            <a:ext cx="2597885" cy="3066587"/>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400" b="1" dirty="0">
                <a:solidFill>
                  <a:srgbClr val="17458F"/>
                </a:solidFill>
              </a:rPr>
              <a:t>83%</a:t>
            </a:r>
          </a:p>
          <a:p>
            <a:pPr marL="0" indent="0" algn="ctr" defTabSz="685800">
              <a:lnSpc>
                <a:spcPct val="100000"/>
              </a:lnSpc>
              <a:spcBef>
                <a:spcPts val="750"/>
              </a:spcBef>
              <a:buNone/>
              <a:defRPr/>
            </a:pPr>
            <a:r>
              <a:rPr lang="en-US" sz="4000" dirty="0">
                <a:solidFill>
                  <a:srgbClr val="58585A"/>
                </a:solidFill>
                <a:latin typeface="Arial Narrow"/>
              </a:rPr>
              <a:t>Established Annual Membership Goals</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Slide Number Placeholder 7">
            <a:extLst>
              <a:ext uri="{FF2B5EF4-FFF2-40B4-BE49-F238E27FC236}">
                <a16:creationId xmlns:a16="http://schemas.microsoft.com/office/drawing/2014/main" id="{ED4756DB-8329-027B-D4A9-F9688762D755}"/>
              </a:ext>
            </a:extLst>
          </p:cNvPr>
          <p:cNvSpPr>
            <a:spLocks noGrp="1"/>
          </p:cNvSpPr>
          <p:nvPr>
            <p:ph type="sldNum" sz="quarter" idx="12"/>
          </p:nvPr>
        </p:nvSpPr>
        <p:spPr/>
        <p:txBody>
          <a:bodyPr/>
          <a:lstStyle/>
          <a:p>
            <a:fld id="{889896FD-BE31-4522-8D7A-44BE5E3AF69A}" type="slidenum">
              <a:rPr lang="en-US" smtClean="0"/>
              <a:t>13</a:t>
            </a:fld>
            <a:endParaRPr lang="en-US"/>
          </a:p>
        </p:txBody>
      </p:sp>
    </p:spTree>
    <p:extLst>
      <p:ext uri="{BB962C8B-B14F-4D97-AF65-F5344CB8AC3E}">
        <p14:creationId xmlns:p14="http://schemas.microsoft.com/office/powerpoint/2010/main" val="32685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painting a shed&#10;&#10;Description automatically generated with medium confidence">
            <a:extLst>
              <a:ext uri="{FF2B5EF4-FFF2-40B4-BE49-F238E27FC236}">
                <a16:creationId xmlns:a16="http://schemas.microsoft.com/office/drawing/2014/main" id="{23C6A9A0-6240-32B5-3672-BBF3F83B6CE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5043488"/>
          </a:xfrm>
        </p:spPr>
      </p:pic>
      <p:sp>
        <p:nvSpPr>
          <p:cNvPr id="10" name="Text Placeholder 2">
            <a:extLst>
              <a:ext uri="{FF2B5EF4-FFF2-40B4-BE49-F238E27FC236}">
                <a16:creationId xmlns:a16="http://schemas.microsoft.com/office/drawing/2014/main" id="{74783018-40E5-8F61-DE74-F39E546C77C2}"/>
              </a:ext>
            </a:extLst>
          </p:cNvPr>
          <p:cNvSpPr>
            <a:spLocks noGrp="1"/>
          </p:cNvSpPr>
          <p:nvPr>
            <p:ph type="body" sz="quarter" idx="14"/>
          </p:nvPr>
        </p:nvSpPr>
        <p:spPr>
          <a:xfrm>
            <a:off x="296333" y="5297713"/>
            <a:ext cx="9733038" cy="635000"/>
          </a:xfrm>
        </p:spPr>
        <p:txBody>
          <a:bodyPr>
            <a:normAutofit fontScale="77500" lnSpcReduction="20000"/>
          </a:bodyPr>
          <a:lstStyle/>
          <a:p>
            <a:r>
              <a:rPr lang="en-US" dirty="0"/>
              <a:t>Using the membership success tool</a:t>
            </a:r>
          </a:p>
        </p:txBody>
      </p:sp>
      <p:sp>
        <p:nvSpPr>
          <p:cNvPr id="2" name="Slide Number Placeholder 1">
            <a:extLst>
              <a:ext uri="{FF2B5EF4-FFF2-40B4-BE49-F238E27FC236}">
                <a16:creationId xmlns:a16="http://schemas.microsoft.com/office/drawing/2014/main" id="{E4A26A14-2A69-5133-E5EF-F0AC255B8604}"/>
              </a:ext>
            </a:extLst>
          </p:cNvPr>
          <p:cNvSpPr>
            <a:spLocks noGrp="1"/>
          </p:cNvSpPr>
          <p:nvPr>
            <p:ph type="sldNum" sz="quarter" idx="12"/>
          </p:nvPr>
        </p:nvSpPr>
        <p:spPr/>
        <p:txBody>
          <a:bodyPr/>
          <a:lstStyle/>
          <a:p>
            <a:fld id="{889896FD-BE31-4522-8D7A-44BE5E3AF69A}" type="slidenum">
              <a:rPr lang="en-US" smtClean="0"/>
              <a:t>14</a:t>
            </a:fld>
            <a:endParaRPr lang="en-US"/>
          </a:p>
        </p:txBody>
      </p:sp>
    </p:spTree>
    <p:extLst>
      <p:ext uri="{BB962C8B-B14F-4D97-AF65-F5344CB8AC3E}">
        <p14:creationId xmlns:p14="http://schemas.microsoft.com/office/powerpoint/2010/main" val="381400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Rotary Membership Action Plan - The Path to Growth">
            <a:hlinkClick r:id="" action="ppaction://media"/>
            <a:extLst>
              <a:ext uri="{FF2B5EF4-FFF2-40B4-BE49-F238E27FC236}">
                <a16:creationId xmlns:a16="http://schemas.microsoft.com/office/drawing/2014/main" id="{F5327C30-7A27-B7A5-623C-5C9CD7F089BE}"/>
              </a:ext>
            </a:extLst>
          </p:cNvPr>
          <p:cNvPicPr>
            <a:picLocks noRot="1" noChangeAspect="1"/>
          </p:cNvPicPr>
          <p:nvPr>
            <a:videoFile r:link="rId1"/>
          </p:nvPr>
        </p:nvPicPr>
        <p:blipFill>
          <a:blip r:embed="rId4"/>
          <a:stretch>
            <a:fillRect/>
          </a:stretch>
        </p:blipFill>
        <p:spPr>
          <a:xfrm>
            <a:off x="0" y="0"/>
            <a:ext cx="12192000" cy="7076440"/>
          </a:xfrm>
          <a:prstGeom prst="rect">
            <a:avLst/>
          </a:prstGeom>
        </p:spPr>
      </p:pic>
    </p:spTree>
    <p:extLst>
      <p:ext uri="{BB962C8B-B14F-4D97-AF65-F5344CB8AC3E}">
        <p14:creationId xmlns:p14="http://schemas.microsoft.com/office/powerpoint/2010/main" val="33292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F1DB59-F34D-9BB7-4244-678D31F33D00}"/>
              </a:ext>
            </a:extLst>
          </p:cNvPr>
          <p:cNvSpPr>
            <a:spLocks noGrp="1"/>
          </p:cNvSpPr>
          <p:nvPr>
            <p:ph type="title" idx="4294967295"/>
          </p:nvPr>
        </p:nvSpPr>
        <p:spPr>
          <a:xfrm>
            <a:off x="6457244" y="0"/>
            <a:ext cx="5734756" cy="1539875"/>
          </a:xfrm>
        </p:spPr>
        <p:txBody>
          <a:bodyPr/>
          <a:lstStyle/>
          <a:p>
            <a:pPr algn="ctr"/>
            <a:r>
              <a:rPr lang="en-US" dirty="0"/>
              <a:t>Membership Success Center</a:t>
            </a:r>
          </a:p>
        </p:txBody>
      </p:sp>
      <p:pic>
        <p:nvPicPr>
          <p:cNvPr id="1026" name="Picture 2">
            <a:extLst>
              <a:ext uri="{FF2B5EF4-FFF2-40B4-BE49-F238E27FC236}">
                <a16:creationId xmlns:a16="http://schemas.microsoft.com/office/drawing/2014/main" id="{4A62F5B2-0576-5AC6-F568-7A927B8CE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978" y="2151239"/>
            <a:ext cx="2555522" cy="2555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89A0AE-6990-3BFB-09E7-728C372C2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AF2B01-619B-6691-4485-8C268274002A}"/>
              </a:ext>
            </a:extLst>
          </p:cNvPr>
          <p:cNvSpPr>
            <a:spLocks noGrp="1"/>
          </p:cNvSpPr>
          <p:nvPr>
            <p:ph type="sldNum" sz="quarter" idx="15"/>
          </p:nvPr>
        </p:nvSpPr>
        <p:spPr/>
        <p:txBody>
          <a:bodyPr/>
          <a:lstStyle/>
          <a:p>
            <a:fld id="{889896FD-BE31-4522-8D7A-44BE5E3AF69A}" type="slidenum">
              <a:rPr lang="en-US" smtClean="0"/>
              <a:t>16</a:t>
            </a:fld>
            <a:endParaRPr lang="en-US"/>
          </a:p>
        </p:txBody>
      </p:sp>
    </p:spTree>
    <p:extLst>
      <p:ext uri="{BB962C8B-B14F-4D97-AF65-F5344CB8AC3E}">
        <p14:creationId xmlns:p14="http://schemas.microsoft.com/office/powerpoint/2010/main" val="105955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5DDDF9-DF49-5EE8-0C6E-CB547AD52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726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89555-2BEB-6425-CE47-22A9E0CE0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58550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A7D29-5B69-1DD1-3301-F557B3AED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223"/>
            <a:ext cx="12191999" cy="6014776"/>
          </a:xfrm>
          <a:prstGeom prst="rect">
            <a:avLst/>
          </a:prstGeom>
        </p:spPr>
      </p:pic>
      <p:sp>
        <p:nvSpPr>
          <p:cNvPr id="2" name="Title 1">
            <a:extLst>
              <a:ext uri="{FF2B5EF4-FFF2-40B4-BE49-F238E27FC236}">
                <a16:creationId xmlns:a16="http://schemas.microsoft.com/office/drawing/2014/main" id="{A582E886-D714-A697-3C40-4C82FDF49946}"/>
              </a:ext>
            </a:extLst>
          </p:cNvPr>
          <p:cNvSpPr>
            <a:spLocks noGrp="1"/>
          </p:cNvSpPr>
          <p:nvPr>
            <p:ph type="title"/>
          </p:nvPr>
        </p:nvSpPr>
        <p:spPr>
          <a:xfrm>
            <a:off x="381000" y="1"/>
            <a:ext cx="11506200" cy="901699"/>
          </a:xfrm>
        </p:spPr>
        <p:txBody>
          <a:bodyPr/>
          <a:lstStyle/>
          <a:p>
            <a:pPr algn="ctr"/>
            <a:r>
              <a:rPr lang="en-US" dirty="0"/>
              <a:t>Zone 30 </a:t>
            </a:r>
          </a:p>
        </p:txBody>
      </p:sp>
      <p:sp>
        <p:nvSpPr>
          <p:cNvPr id="3" name="Slide Number Placeholder 2">
            <a:extLst>
              <a:ext uri="{FF2B5EF4-FFF2-40B4-BE49-F238E27FC236}">
                <a16:creationId xmlns:a16="http://schemas.microsoft.com/office/drawing/2014/main" id="{B51D26E6-74F0-1675-17AD-A1CDED34ED36}"/>
              </a:ext>
            </a:extLst>
          </p:cNvPr>
          <p:cNvSpPr>
            <a:spLocks noGrp="1"/>
          </p:cNvSpPr>
          <p:nvPr>
            <p:ph type="sldNum" sz="quarter" idx="12"/>
          </p:nvPr>
        </p:nvSpPr>
        <p:spPr/>
        <p:txBody>
          <a:bodyPr/>
          <a:lstStyle/>
          <a:p>
            <a:fld id="{889896FD-BE31-4522-8D7A-44BE5E3AF69A}" type="slidenum">
              <a:rPr lang="en-US" smtClean="0"/>
              <a:t>19</a:t>
            </a:fld>
            <a:endParaRPr lang="en-US"/>
          </a:p>
        </p:txBody>
      </p:sp>
    </p:spTree>
    <p:extLst>
      <p:ext uri="{BB962C8B-B14F-4D97-AF65-F5344CB8AC3E}">
        <p14:creationId xmlns:p14="http://schemas.microsoft.com/office/powerpoint/2010/main" val="180420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black suit&#10;&#10;Description automatically generated">
            <a:extLst>
              <a:ext uri="{FF2B5EF4-FFF2-40B4-BE49-F238E27FC236}">
                <a16:creationId xmlns:a16="http://schemas.microsoft.com/office/drawing/2014/main" id="{F457ECEB-5662-F52E-3EEB-EE2C41E5E4E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b="-1"/>
          <a:stretch/>
        </p:blipFill>
        <p:spPr>
          <a:xfrm>
            <a:off x="20" y="10"/>
            <a:ext cx="6095981" cy="6857990"/>
          </a:xfrm>
          <a:noFill/>
        </p:spPr>
      </p:pic>
      <p:sp>
        <p:nvSpPr>
          <p:cNvPr id="13" name="Text Placeholder 2">
            <a:extLst>
              <a:ext uri="{FF2B5EF4-FFF2-40B4-BE49-F238E27FC236}">
                <a16:creationId xmlns:a16="http://schemas.microsoft.com/office/drawing/2014/main" id="{669CB659-8CD8-8C34-9736-FAD670E2E4C2}"/>
              </a:ext>
            </a:extLst>
          </p:cNvPr>
          <p:cNvSpPr>
            <a:spLocks noGrp="1"/>
          </p:cNvSpPr>
          <p:nvPr>
            <p:ph type="body" sz="quarter" idx="16"/>
          </p:nvPr>
        </p:nvSpPr>
        <p:spPr>
          <a:xfrm>
            <a:off x="6096001" y="0"/>
            <a:ext cx="6096000" cy="6858000"/>
          </a:xfrm>
        </p:spPr>
        <p:txBody>
          <a:bodyPr/>
          <a:lstStyle/>
          <a:p>
            <a:endParaRPr lang="en-US"/>
          </a:p>
        </p:txBody>
      </p:sp>
      <p:sp>
        <p:nvSpPr>
          <p:cNvPr id="15" name="Text Placeholder 3">
            <a:extLst>
              <a:ext uri="{FF2B5EF4-FFF2-40B4-BE49-F238E27FC236}">
                <a16:creationId xmlns:a16="http://schemas.microsoft.com/office/drawing/2014/main" id="{27919A98-879E-F67C-B2EE-62CB05154DD1}"/>
              </a:ext>
            </a:extLst>
          </p:cNvPr>
          <p:cNvSpPr>
            <a:spLocks noGrp="1"/>
          </p:cNvSpPr>
          <p:nvPr>
            <p:ph type="body" sz="quarter" idx="14"/>
          </p:nvPr>
        </p:nvSpPr>
        <p:spPr>
          <a:xfrm>
            <a:off x="6879771" y="2141538"/>
            <a:ext cx="4978400" cy="1135062"/>
          </a:xfrm>
        </p:spPr>
        <p:txBody>
          <a:bodyPr/>
          <a:lstStyle/>
          <a:p>
            <a:pPr algn="ctr"/>
            <a:r>
              <a:rPr lang="en-US" dirty="0"/>
              <a:t>Beth Stubbs</a:t>
            </a:r>
          </a:p>
        </p:txBody>
      </p:sp>
      <p:sp>
        <p:nvSpPr>
          <p:cNvPr id="17" name="Subtitle 4">
            <a:extLst>
              <a:ext uri="{FF2B5EF4-FFF2-40B4-BE49-F238E27FC236}">
                <a16:creationId xmlns:a16="http://schemas.microsoft.com/office/drawing/2014/main" id="{2CD74E37-7D05-85CD-2FD9-B9C494B20BFC}"/>
              </a:ext>
            </a:extLst>
          </p:cNvPr>
          <p:cNvSpPr>
            <a:spLocks noGrp="1"/>
          </p:cNvSpPr>
          <p:nvPr>
            <p:ph type="subTitle" idx="1"/>
          </p:nvPr>
        </p:nvSpPr>
        <p:spPr>
          <a:xfrm>
            <a:off x="6871304" y="3383632"/>
            <a:ext cx="4986867" cy="1975764"/>
          </a:xfrm>
        </p:spPr>
        <p:txBody>
          <a:bodyPr>
            <a:normAutofit/>
          </a:bodyPr>
          <a:lstStyle/>
          <a:p>
            <a:pPr algn="ctr"/>
            <a:r>
              <a:rPr lang="en-US" sz="2400" dirty="0"/>
              <a:t>Rotary International Director</a:t>
            </a:r>
          </a:p>
          <a:p>
            <a:pPr algn="ctr"/>
            <a:r>
              <a:rPr lang="en-US" sz="2400" dirty="0"/>
              <a:t>Zones 30 &amp; 31</a:t>
            </a:r>
          </a:p>
          <a:p>
            <a:pPr algn="ctr"/>
            <a:r>
              <a:rPr lang="en-US" sz="2400" dirty="0"/>
              <a:t>Serving 2023-25</a:t>
            </a:r>
          </a:p>
        </p:txBody>
      </p:sp>
      <p:sp>
        <p:nvSpPr>
          <p:cNvPr id="6" name="Slide Number Placeholder 5">
            <a:extLst>
              <a:ext uri="{FF2B5EF4-FFF2-40B4-BE49-F238E27FC236}">
                <a16:creationId xmlns:a16="http://schemas.microsoft.com/office/drawing/2014/main" id="{A6C18A7A-6F60-03FA-458A-AF3844E49EFB}"/>
              </a:ext>
            </a:extLst>
          </p:cNvPr>
          <p:cNvSpPr>
            <a:spLocks noGrp="1"/>
          </p:cNvSpPr>
          <p:nvPr>
            <p:ph type="sldNum" sz="quarter" idx="12"/>
          </p:nvPr>
        </p:nvSpPr>
        <p:spPr>
          <a:xfrm>
            <a:off x="11650133" y="115570"/>
            <a:ext cx="423334" cy="365125"/>
          </a:xfrm>
        </p:spPr>
        <p:txBody>
          <a:bodyPr anchor="ctr">
            <a:normAutofit/>
          </a:bodyPr>
          <a:lstStyle/>
          <a:p>
            <a:pPr>
              <a:spcAft>
                <a:spcPts val="600"/>
              </a:spcAft>
            </a:pPr>
            <a:fld id="{889896FD-BE31-4522-8D7A-44BE5E3AF69A}" type="slidenum">
              <a:rPr lang="en-US" smtClean="0"/>
              <a:pPr>
                <a:spcAft>
                  <a:spcPts val="600"/>
                </a:spcAft>
              </a:pPr>
              <a:t>2</a:t>
            </a:fld>
            <a:endParaRPr lang="en-US"/>
          </a:p>
        </p:txBody>
      </p:sp>
    </p:spTree>
    <p:extLst>
      <p:ext uri="{BB962C8B-B14F-4D97-AF65-F5344CB8AC3E}">
        <p14:creationId xmlns:p14="http://schemas.microsoft.com/office/powerpoint/2010/main" val="3503376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3555-538F-44E9-D252-0103AE6F9AED}"/>
              </a:ext>
            </a:extLst>
          </p:cNvPr>
          <p:cNvSpPr>
            <a:spLocks noGrp="1"/>
          </p:cNvSpPr>
          <p:nvPr>
            <p:ph type="title"/>
          </p:nvPr>
        </p:nvSpPr>
        <p:spPr/>
        <p:txBody>
          <a:bodyPr/>
          <a:lstStyle/>
          <a:p>
            <a:pPr algn="ctr"/>
            <a:r>
              <a:rPr lang="en-US" dirty="0"/>
              <a:t>What about new clubs?</a:t>
            </a:r>
          </a:p>
        </p:txBody>
      </p:sp>
      <p:graphicFrame>
        <p:nvGraphicFramePr>
          <p:cNvPr id="19" name="Chart 18">
            <a:extLst>
              <a:ext uri="{FF2B5EF4-FFF2-40B4-BE49-F238E27FC236}">
                <a16:creationId xmlns:a16="http://schemas.microsoft.com/office/drawing/2014/main" id="{25BE5323-8C91-744E-703B-867ABE85194C}"/>
              </a:ext>
            </a:extLst>
          </p:cNvPr>
          <p:cNvGraphicFramePr/>
          <p:nvPr>
            <p:extLst>
              <p:ext uri="{D42A27DB-BD31-4B8C-83A1-F6EECF244321}">
                <p14:modId xmlns:p14="http://schemas.microsoft.com/office/powerpoint/2010/main" val="3990193765"/>
              </p:ext>
            </p:extLst>
          </p:nvPr>
        </p:nvGraphicFramePr>
        <p:xfrm>
          <a:off x="2032000" y="1439332"/>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4504DF55-5DB2-5B9A-8495-EE2BD0FA3A4A}"/>
              </a:ext>
            </a:extLst>
          </p:cNvPr>
          <p:cNvSpPr>
            <a:spLocks noGrp="1"/>
          </p:cNvSpPr>
          <p:nvPr>
            <p:ph type="sldNum" sz="quarter" idx="12"/>
          </p:nvPr>
        </p:nvSpPr>
        <p:spPr/>
        <p:txBody>
          <a:bodyPr/>
          <a:lstStyle/>
          <a:p>
            <a:fld id="{889896FD-BE31-4522-8D7A-44BE5E3AF69A}" type="slidenum">
              <a:rPr lang="en-US" smtClean="0"/>
              <a:t>20</a:t>
            </a:fld>
            <a:endParaRPr lang="en-US"/>
          </a:p>
        </p:txBody>
      </p:sp>
    </p:spTree>
    <p:extLst>
      <p:ext uri="{BB962C8B-B14F-4D97-AF65-F5344CB8AC3E}">
        <p14:creationId xmlns:p14="http://schemas.microsoft.com/office/powerpoint/2010/main" val="2271725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3555-538F-44E9-D252-0103AE6F9AED}"/>
              </a:ext>
            </a:extLst>
          </p:cNvPr>
          <p:cNvSpPr>
            <a:spLocks noGrp="1"/>
          </p:cNvSpPr>
          <p:nvPr>
            <p:ph type="title"/>
          </p:nvPr>
        </p:nvSpPr>
        <p:spPr/>
        <p:txBody>
          <a:bodyPr/>
          <a:lstStyle/>
          <a:p>
            <a:pPr algn="ctr"/>
            <a:r>
              <a:rPr lang="en-US" dirty="0"/>
              <a:t>What about new clubs?</a:t>
            </a:r>
          </a:p>
        </p:txBody>
      </p:sp>
      <p:graphicFrame>
        <p:nvGraphicFramePr>
          <p:cNvPr id="19" name="Chart 18">
            <a:extLst>
              <a:ext uri="{FF2B5EF4-FFF2-40B4-BE49-F238E27FC236}">
                <a16:creationId xmlns:a16="http://schemas.microsoft.com/office/drawing/2014/main" id="{25BE5323-8C91-744E-703B-867ABE85194C}"/>
              </a:ext>
            </a:extLst>
          </p:cNvPr>
          <p:cNvGraphicFramePr/>
          <p:nvPr>
            <p:extLst>
              <p:ext uri="{D42A27DB-BD31-4B8C-83A1-F6EECF244321}">
                <p14:modId xmlns:p14="http://schemas.microsoft.com/office/powerpoint/2010/main" val="3486203492"/>
              </p:ext>
            </p:extLst>
          </p:nvPr>
        </p:nvGraphicFramePr>
        <p:xfrm>
          <a:off x="2032000" y="128128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1B29E1A-64B7-3E31-9B7C-5ACD3825EB68}"/>
              </a:ext>
            </a:extLst>
          </p:cNvPr>
          <p:cNvSpPr>
            <a:spLocks noGrp="1"/>
          </p:cNvSpPr>
          <p:nvPr>
            <p:ph type="sldNum" sz="quarter" idx="12"/>
          </p:nvPr>
        </p:nvSpPr>
        <p:spPr/>
        <p:txBody>
          <a:bodyPr/>
          <a:lstStyle/>
          <a:p>
            <a:fld id="{889896FD-BE31-4522-8D7A-44BE5E3AF69A}" type="slidenum">
              <a:rPr lang="en-US" smtClean="0"/>
              <a:t>21</a:t>
            </a:fld>
            <a:endParaRPr lang="en-US"/>
          </a:p>
        </p:txBody>
      </p:sp>
    </p:spTree>
    <p:extLst>
      <p:ext uri="{BB962C8B-B14F-4D97-AF65-F5344CB8AC3E}">
        <p14:creationId xmlns:p14="http://schemas.microsoft.com/office/powerpoint/2010/main" val="52583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777D4-DF8A-EB74-DB6F-418E6A0F2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889" y="87978"/>
            <a:ext cx="5870221" cy="6674066"/>
          </a:xfrm>
          <a:prstGeom prst="rect">
            <a:avLst/>
          </a:prstGeom>
          <a:noFill/>
        </p:spPr>
      </p:pic>
      <p:pic>
        <p:nvPicPr>
          <p:cNvPr id="10" name="Picture 9" descr="A picture containing text, screenshot, circle, font&#10;&#10;Description automatically generated">
            <a:extLst>
              <a:ext uri="{FF2B5EF4-FFF2-40B4-BE49-F238E27FC236}">
                <a16:creationId xmlns:a16="http://schemas.microsoft.com/office/drawing/2014/main" id="{9BF1B3B3-D0BC-C823-6370-4248A8942D80}"/>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282221" y="0"/>
            <a:ext cx="6897510" cy="6858000"/>
          </a:xfrm>
          <a:prstGeom prst="rect">
            <a:avLst/>
          </a:prstGeom>
        </p:spPr>
      </p:pic>
      <p:sp>
        <p:nvSpPr>
          <p:cNvPr id="2" name="Title 1">
            <a:extLst>
              <a:ext uri="{FF2B5EF4-FFF2-40B4-BE49-F238E27FC236}">
                <a16:creationId xmlns:a16="http://schemas.microsoft.com/office/drawing/2014/main" id="{20959734-4EE5-E230-09E7-733F6C4CBDC8}"/>
              </a:ext>
            </a:extLst>
          </p:cNvPr>
          <p:cNvSpPr>
            <a:spLocks noGrp="1"/>
          </p:cNvSpPr>
          <p:nvPr>
            <p:ph type="body" sz="quarter" idx="14"/>
          </p:nvPr>
        </p:nvSpPr>
        <p:spPr>
          <a:xfrm>
            <a:off x="558800" y="2141538"/>
            <a:ext cx="4978400" cy="1135062"/>
          </a:xfrm>
        </p:spPr>
        <p:txBody>
          <a:bodyPr anchor="b">
            <a:normAutofit/>
          </a:bodyPr>
          <a:lstStyle/>
          <a:p>
            <a:r>
              <a:rPr lang="en-US" dirty="0">
                <a:solidFill>
                  <a:srgbClr val="002060"/>
                </a:solidFill>
              </a:rPr>
              <a:t>Exercise </a:t>
            </a:r>
          </a:p>
        </p:txBody>
      </p:sp>
      <p:sp>
        <p:nvSpPr>
          <p:cNvPr id="9" name="Subtitle 3">
            <a:extLst>
              <a:ext uri="{FF2B5EF4-FFF2-40B4-BE49-F238E27FC236}">
                <a16:creationId xmlns:a16="http://schemas.microsoft.com/office/drawing/2014/main" id="{97EBF341-4A26-F0E2-E885-29DEC4D72782}"/>
              </a:ext>
            </a:extLst>
          </p:cNvPr>
          <p:cNvSpPr>
            <a:spLocks noGrp="1"/>
          </p:cNvSpPr>
          <p:nvPr>
            <p:ph type="subTitle" idx="1"/>
          </p:nvPr>
        </p:nvSpPr>
        <p:spPr>
          <a:xfrm>
            <a:off x="554567" y="3383632"/>
            <a:ext cx="4986867" cy="1975764"/>
          </a:xfrm>
        </p:spPr>
        <p:txBody>
          <a:bodyPr/>
          <a:lstStyle/>
          <a:p>
            <a:r>
              <a:rPr lang="en-US" dirty="0">
                <a:solidFill>
                  <a:srgbClr val="002060"/>
                </a:solidFill>
              </a:rPr>
              <a:t>What can a current, or new club, offer to attract and engage based on their interest?</a:t>
            </a:r>
          </a:p>
        </p:txBody>
      </p:sp>
      <p:pic>
        <p:nvPicPr>
          <p:cNvPr id="7" name="Picture 6">
            <a:extLst>
              <a:ext uri="{FF2B5EF4-FFF2-40B4-BE49-F238E27FC236}">
                <a16:creationId xmlns:a16="http://schemas.microsoft.com/office/drawing/2014/main" id="{6D1086E0-C2C3-92C2-EF44-39D3F77BEA1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
        <p:nvSpPr>
          <p:cNvPr id="3" name="Slide Number Placeholder 2">
            <a:extLst>
              <a:ext uri="{FF2B5EF4-FFF2-40B4-BE49-F238E27FC236}">
                <a16:creationId xmlns:a16="http://schemas.microsoft.com/office/drawing/2014/main" id="{019639D2-6FCF-22D3-0455-325788C305A6}"/>
              </a:ext>
            </a:extLst>
          </p:cNvPr>
          <p:cNvSpPr>
            <a:spLocks noGrp="1"/>
          </p:cNvSpPr>
          <p:nvPr>
            <p:ph type="sldNum" sz="quarter" idx="12"/>
          </p:nvPr>
        </p:nvSpPr>
        <p:spPr/>
        <p:txBody>
          <a:bodyPr/>
          <a:lstStyle/>
          <a:p>
            <a:fld id="{889896FD-BE31-4522-8D7A-44BE5E3AF69A}" type="slidenum">
              <a:rPr lang="en-US" smtClean="0"/>
              <a:t>22</a:t>
            </a:fld>
            <a:endParaRPr lang="en-US"/>
          </a:p>
        </p:txBody>
      </p:sp>
    </p:spTree>
    <p:extLst>
      <p:ext uri="{BB962C8B-B14F-4D97-AF65-F5344CB8AC3E}">
        <p14:creationId xmlns:p14="http://schemas.microsoft.com/office/powerpoint/2010/main" val="21030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99DC02-0766-323E-BDA5-5F3CEA594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0042"/>
            <a:ext cx="9663289" cy="5317957"/>
          </a:xfrm>
          <a:prstGeom prst="rect">
            <a:avLst/>
          </a:prstGeom>
        </p:spPr>
      </p:pic>
      <p:sp>
        <p:nvSpPr>
          <p:cNvPr id="5" name="Title 4">
            <a:extLst>
              <a:ext uri="{FF2B5EF4-FFF2-40B4-BE49-F238E27FC236}">
                <a16:creationId xmlns:a16="http://schemas.microsoft.com/office/drawing/2014/main" id="{3135847D-C059-A938-7AD1-AED1239C2F06}"/>
              </a:ext>
            </a:extLst>
          </p:cNvPr>
          <p:cNvSpPr>
            <a:spLocks noGrp="1"/>
          </p:cNvSpPr>
          <p:nvPr>
            <p:ph type="title"/>
          </p:nvPr>
        </p:nvSpPr>
        <p:spPr/>
        <p:txBody>
          <a:bodyPr/>
          <a:lstStyle/>
          <a:p>
            <a:pPr algn="ctr"/>
            <a:r>
              <a:rPr lang="en-US" dirty="0"/>
              <a:t>Resources</a:t>
            </a:r>
            <a:br>
              <a:rPr lang="en-US" dirty="0"/>
            </a:br>
            <a:r>
              <a:rPr lang="en-US" dirty="0"/>
              <a:t>Rotary.org/membership </a:t>
            </a:r>
          </a:p>
        </p:txBody>
      </p:sp>
      <p:sp>
        <p:nvSpPr>
          <p:cNvPr id="2" name="Slide Number Placeholder 1">
            <a:extLst>
              <a:ext uri="{FF2B5EF4-FFF2-40B4-BE49-F238E27FC236}">
                <a16:creationId xmlns:a16="http://schemas.microsoft.com/office/drawing/2014/main" id="{39620EAD-C177-701E-C8B4-9873B9AE4F63}"/>
              </a:ext>
            </a:extLst>
          </p:cNvPr>
          <p:cNvSpPr>
            <a:spLocks noGrp="1"/>
          </p:cNvSpPr>
          <p:nvPr>
            <p:ph type="sldNum" sz="quarter" idx="12"/>
          </p:nvPr>
        </p:nvSpPr>
        <p:spPr/>
        <p:txBody>
          <a:bodyPr/>
          <a:lstStyle/>
          <a:p>
            <a:fld id="{889896FD-BE31-4522-8D7A-44BE5E3AF69A}" type="slidenum">
              <a:rPr lang="en-US" smtClean="0"/>
              <a:t>23</a:t>
            </a:fld>
            <a:endParaRPr lang="en-US"/>
          </a:p>
        </p:txBody>
      </p:sp>
    </p:spTree>
    <p:extLst>
      <p:ext uri="{BB962C8B-B14F-4D97-AF65-F5344CB8AC3E}">
        <p14:creationId xmlns:p14="http://schemas.microsoft.com/office/powerpoint/2010/main" val="2893660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ircle, font, logo&#10;&#10;Description automatically generated">
            <a:extLst>
              <a:ext uri="{FF2B5EF4-FFF2-40B4-BE49-F238E27FC236}">
                <a16:creationId xmlns:a16="http://schemas.microsoft.com/office/drawing/2014/main" id="{010C293B-3DD3-275B-3468-0BEC30D6C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0042"/>
            <a:ext cx="10193867" cy="5276579"/>
          </a:xfrm>
          <a:prstGeom prst="rect">
            <a:avLst/>
          </a:prstGeom>
        </p:spPr>
      </p:pic>
      <p:sp>
        <p:nvSpPr>
          <p:cNvPr id="2" name="Title 1">
            <a:extLst>
              <a:ext uri="{FF2B5EF4-FFF2-40B4-BE49-F238E27FC236}">
                <a16:creationId xmlns:a16="http://schemas.microsoft.com/office/drawing/2014/main" id="{15992023-BAD3-2CA1-4C59-F0323084BA65}"/>
              </a:ext>
            </a:extLst>
          </p:cNvPr>
          <p:cNvSpPr>
            <a:spLocks noGrp="1"/>
          </p:cNvSpPr>
          <p:nvPr>
            <p:ph type="title"/>
          </p:nvPr>
        </p:nvSpPr>
        <p:spPr/>
        <p:txBody>
          <a:bodyPr/>
          <a:lstStyle/>
          <a:p>
            <a:pPr algn="ctr"/>
            <a:r>
              <a:rPr lang="en-US" dirty="0"/>
              <a:t>Cultural change</a:t>
            </a:r>
          </a:p>
        </p:txBody>
      </p:sp>
      <p:sp>
        <p:nvSpPr>
          <p:cNvPr id="5" name="TextBox 4">
            <a:extLst>
              <a:ext uri="{FF2B5EF4-FFF2-40B4-BE49-F238E27FC236}">
                <a16:creationId xmlns:a16="http://schemas.microsoft.com/office/drawing/2014/main" id="{6E98C184-6384-F710-A301-CF9509A201AF}"/>
              </a:ext>
            </a:extLst>
          </p:cNvPr>
          <p:cNvSpPr txBox="1"/>
          <p:nvPr/>
        </p:nvSpPr>
        <p:spPr>
          <a:xfrm>
            <a:off x="381000" y="5689600"/>
            <a:ext cx="4732867" cy="830997"/>
          </a:xfrm>
          <a:prstGeom prst="rect">
            <a:avLst/>
          </a:prstGeom>
          <a:noFill/>
        </p:spPr>
        <p:txBody>
          <a:bodyPr wrap="square" rtlCol="0">
            <a:spAutoFit/>
          </a:bodyPr>
          <a:lstStyle/>
          <a:p>
            <a:r>
              <a:rPr lang="en-US" sz="2400" b="1" dirty="0">
                <a:solidFill>
                  <a:schemeClr val="accent2">
                    <a:lumMod val="60000"/>
                    <a:lumOff val="40000"/>
                  </a:schemeClr>
                </a:solidFill>
              </a:rPr>
              <a:t>MyRotary &gt; Learning Center &gt;</a:t>
            </a:r>
          </a:p>
          <a:p>
            <a:r>
              <a:rPr lang="en-US" sz="2400" b="1" dirty="0">
                <a:solidFill>
                  <a:schemeClr val="accent2">
                    <a:lumMod val="60000"/>
                    <a:lumOff val="40000"/>
                  </a:schemeClr>
                </a:solidFill>
              </a:rPr>
              <a:t>Leading Change</a:t>
            </a:r>
          </a:p>
        </p:txBody>
      </p:sp>
      <p:sp>
        <p:nvSpPr>
          <p:cNvPr id="3" name="Slide Number Placeholder 2">
            <a:extLst>
              <a:ext uri="{FF2B5EF4-FFF2-40B4-BE49-F238E27FC236}">
                <a16:creationId xmlns:a16="http://schemas.microsoft.com/office/drawing/2014/main" id="{C55672A5-FA87-A20D-24BD-560D44664853}"/>
              </a:ext>
            </a:extLst>
          </p:cNvPr>
          <p:cNvSpPr>
            <a:spLocks noGrp="1"/>
          </p:cNvSpPr>
          <p:nvPr>
            <p:ph type="sldNum" sz="quarter" idx="12"/>
          </p:nvPr>
        </p:nvSpPr>
        <p:spPr/>
        <p:txBody>
          <a:bodyPr/>
          <a:lstStyle/>
          <a:p>
            <a:fld id="{889896FD-BE31-4522-8D7A-44BE5E3AF69A}" type="slidenum">
              <a:rPr lang="en-US" smtClean="0"/>
              <a:t>24</a:t>
            </a:fld>
            <a:endParaRPr lang="en-US"/>
          </a:p>
        </p:txBody>
      </p:sp>
    </p:spTree>
    <p:extLst>
      <p:ext uri="{BB962C8B-B14F-4D97-AF65-F5344CB8AC3E}">
        <p14:creationId xmlns:p14="http://schemas.microsoft.com/office/powerpoint/2010/main" val="392152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B4DC28-5A9A-137D-78F7-EAF32F88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99"/>
            <a:ext cx="6096001" cy="6096001"/>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a:noFill/>
        </p:spPr>
      </p:pic>
      <p:sp>
        <p:nvSpPr>
          <p:cNvPr id="21" name="Text Placeholder 2">
            <a:extLst>
              <a:ext uri="{FF2B5EF4-FFF2-40B4-BE49-F238E27FC236}">
                <a16:creationId xmlns:a16="http://schemas.microsoft.com/office/drawing/2014/main" id="{8CFF8DB8-2758-FE4C-1075-56E0E337C5E8}"/>
              </a:ext>
            </a:extLst>
          </p:cNvPr>
          <p:cNvSpPr>
            <a:spLocks noGrp="1"/>
          </p:cNvSpPr>
          <p:nvPr>
            <p:ph type="body" sz="quarter" idx="16"/>
          </p:nvPr>
        </p:nvSpPr>
        <p:spPr>
          <a:xfrm>
            <a:off x="6096001" y="0"/>
            <a:ext cx="6096000" cy="6858000"/>
          </a:xfrm>
        </p:spPr>
        <p:txBody>
          <a:bodyPr/>
          <a:lstStyle/>
          <a:p>
            <a:endParaRPr lang="en-US" dirty="0"/>
          </a:p>
        </p:txBody>
      </p:sp>
      <p:sp>
        <p:nvSpPr>
          <p:cNvPr id="14" name="Text Placeholder 3">
            <a:extLst>
              <a:ext uri="{FF2B5EF4-FFF2-40B4-BE49-F238E27FC236}">
                <a16:creationId xmlns:a16="http://schemas.microsoft.com/office/drawing/2014/main" id="{B0DAAD52-0ACA-0947-7B25-F88AB09A4B3C}"/>
              </a:ext>
            </a:extLst>
          </p:cNvPr>
          <p:cNvSpPr>
            <a:spLocks noGrp="1"/>
          </p:cNvSpPr>
          <p:nvPr>
            <p:ph type="body" sz="quarter" idx="14"/>
          </p:nvPr>
        </p:nvSpPr>
        <p:spPr>
          <a:xfrm>
            <a:off x="6879771" y="2141538"/>
            <a:ext cx="4978400" cy="1135062"/>
          </a:xfrm>
        </p:spPr>
        <p:txBody>
          <a:bodyPr anchor="b">
            <a:normAutofit/>
          </a:bodyPr>
          <a:lstStyle/>
          <a:p>
            <a:r>
              <a:rPr lang="en-US" sz="3700" dirty="0"/>
              <a:t>Creating a culture of giving</a:t>
            </a:r>
          </a:p>
        </p:txBody>
      </p:sp>
    </p:spTree>
    <p:extLst>
      <p:ext uri="{BB962C8B-B14F-4D97-AF65-F5344CB8AC3E}">
        <p14:creationId xmlns:p14="http://schemas.microsoft.com/office/powerpoint/2010/main" val="3971056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8382E3B-F0AC-1D3E-1028-EEDE2CD635B6}"/>
              </a:ext>
            </a:extLst>
          </p:cNvPr>
          <p:cNvSpPr txBox="1"/>
          <p:nvPr/>
        </p:nvSpPr>
        <p:spPr>
          <a:xfrm>
            <a:off x="1201003" y="1460310"/>
            <a:ext cx="914400" cy="914400"/>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34E359A3-C82D-C6D4-EA70-109D6E852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87" y="498926"/>
            <a:ext cx="10593659" cy="5858544"/>
          </a:xfrm>
          <a:prstGeom prst="rect">
            <a:avLst/>
          </a:prstGeom>
        </p:spPr>
      </p:pic>
    </p:spTree>
    <p:extLst>
      <p:ext uri="{BB962C8B-B14F-4D97-AF65-F5344CB8AC3E}">
        <p14:creationId xmlns:p14="http://schemas.microsoft.com/office/powerpoint/2010/main" val="296065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E8402-B85F-BB43-ACBF-D0073CC222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888999"/>
            <a:ext cx="12192001" cy="7746999"/>
          </a:xfrm>
          <a:prstGeom prst="rect">
            <a:avLst/>
          </a:prstGeom>
        </p:spPr>
      </p:pic>
      <p:sp>
        <p:nvSpPr>
          <p:cNvPr id="4" name="Text Placeholder 4">
            <a:extLst>
              <a:ext uri="{FF2B5EF4-FFF2-40B4-BE49-F238E27FC236}">
                <a16:creationId xmlns:a16="http://schemas.microsoft.com/office/drawing/2014/main" id="{BE01E2E3-ACCB-8F4E-8519-D152AA930C84}"/>
              </a:ext>
            </a:extLst>
          </p:cNvPr>
          <p:cNvSpPr txBox="1">
            <a:spLocks/>
          </p:cNvSpPr>
          <p:nvPr/>
        </p:nvSpPr>
        <p:spPr>
          <a:xfrm>
            <a:off x="1647750" y="1982547"/>
            <a:ext cx="6369978" cy="31027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333333"/>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Working together to develop practices and tools for measuring and sharing Rotary’s positive, long-term change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Using our resources for programs that have the potential for the greatest impact </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Applying lessons learned through our polio eradication efforts to how we approach other partnerships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Implementing Programs of Scale to provides us with a new framework for thinking about how we bring about change in the world</a:t>
            </a:r>
          </a:p>
        </p:txBody>
      </p:sp>
      <p:sp>
        <p:nvSpPr>
          <p:cNvPr id="2" name="TextBox 1">
            <a:extLst>
              <a:ext uri="{FF2B5EF4-FFF2-40B4-BE49-F238E27FC236}">
                <a16:creationId xmlns:a16="http://schemas.microsoft.com/office/drawing/2014/main" id="{93E2AF20-CA7F-002D-7FBA-D7F0205C2EFF}"/>
              </a:ext>
            </a:extLst>
          </p:cNvPr>
          <p:cNvSpPr txBox="1"/>
          <p:nvPr/>
        </p:nvSpPr>
        <p:spPr>
          <a:xfrm>
            <a:off x="1333137" y="905329"/>
            <a:ext cx="69992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BUILDING A CULTURE OF GIVING TO OUR ANNUAL FUND</a:t>
            </a:r>
          </a:p>
        </p:txBody>
      </p:sp>
    </p:spTree>
    <p:custDataLst>
      <p:tags r:id="rId1"/>
    </p:custDataLst>
    <p:extLst>
      <p:ext uri="{BB962C8B-B14F-4D97-AF65-F5344CB8AC3E}">
        <p14:creationId xmlns:p14="http://schemas.microsoft.com/office/powerpoint/2010/main" val="190296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342900" y="1995615"/>
            <a:ext cx="5569890" cy="1135062"/>
          </a:xfrm>
        </p:spPr>
        <p:txBody>
          <a:bodyPr/>
          <a:lstStyle/>
          <a:p>
            <a:pPr lvl="0"/>
            <a:r>
              <a:rPr lang="en-US" dirty="0"/>
              <a:t>The annual fund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7198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solidFill>
                <a:latin typeface="Arial Narrow" panose="020B0606020202030204" pitchFamily="34" charset="0"/>
                <a:ea typeface="+mn-ea"/>
                <a:cs typeface="+mn-cs"/>
              </a:defRPr>
            </a:pPr>
            <a:r>
              <a:rPr kumimoji="0" lang="en-US" sz="1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$15.3 </a:t>
            </a:r>
          </a:p>
        </p:txBody>
      </p:sp>
      <p:pic>
        <p:nvPicPr>
          <p:cNvPr id="8" name="Picture 7" descr="A close up of a logo&#10;&#10;Description automatically generated">
            <a:extLst>
              <a:ext uri="{FF2B5EF4-FFF2-40B4-BE49-F238E27FC236}">
                <a16:creationId xmlns:a16="http://schemas.microsoft.com/office/drawing/2014/main" id="{4B623673-E5F5-C04D-9969-7727A7CF67E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13972" y="1540043"/>
            <a:ext cx="8178452" cy="4948707"/>
          </a:xfrm>
          <a:prstGeom prst="rect">
            <a:avLst/>
          </a:prstGeom>
        </p:spPr>
      </p:pic>
    </p:spTree>
    <p:custDataLst>
      <p:tags r:id="rId1"/>
    </p:custDataLst>
    <p:extLst>
      <p:ext uri="{BB962C8B-B14F-4D97-AF65-F5344CB8AC3E}">
        <p14:creationId xmlns:p14="http://schemas.microsoft.com/office/powerpoint/2010/main" val="34525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8CFF8DB8-2758-FE4C-1075-56E0E337C5E8}"/>
              </a:ext>
            </a:extLst>
          </p:cNvPr>
          <p:cNvSpPr>
            <a:spLocks noGrp="1"/>
          </p:cNvSpPr>
          <p:nvPr>
            <p:ph type="body" sz="quarter" idx="16"/>
          </p:nvPr>
        </p:nvSpPr>
        <p:spPr>
          <a:xfrm>
            <a:off x="6096001" y="0"/>
            <a:ext cx="6096000" cy="6858000"/>
          </a:xfrm>
        </p:spPr>
        <p:txBody>
          <a:bodyPr/>
          <a:lstStyle/>
          <a:p>
            <a:endParaRPr lang="en-US" dirty="0"/>
          </a:p>
        </p:txBody>
      </p:sp>
      <p:pic>
        <p:nvPicPr>
          <p:cNvPr id="2" name="Picture 2">
            <a:extLst>
              <a:ext uri="{FF2B5EF4-FFF2-40B4-BE49-F238E27FC236}">
                <a16:creationId xmlns:a16="http://schemas.microsoft.com/office/drawing/2014/main" id="{5E62BC57-B530-EED0-DE5D-32DBA8E856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998"/>
            <a:ext cx="8336810" cy="6870998"/>
          </a:xfrm>
          <a:prstGeom prst="rect">
            <a:avLst/>
          </a:prstGeom>
          <a:solidFill>
            <a:srgbClr val="FFFFFF"/>
          </a:solidFill>
        </p:spPr>
      </p:pic>
      <p:sp>
        <p:nvSpPr>
          <p:cNvPr id="3" name="TextBox 2">
            <a:extLst>
              <a:ext uri="{FF2B5EF4-FFF2-40B4-BE49-F238E27FC236}">
                <a16:creationId xmlns:a16="http://schemas.microsoft.com/office/drawing/2014/main" id="{A5958CE5-21B7-FDB8-0064-1F1239A0F671}"/>
              </a:ext>
            </a:extLst>
          </p:cNvPr>
          <p:cNvSpPr txBox="1"/>
          <p:nvPr/>
        </p:nvSpPr>
        <p:spPr>
          <a:xfrm>
            <a:off x="8379240" y="2967335"/>
            <a:ext cx="3767442" cy="1200329"/>
          </a:xfrm>
          <a:prstGeom prst="rect">
            <a:avLst/>
          </a:prstGeom>
          <a:noFill/>
        </p:spPr>
        <p:txBody>
          <a:bodyPr wrap="none" rtlCol="0">
            <a:spAutoFit/>
          </a:bodyPr>
          <a:lstStyle/>
          <a:p>
            <a:pPr algn="ctr"/>
            <a:r>
              <a:rPr lang="en-US" sz="2400" dirty="0">
                <a:solidFill>
                  <a:schemeClr val="bg1"/>
                </a:solidFill>
              </a:rPr>
              <a:t>Rotary’s 2023-24 Theme</a:t>
            </a:r>
          </a:p>
          <a:p>
            <a:pPr algn="ctr"/>
            <a:endParaRPr lang="en-US" sz="2400" dirty="0">
              <a:solidFill>
                <a:schemeClr val="bg1"/>
              </a:solidFill>
            </a:endParaRPr>
          </a:p>
          <a:p>
            <a:pPr algn="ctr"/>
            <a:r>
              <a:rPr lang="en-US" sz="2400" dirty="0">
                <a:solidFill>
                  <a:schemeClr val="bg1"/>
                </a:solidFill>
              </a:rPr>
              <a:t>Create Hope In The World</a:t>
            </a:r>
          </a:p>
        </p:txBody>
      </p:sp>
    </p:spTree>
    <p:extLst>
      <p:ext uri="{BB962C8B-B14F-4D97-AF65-F5344CB8AC3E}">
        <p14:creationId xmlns:p14="http://schemas.microsoft.com/office/powerpoint/2010/main" val="2147710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r>
              <a:rPr lang="en-US" dirty="0"/>
              <a:t>ANNUAL FUND -</a:t>
            </a:r>
          </a:p>
          <a:p>
            <a:pPr lvl="0"/>
            <a:r>
              <a:rPr lang="en-US" dirty="0"/>
              <a:t>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fontScale="92500"/>
          </a:bodyPr>
          <a:lstStyle/>
          <a:p>
            <a:r>
              <a:rPr lang="en-US" sz="2400" dirty="0">
                <a:latin typeface="+mn-lt"/>
              </a:rPr>
              <a:t>When you give to Annual Fund – 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             </a:t>
            </a:r>
            <a:r>
              <a:rPr lang="en-US" sz="2400" dirty="0">
                <a:latin typeface="+mn-lt"/>
                <a:ea typeface="Calibri" panose="020F0502020204030204" pitchFamily="34" charset="0"/>
                <a:cs typeface="Times New Roman" panose="02020603050405020304" pitchFamily="18" charset="0"/>
              </a:rPr>
              <a:t>my.rotary.org/annual-fund-and-share  </a:t>
            </a:r>
            <a:endParaRPr lang="en-US" sz="2400" dirty="0">
              <a:latin typeface="+mn-lt"/>
            </a:endParaRP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54802" y="190430"/>
            <a:ext cx="4700586" cy="6552000"/>
          </a:xfrm>
          <a:prstGeom prst="rect">
            <a:avLst/>
          </a:prstGeom>
        </p:spPr>
      </p:pic>
    </p:spTree>
    <p:extLst>
      <p:ext uri="{BB962C8B-B14F-4D97-AF65-F5344CB8AC3E}">
        <p14:creationId xmlns:p14="http://schemas.microsoft.com/office/powerpoint/2010/main" val="1879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78" y="5001491"/>
            <a:ext cx="2272015" cy="1377973"/>
          </a:xfrm>
          <a:prstGeom prst="rect">
            <a:avLst/>
          </a:prstGeom>
        </p:spPr>
      </p:pic>
      <p:pic>
        <p:nvPicPr>
          <p:cNvPr id="7" name="Picture 6" descr="A person holding a sign&#10;&#10;Description automatically generated">
            <a:extLst>
              <a:ext uri="{FF2B5EF4-FFF2-40B4-BE49-F238E27FC236}">
                <a16:creationId xmlns:a16="http://schemas.microsoft.com/office/drawing/2014/main" id="{5D480FB8-E4DE-4661-A105-AEF9A1D19AC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511182" y="1616640"/>
            <a:ext cx="2374784" cy="5077949"/>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8242495"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Did you know that donors who gave $25-$50 contributed more than $5.1 million to the Foundation in 2020-21? When every Rotarian gives every year, it makes life-changing, sustainable projects possible.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Also in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$139 million was given to the Annual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34% of Rotarians donated to the Annual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82% of Rotary clubs supported the Annual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2,066 global grants were awarded.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1813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8A8AE-8B4E-4741-106A-D282DD1A3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4D2BCD3-C115-FF08-5FCF-DF9C89C4D69F}"/>
              </a:ext>
            </a:extLst>
          </p:cNvPr>
          <p:cNvSpPr txBox="1"/>
          <p:nvPr/>
        </p:nvSpPr>
        <p:spPr>
          <a:xfrm>
            <a:off x="514792" y="1720840"/>
            <a:ext cx="11162416"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PROVEN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TO GAIN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FOR THE ANNUAL FUND</a:t>
            </a:r>
          </a:p>
        </p:txBody>
      </p:sp>
    </p:spTree>
    <p:extLst>
      <p:ext uri="{BB962C8B-B14F-4D97-AF65-F5344CB8AC3E}">
        <p14:creationId xmlns:p14="http://schemas.microsoft.com/office/powerpoint/2010/main" val="1218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8A8AE-8B4E-4741-106A-D282DD1A3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4D2BCD3-C115-FF08-5FCF-DF9C89C4D69F}"/>
              </a:ext>
            </a:extLst>
          </p:cNvPr>
          <p:cNvSpPr txBox="1"/>
          <p:nvPr/>
        </p:nvSpPr>
        <p:spPr>
          <a:xfrm>
            <a:off x="2310347" y="1720840"/>
            <a:ext cx="7571303"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2023 –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ZONE 30 GOALS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n-ea"/>
                <a:cs typeface="+mn-cs"/>
              </a:rPr>
              <a:t>ANNUAL FUND</a:t>
            </a:r>
          </a:p>
        </p:txBody>
      </p:sp>
    </p:spTree>
    <p:extLst>
      <p:ext uri="{BB962C8B-B14F-4D97-AF65-F5344CB8AC3E}">
        <p14:creationId xmlns:p14="http://schemas.microsoft.com/office/powerpoint/2010/main" val="362506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90871D-7191-97DF-6EB4-4DF7A0EC25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A843B25-7345-8CDB-550A-51AE17E08F26}"/>
              </a:ext>
            </a:extLst>
          </p:cNvPr>
          <p:cNvSpPr txBox="1"/>
          <p:nvPr/>
        </p:nvSpPr>
        <p:spPr>
          <a:xfrm>
            <a:off x="576470" y="624121"/>
            <a:ext cx="11073663" cy="4955203"/>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a:ln>
                  <a:noFill/>
                </a:ln>
                <a:solidFill>
                  <a:srgbClr val="000000"/>
                </a:solidFill>
                <a:effectLst/>
                <a:uLnTx/>
                <a:uFillTx/>
                <a:latin typeface="Arial" panose="020B0604020202020204"/>
                <a:ea typeface="+mn-ea"/>
                <a:cs typeface="+mn-cs"/>
              </a:rPr>
              <a:t>Increase # of clubs &amp; members giving to the AF by 10%</a:t>
            </a:r>
          </a:p>
          <a:p>
            <a:pPr marL="914400" marR="0" lvl="0" indent="-914400" algn="l" defTabSz="914400" rtl="0" eaLnBrk="1" fontAlgn="auto" latinLnBrk="0" hangingPunct="1">
              <a:lnSpc>
                <a:spcPct val="100000"/>
              </a:lnSpc>
              <a:spcBef>
                <a:spcPts val="0"/>
              </a:spcBef>
              <a:spcAft>
                <a:spcPts val="0"/>
              </a:spcAft>
              <a:buClrTx/>
              <a:buSzTx/>
              <a:buFontTx/>
              <a:buAutoNum type="arabicPeriod"/>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0" indent="-914400" algn="l" defTabSz="91440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a:ln>
                  <a:noFill/>
                </a:ln>
                <a:solidFill>
                  <a:srgbClr val="000000"/>
                </a:solidFill>
                <a:effectLst/>
                <a:uLnTx/>
                <a:uFillTx/>
                <a:latin typeface="Arial" panose="020B0604020202020204"/>
                <a:ea typeface="+mn-ea"/>
                <a:cs typeface="+mn-cs"/>
              </a:rPr>
              <a:t>Encourage new members to donate $25+ to the AF (EREY Campaign)</a:t>
            </a: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0" indent="-914400" algn="l" defTabSz="91440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a:ln>
                  <a:noFill/>
                </a:ln>
                <a:solidFill>
                  <a:srgbClr val="000000"/>
                </a:solidFill>
                <a:effectLst/>
                <a:uLnTx/>
                <a:uFillTx/>
                <a:latin typeface="Arial" panose="020B0604020202020204"/>
                <a:ea typeface="+mn-ea"/>
                <a:cs typeface="+mn-cs"/>
              </a:rPr>
              <a:t>“Beat Your Best” AF per capita giving over the last 10 years</a:t>
            </a: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0" indent="-914400" algn="l" defTabSz="91440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a:ln>
                  <a:noFill/>
                </a:ln>
                <a:solidFill>
                  <a:srgbClr val="000000"/>
                </a:solidFill>
                <a:effectLst/>
                <a:uLnTx/>
                <a:uFillTx/>
                <a:latin typeface="Arial" panose="020B0604020202020204"/>
                <a:ea typeface="+mn-ea"/>
                <a:cs typeface="+mn-cs"/>
              </a:rPr>
              <a:t>Increase PHS members by  10%</a:t>
            </a:r>
          </a:p>
        </p:txBody>
      </p:sp>
    </p:spTree>
    <p:extLst>
      <p:ext uri="{BB962C8B-B14F-4D97-AF65-F5344CB8AC3E}">
        <p14:creationId xmlns:p14="http://schemas.microsoft.com/office/powerpoint/2010/main" val="92254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81838" y="941270"/>
            <a:ext cx="10648087" cy="5735322"/>
          </a:xfrm>
        </p:spPr>
        <p:txBody>
          <a:bodyPr>
            <a:noAutofit/>
          </a:bodyPr>
          <a:lstStyle/>
          <a:p>
            <a:pPr marL="0" indent="0" algn="l">
              <a:buNone/>
            </a:pPr>
            <a:r>
              <a:rPr lang="en-US" sz="4400" b="1" dirty="0"/>
              <a:t>Rotary Zone 30 - Paul Harris Society</a:t>
            </a:r>
            <a:endParaRPr lang="en-US" sz="1800" b="1" dirty="0">
              <a:highlight>
                <a:srgbClr val="000000"/>
              </a:highlight>
            </a:endParaRPr>
          </a:p>
          <a:p>
            <a:pPr marL="0" indent="0" algn="l">
              <a:buNone/>
            </a:pPr>
            <a:endParaRPr lang="en-US" sz="1800" b="1" dirty="0">
              <a:highlight>
                <a:srgbClr val="000000"/>
              </a:highlight>
            </a:endParaRPr>
          </a:p>
          <a:p>
            <a:pPr marL="0" indent="0" algn="l">
              <a:buNone/>
            </a:pPr>
            <a:endParaRPr lang="en-US" sz="1800" b="1" dirty="0">
              <a:solidFill>
                <a:schemeClr val="bg1"/>
              </a:solidFill>
            </a:endParaRPr>
          </a:p>
          <a:p>
            <a:r>
              <a:rPr lang="en-US" sz="3600" b="1" dirty="0"/>
              <a:t>Paul Harris Fellow vs. Paul Harris Society</a:t>
            </a:r>
          </a:p>
          <a:p>
            <a:r>
              <a:rPr lang="en-US" sz="3600" b="1" dirty="0"/>
              <a:t>Convert Numbers to Impact</a:t>
            </a:r>
          </a:p>
          <a:p>
            <a:r>
              <a:rPr lang="en-US" sz="3600" b="1" dirty="0"/>
              <a:t>Study Donor List &amp; Reengage – PHS Contest #1</a:t>
            </a:r>
          </a:p>
          <a:p>
            <a:r>
              <a:rPr lang="en-US" sz="3600" b="1" dirty="0"/>
              <a:t>Building Culture of Giving – PHS Contest #2 </a:t>
            </a:r>
          </a:p>
          <a:p>
            <a:r>
              <a:rPr lang="en-US" sz="3600" b="1" dirty="0"/>
              <a:t>Say THANK YOU!</a:t>
            </a:r>
          </a:p>
          <a:p>
            <a:pPr marL="0" indent="0">
              <a:buNone/>
            </a:pPr>
            <a:r>
              <a:rPr lang="en-US" sz="1800" b="1" dirty="0"/>
              <a:t> </a:t>
            </a:r>
          </a:p>
        </p:txBody>
      </p:sp>
      <p:pic>
        <p:nvPicPr>
          <p:cNvPr id="5" name="Picture 4" descr="A blue and yellow logo&#10;&#10;Description automatically generated">
            <a:extLst>
              <a:ext uri="{FF2B5EF4-FFF2-40B4-BE49-F238E27FC236}">
                <a16:creationId xmlns:a16="http://schemas.microsoft.com/office/drawing/2014/main" id="{C5D0A936-8EF3-4118-6DC5-CA0B63BB67F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22573" y="5831293"/>
            <a:ext cx="2146853" cy="845299"/>
          </a:xfrm>
          <a:prstGeom prst="rect">
            <a:avLst/>
          </a:prstGeom>
        </p:spPr>
      </p:pic>
      <p:pic>
        <p:nvPicPr>
          <p:cNvPr id="10" name="Picture 9">
            <a:extLst>
              <a:ext uri="{FF2B5EF4-FFF2-40B4-BE49-F238E27FC236}">
                <a16:creationId xmlns:a16="http://schemas.microsoft.com/office/drawing/2014/main" id="{92487785-F79A-4EDC-A57C-955F910110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3700" y="577196"/>
            <a:ext cx="1638300" cy="3085090"/>
          </a:xfrm>
          <a:prstGeom prst="rect">
            <a:avLst/>
          </a:prstGeom>
          <a:noFill/>
          <a:ln>
            <a:noFill/>
          </a:ln>
        </p:spPr>
      </p:pic>
    </p:spTree>
    <p:extLst>
      <p:ext uri="{BB962C8B-B14F-4D97-AF65-F5344CB8AC3E}">
        <p14:creationId xmlns:p14="http://schemas.microsoft.com/office/powerpoint/2010/main" val="28668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text&#10;&#10;Description automatically generated">
            <a:extLst>
              <a:ext uri="{FF2B5EF4-FFF2-40B4-BE49-F238E27FC236}">
                <a16:creationId xmlns:a16="http://schemas.microsoft.com/office/drawing/2014/main" id="{B1E54B1E-4ADE-4C19-E835-B717FA5F5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175"/>
            <a:ext cx="12192000" cy="4753649"/>
          </a:xfrm>
          <a:prstGeom prst="rect">
            <a:avLst/>
          </a:prstGeom>
        </p:spPr>
      </p:pic>
    </p:spTree>
    <p:extLst>
      <p:ext uri="{BB962C8B-B14F-4D97-AF65-F5344CB8AC3E}">
        <p14:creationId xmlns:p14="http://schemas.microsoft.com/office/powerpoint/2010/main" val="334481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79972A-60FE-FD10-91D3-67BAD45494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94896E4-4D08-E6C4-5B7D-8A86DD71CAD8}"/>
              </a:ext>
            </a:extLst>
          </p:cNvPr>
          <p:cNvSpPr txBox="1"/>
          <p:nvPr/>
        </p:nvSpPr>
        <p:spPr>
          <a:xfrm>
            <a:off x="0" y="1748763"/>
            <a:ext cx="12192000" cy="3873240"/>
          </a:xfrm>
          <a:prstGeom prst="rect">
            <a:avLst/>
          </a:prstGeom>
          <a:noFill/>
        </p:spPr>
        <p:txBody>
          <a:bodyPr wrap="square">
            <a:spAutoFit/>
          </a:bodyPr>
          <a:lstStyle/>
          <a:p>
            <a:pPr marL="0" marR="0" algn="ctr">
              <a:lnSpc>
                <a:spcPct val="150000"/>
              </a:lnSpc>
              <a:spcBef>
                <a:spcPts val="0"/>
              </a:spcBef>
              <a:spcAft>
                <a:spcPts val="0"/>
              </a:spcAft>
            </a:pPr>
            <a:r>
              <a:rPr lang="en-US" sz="4800" b="1" dirty="0">
                <a:solidFill>
                  <a:srgbClr val="002060"/>
                </a:solidFill>
                <a:effectLst/>
                <a:latin typeface="Arial" panose="020B0604020202020204" pitchFamily="34" charset="0"/>
                <a:ea typeface="Arial" panose="020B0604020202020204" pitchFamily="34" charset="0"/>
              </a:rPr>
              <a:t>Recommended Foundation Goals for </a:t>
            </a:r>
            <a:br>
              <a:rPr lang="en-US" sz="4800" b="1" dirty="0">
                <a:solidFill>
                  <a:srgbClr val="002060"/>
                </a:solidFill>
                <a:effectLst/>
                <a:latin typeface="Arial" panose="020B0604020202020204" pitchFamily="34" charset="0"/>
                <a:ea typeface="Arial" panose="020B0604020202020204" pitchFamily="34" charset="0"/>
              </a:rPr>
            </a:br>
            <a:r>
              <a:rPr lang="en-US" sz="4800" b="1" dirty="0">
                <a:solidFill>
                  <a:srgbClr val="002060"/>
                </a:solidFill>
                <a:effectLst/>
                <a:latin typeface="Arial" panose="020B0604020202020204" pitchFamily="34" charset="0"/>
                <a:ea typeface="Arial" panose="020B0604020202020204" pitchFamily="34" charset="0"/>
              </a:rPr>
              <a:t>Districts and Clubs in </a:t>
            </a:r>
          </a:p>
          <a:p>
            <a:pPr marL="0" marR="0" algn="ctr">
              <a:lnSpc>
                <a:spcPct val="150000"/>
              </a:lnSpc>
              <a:spcBef>
                <a:spcPts val="0"/>
              </a:spcBef>
              <a:spcAft>
                <a:spcPts val="0"/>
              </a:spcAft>
            </a:pPr>
            <a:r>
              <a:rPr lang="en-US" sz="4800" b="1" dirty="0">
                <a:solidFill>
                  <a:srgbClr val="002060"/>
                </a:solidFill>
                <a:effectLst/>
                <a:latin typeface="Arial" panose="020B0604020202020204" pitchFamily="34" charset="0"/>
                <a:ea typeface="Arial" panose="020B0604020202020204" pitchFamily="34" charset="0"/>
              </a:rPr>
              <a:t>Zone 30 for 2023-2024                           </a:t>
            </a:r>
            <a:endParaRPr lang="en-US" sz="3200" dirty="0">
              <a:effectLst/>
              <a:latin typeface="Arial" panose="020B0604020202020204" pitchFamily="34" charset="0"/>
              <a:ea typeface="Arial" panose="020B0604020202020204" pitchFamily="34" charset="0"/>
            </a:endParaRPr>
          </a:p>
          <a:p>
            <a:pPr marL="0" marR="0">
              <a:lnSpc>
                <a:spcPct val="150000"/>
              </a:lnSpc>
              <a:spcBef>
                <a:spcPts val="0"/>
              </a:spcBef>
              <a:spcAft>
                <a:spcPts val="0"/>
              </a:spcAft>
            </a:pPr>
            <a:r>
              <a:rPr lang="en-US" sz="1100" dirty="0">
                <a:solidFill>
                  <a:srgbClr val="002060"/>
                </a:solidFill>
                <a:effectLst/>
                <a:latin typeface="Times New Roman" panose="02020603050405020304" pitchFamily="18" charset="0"/>
                <a:ea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marL="0" marR="0">
              <a:lnSpc>
                <a:spcPct val="150000"/>
              </a:lnSpc>
              <a:spcBef>
                <a:spcPts val="0"/>
              </a:spcBef>
              <a:spcAft>
                <a:spcPts val="0"/>
              </a:spcAft>
            </a:pPr>
            <a:r>
              <a:rPr lang="en-US" sz="1000" dirty="0">
                <a:solidFill>
                  <a:srgbClr val="002060"/>
                </a:solidFill>
                <a:effectLst/>
                <a:latin typeface="Times New Roman" panose="02020603050405020304" pitchFamily="18" charset="0"/>
                <a:ea typeface="Times New Roman" panose="02020603050405020304" pitchFamily="18" charset="0"/>
              </a:rPr>
              <a:t> </a:t>
            </a:r>
            <a:endParaRPr lang="en-US" sz="11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2071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79972A-60FE-FD10-91D3-67BAD45494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94896E4-4D08-E6C4-5B7D-8A86DD71CAD8}"/>
              </a:ext>
            </a:extLst>
          </p:cNvPr>
          <p:cNvSpPr txBox="1"/>
          <p:nvPr/>
        </p:nvSpPr>
        <p:spPr>
          <a:xfrm>
            <a:off x="0" y="480695"/>
            <a:ext cx="12192000" cy="6943311"/>
          </a:xfrm>
          <a:prstGeom prst="rect">
            <a:avLst/>
          </a:prstGeom>
          <a:noFill/>
        </p:spPr>
        <p:txBody>
          <a:bodyPr wrap="square">
            <a:spAutoFit/>
          </a:bodyPr>
          <a:lstStyle/>
          <a:p>
            <a:pPr marR="0" lvl="0">
              <a:lnSpc>
                <a:spcPct val="150000"/>
              </a:lnSpc>
              <a:spcBef>
                <a:spcPts val="0"/>
              </a:spcBef>
              <a:spcAft>
                <a:spcPts val="0"/>
              </a:spcAft>
            </a:pPr>
            <a:r>
              <a:rPr lang="en-US" sz="4000" b="1" dirty="0">
                <a:solidFill>
                  <a:srgbClr val="002060"/>
                </a:solidFill>
                <a:effectLst/>
                <a:latin typeface="Times New Roman" panose="02020603050405020304" pitchFamily="18" charset="0"/>
                <a:ea typeface="Times New Roman" panose="02020603050405020304" pitchFamily="18" charset="0"/>
                <a:cs typeface="Noto Sans Symbols"/>
              </a:rPr>
              <a:t>Annual Fund</a:t>
            </a:r>
            <a:endParaRPr lang="en-US" sz="3200" b="1" dirty="0">
              <a:effectLst/>
              <a:latin typeface="Noto Sans Symbols"/>
              <a:ea typeface="Noto Sans Symbols"/>
              <a:cs typeface="Noto Sans Symbols"/>
            </a:endParaRPr>
          </a:p>
          <a:p>
            <a:pPr marL="285750" indent="-285750">
              <a:lnSpc>
                <a:spcPct val="150000"/>
              </a:lnSpc>
              <a:buFont typeface="Courier New" panose="02070309020205020404" pitchFamily="49" charset="0"/>
              <a:buChar char="o"/>
            </a:pPr>
            <a:r>
              <a:rPr lang="en-US" sz="3200" b="1" dirty="0">
                <a:solidFill>
                  <a:srgbClr val="002060"/>
                </a:solidFill>
                <a:latin typeface="Times New Roman" panose="02020603050405020304" pitchFamily="18" charset="0"/>
                <a:ea typeface="Times New Roman" panose="02020603050405020304" pitchFamily="18" charset="0"/>
                <a:cs typeface="Courier New" panose="02070309020205020404" pitchFamily="49" charset="0"/>
              </a:rPr>
              <a:t>Beat Your Best (per capita) (minimum of $100 per capita*)</a:t>
            </a:r>
            <a:endParaRPr lang="en-US" sz="4000" b="1" dirty="0">
              <a:latin typeface="Courier New" panose="02070309020205020404" pitchFamily="49" charset="0"/>
              <a:ea typeface="Courier New" panose="02070309020205020404" pitchFamily="49" charset="0"/>
              <a:cs typeface="Courier New" panose="02070309020205020404" pitchFamily="49" charset="0"/>
            </a:endParaRPr>
          </a:p>
          <a:p>
            <a:pPr marL="285750" indent="-285750">
              <a:lnSpc>
                <a:spcPct val="150000"/>
              </a:lnSpc>
              <a:buFont typeface="Courier New" panose="02070309020205020404" pitchFamily="49" charset="0"/>
              <a:buChar char="o"/>
            </a:pPr>
            <a:r>
              <a:rPr lang="en-US" sz="3200" b="1" dirty="0">
                <a:solidFill>
                  <a:srgbClr val="002060"/>
                </a:solidFill>
                <a:latin typeface="Times New Roman" panose="02020603050405020304" pitchFamily="18" charset="0"/>
                <a:ea typeface="Times New Roman" panose="02020603050405020304" pitchFamily="18" charset="0"/>
                <a:cs typeface="Courier New" panose="02070309020205020404" pitchFamily="49" charset="0"/>
              </a:rPr>
              <a:t>I</a:t>
            </a:r>
            <a:r>
              <a:rPr lang="en-US" sz="3200" b="1" dirty="0">
                <a:solidFill>
                  <a:srgbClr val="002060"/>
                </a:solidFill>
                <a:effectLst/>
                <a:latin typeface="Times New Roman" panose="02020603050405020304" pitchFamily="18" charset="0"/>
                <a:ea typeface="Times New Roman" panose="02020603050405020304" pitchFamily="18" charset="0"/>
                <a:cs typeface="Courier New" panose="02070309020205020404" pitchFamily="49" charset="0"/>
              </a:rPr>
              <a:t>ncrease total number of members and clubs contributing to the Annual Fund (10%)</a:t>
            </a:r>
            <a:endParaRPr lang="en-US" sz="4000" b="1" dirty="0">
              <a:effectLst/>
              <a:latin typeface="Courier New" panose="02070309020205020404" pitchFamily="49" charset="0"/>
              <a:ea typeface="Courier New" panose="02070309020205020404" pitchFamily="49" charset="0"/>
              <a:cs typeface="Courier New" panose="02070309020205020404" pitchFamily="49" charset="0"/>
            </a:endParaRPr>
          </a:p>
          <a:p>
            <a:pPr marL="285750" indent="-285750">
              <a:lnSpc>
                <a:spcPct val="150000"/>
              </a:lnSpc>
              <a:buFont typeface="Courier New" panose="02070309020205020404" pitchFamily="49" charset="0"/>
              <a:buChar char="o"/>
            </a:pPr>
            <a:r>
              <a:rPr lang="en-US" sz="3200" b="1" dirty="0">
                <a:solidFill>
                  <a:srgbClr val="002060"/>
                </a:solidFill>
                <a:effectLst/>
                <a:latin typeface="Times New Roman" panose="02020603050405020304" pitchFamily="18" charset="0"/>
                <a:ea typeface="Times New Roman" panose="02020603050405020304" pitchFamily="18" charset="0"/>
                <a:cs typeface="Courier New" panose="02070309020205020404" pitchFamily="49" charset="0"/>
              </a:rPr>
              <a:t>Encourage each new member to donate $25 to the Annual Fund</a:t>
            </a:r>
            <a:endParaRPr lang="en-US" sz="4000" b="1" dirty="0">
              <a:effectLst/>
              <a:latin typeface="Courier New" panose="02070309020205020404" pitchFamily="49" charset="0"/>
              <a:ea typeface="Courier New" panose="02070309020205020404" pitchFamily="49" charset="0"/>
              <a:cs typeface="Courier New" panose="02070309020205020404" pitchFamily="49" charset="0"/>
            </a:endParaRPr>
          </a:p>
          <a:p>
            <a:pPr marL="285750" indent="-285750">
              <a:lnSpc>
                <a:spcPct val="150000"/>
              </a:lnSpc>
              <a:buFont typeface="Courier New" panose="02070309020205020404" pitchFamily="49" charset="0"/>
              <a:buChar char="o"/>
            </a:pPr>
            <a:r>
              <a:rPr lang="en-US" sz="3200" b="1" dirty="0">
                <a:solidFill>
                  <a:srgbClr val="002060"/>
                </a:solidFill>
                <a:effectLst/>
                <a:latin typeface="Times New Roman" panose="02020603050405020304" pitchFamily="18" charset="0"/>
                <a:ea typeface="Times New Roman" panose="02020603050405020304" pitchFamily="18" charset="0"/>
                <a:cs typeface="Courier New" panose="02070309020205020404" pitchFamily="49" charset="0"/>
              </a:rPr>
              <a:t>Increase total number of Paul Harris Society members by 10% (approx. 120 new members)</a:t>
            </a:r>
            <a:endParaRPr lang="en-US" sz="4000" b="1" dirty="0">
              <a:effectLst/>
              <a:latin typeface="Courier New" panose="02070309020205020404" pitchFamily="49" charset="0"/>
              <a:ea typeface="Courier New" panose="02070309020205020404" pitchFamily="49" charset="0"/>
              <a:cs typeface="Courier New" panose="02070309020205020404" pitchFamily="49" charset="0"/>
            </a:endParaRPr>
          </a:p>
          <a:p>
            <a:pPr marL="685800" lvl="1" indent="-228600">
              <a:lnSpc>
                <a:spcPct val="150000"/>
              </a:lnSpc>
              <a:buFont typeface="Arial" panose="020B0604020202020204" pitchFamily="34" charset="0"/>
              <a:buChar char="▪"/>
            </a:pPr>
            <a:r>
              <a:rPr lang="en-US" sz="3200" b="1" dirty="0">
                <a:solidFill>
                  <a:srgbClr val="002060"/>
                </a:solidFill>
                <a:effectLst/>
                <a:latin typeface="Times New Roman" panose="02020603050405020304" pitchFamily="18" charset="0"/>
                <a:ea typeface="Times New Roman" panose="02020603050405020304" pitchFamily="18" charset="0"/>
                <a:cs typeface="Noto Sans Symbols"/>
              </a:rPr>
              <a:t>Competition to win up to </a:t>
            </a:r>
            <a:r>
              <a:rPr lang="en-US" sz="3200" b="1">
                <a:solidFill>
                  <a:srgbClr val="002060"/>
                </a:solidFill>
                <a:effectLst/>
                <a:latin typeface="Times New Roman" panose="02020603050405020304" pitchFamily="18" charset="0"/>
                <a:ea typeface="Times New Roman" panose="02020603050405020304" pitchFamily="18" charset="0"/>
                <a:cs typeface="Noto Sans Symbols"/>
              </a:rPr>
              <a:t>$10,000 </a:t>
            </a:r>
            <a:r>
              <a:rPr lang="en-US" sz="3200" b="1" dirty="0">
                <a:solidFill>
                  <a:srgbClr val="002060"/>
                </a:solidFill>
                <a:effectLst/>
                <a:latin typeface="Times New Roman" panose="02020603050405020304" pitchFamily="18" charset="0"/>
                <a:ea typeface="Times New Roman" panose="02020603050405020304" pitchFamily="18" charset="0"/>
                <a:cs typeface="Noto Sans Symbols"/>
              </a:rPr>
              <a:t>in CASH</a:t>
            </a:r>
            <a:endParaRPr lang="en-US" sz="4000" b="1" dirty="0">
              <a:effectLst/>
              <a:latin typeface="Noto Sans Symbols"/>
              <a:ea typeface="Noto Sans Symbols"/>
              <a:cs typeface="Noto Sans Symbols"/>
            </a:endParaRPr>
          </a:p>
          <a:p>
            <a:pPr marL="0" marR="0">
              <a:lnSpc>
                <a:spcPct val="150000"/>
              </a:lnSpc>
              <a:spcBef>
                <a:spcPts val="0"/>
              </a:spcBef>
              <a:spcAft>
                <a:spcPts val="0"/>
              </a:spcAft>
            </a:pPr>
            <a:r>
              <a:rPr lang="en-US" sz="1400" dirty="0">
                <a:solidFill>
                  <a:srgbClr val="002060"/>
                </a:solidFill>
                <a:effectLst/>
                <a:latin typeface="Times New Roman" panose="02020603050405020304" pitchFamily="18" charset="0"/>
                <a:ea typeface="Times New Roman" panose="02020603050405020304" pitchFamily="18" charset="0"/>
              </a:rPr>
              <a:t> </a:t>
            </a:r>
            <a:endParaRPr lang="en-US" dirty="0">
              <a:effectLst/>
              <a:latin typeface="Arial" panose="020B0604020202020204" pitchFamily="34" charset="0"/>
              <a:ea typeface="Arial" panose="020B0604020202020204" pitchFamily="34" charset="0"/>
            </a:endParaRPr>
          </a:p>
          <a:p>
            <a:pPr marL="0" marR="0">
              <a:lnSpc>
                <a:spcPct val="150000"/>
              </a:lnSpc>
              <a:spcBef>
                <a:spcPts val="0"/>
              </a:spcBef>
              <a:spcAft>
                <a:spcPts val="0"/>
              </a:spcAft>
            </a:pPr>
            <a:r>
              <a:rPr lang="en-US" sz="1000" dirty="0">
                <a:solidFill>
                  <a:srgbClr val="002060"/>
                </a:solidFill>
                <a:effectLst/>
                <a:latin typeface="Times New Roman" panose="02020603050405020304" pitchFamily="18" charset="0"/>
                <a:ea typeface="Times New Roman" panose="02020603050405020304" pitchFamily="18" charset="0"/>
              </a:rPr>
              <a:t> </a:t>
            </a:r>
            <a:endParaRPr lang="en-US" sz="1100" dirty="0">
              <a:effectLst/>
              <a:latin typeface="Arial" panose="020B0604020202020204" pitchFamily="34" charset="0"/>
              <a:ea typeface="Arial" panose="020B0604020202020204" pitchFamily="34" charset="0"/>
            </a:endParaRPr>
          </a:p>
          <a:p>
            <a:pPr marL="0" marR="0" algn="r">
              <a:lnSpc>
                <a:spcPct val="150000"/>
              </a:lnSpc>
              <a:spcBef>
                <a:spcPts val="0"/>
              </a:spcBef>
              <a:spcAft>
                <a:spcPts val="0"/>
              </a:spcAft>
            </a:pPr>
            <a:r>
              <a:rPr lang="en-US" sz="1000" dirty="0">
                <a:solidFill>
                  <a:srgbClr val="002060"/>
                </a:solidFill>
                <a:effectLst/>
                <a:latin typeface="Times New Roman" panose="02020603050405020304" pitchFamily="18" charset="0"/>
                <a:ea typeface="Times New Roman" panose="02020603050405020304" pitchFamily="18" charset="0"/>
              </a:rPr>
              <a:t>*</a:t>
            </a:r>
            <a:r>
              <a:rPr lang="en-US" sz="1000" i="1" dirty="0">
                <a:solidFill>
                  <a:srgbClr val="002060"/>
                </a:solidFill>
                <a:effectLst/>
                <a:latin typeface="Times New Roman" panose="02020603050405020304" pitchFamily="18" charset="0"/>
                <a:ea typeface="Times New Roman" panose="02020603050405020304" pitchFamily="18" charset="0"/>
              </a:rPr>
              <a:t>see handout for details </a:t>
            </a:r>
            <a:endParaRPr lang="en-US" sz="11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63413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tatue&#10;&#10;Description automatically generated">
            <a:extLst>
              <a:ext uri="{FF2B5EF4-FFF2-40B4-BE49-F238E27FC236}">
                <a16:creationId xmlns:a16="http://schemas.microsoft.com/office/drawing/2014/main" id="{C76E2F07-ED2D-2CAB-A446-1742E4AFFD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09700" y="140408"/>
            <a:ext cx="9021163" cy="6577183"/>
          </a:xfrm>
          <a:prstGeom prst="rect">
            <a:avLst/>
          </a:prstGeom>
        </p:spPr>
      </p:pic>
    </p:spTree>
    <p:extLst>
      <p:ext uri="{BB962C8B-B14F-4D97-AF65-F5344CB8AC3E}">
        <p14:creationId xmlns:p14="http://schemas.microsoft.com/office/powerpoint/2010/main" val="7777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B4DC28-5A9A-137D-78F7-EAF32F88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99"/>
            <a:ext cx="6096001" cy="6096001"/>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a:noFill/>
        </p:spPr>
      </p:pic>
      <p:sp>
        <p:nvSpPr>
          <p:cNvPr id="21" name="Text Placeholder 2">
            <a:extLst>
              <a:ext uri="{FF2B5EF4-FFF2-40B4-BE49-F238E27FC236}">
                <a16:creationId xmlns:a16="http://schemas.microsoft.com/office/drawing/2014/main" id="{8CFF8DB8-2758-FE4C-1075-56E0E337C5E8}"/>
              </a:ext>
            </a:extLst>
          </p:cNvPr>
          <p:cNvSpPr>
            <a:spLocks noGrp="1"/>
          </p:cNvSpPr>
          <p:nvPr>
            <p:ph type="body" sz="quarter" idx="16"/>
          </p:nvPr>
        </p:nvSpPr>
        <p:spPr>
          <a:xfrm>
            <a:off x="6096001" y="0"/>
            <a:ext cx="6096000" cy="6858000"/>
          </a:xfrm>
        </p:spPr>
        <p:txBody>
          <a:bodyPr/>
          <a:lstStyle/>
          <a:p>
            <a:endParaRPr lang="en-US"/>
          </a:p>
        </p:txBody>
      </p:sp>
      <p:sp>
        <p:nvSpPr>
          <p:cNvPr id="14" name="Text Placeholder 3">
            <a:extLst>
              <a:ext uri="{FF2B5EF4-FFF2-40B4-BE49-F238E27FC236}">
                <a16:creationId xmlns:a16="http://schemas.microsoft.com/office/drawing/2014/main" id="{B0DAAD52-0ACA-0947-7B25-F88AB09A4B3C}"/>
              </a:ext>
            </a:extLst>
          </p:cNvPr>
          <p:cNvSpPr>
            <a:spLocks noGrp="1"/>
          </p:cNvSpPr>
          <p:nvPr>
            <p:ph type="body" sz="quarter" idx="14"/>
          </p:nvPr>
        </p:nvSpPr>
        <p:spPr>
          <a:xfrm>
            <a:off x="6879771" y="2141538"/>
            <a:ext cx="4978400" cy="1135062"/>
          </a:xfrm>
        </p:spPr>
        <p:txBody>
          <a:bodyPr anchor="b">
            <a:normAutofit/>
          </a:bodyPr>
          <a:lstStyle/>
          <a:p>
            <a:r>
              <a:rPr lang="en-US" sz="3700"/>
              <a:t>Leadership for growth</a:t>
            </a:r>
          </a:p>
        </p:txBody>
      </p:sp>
      <p:sp>
        <p:nvSpPr>
          <p:cNvPr id="2" name="Slide Number Placeholder 1">
            <a:extLst>
              <a:ext uri="{FF2B5EF4-FFF2-40B4-BE49-F238E27FC236}">
                <a16:creationId xmlns:a16="http://schemas.microsoft.com/office/drawing/2014/main" id="{0EBC618C-3F6B-E278-989A-CBD54C877A46}"/>
              </a:ext>
            </a:extLst>
          </p:cNvPr>
          <p:cNvSpPr>
            <a:spLocks noGrp="1"/>
          </p:cNvSpPr>
          <p:nvPr>
            <p:ph type="sldNum" sz="quarter" idx="12"/>
          </p:nvPr>
        </p:nvSpPr>
        <p:spPr/>
        <p:txBody>
          <a:bodyPr/>
          <a:lstStyle/>
          <a:p>
            <a:fld id="{889896FD-BE31-4522-8D7A-44BE5E3AF69A}" type="slidenum">
              <a:rPr lang="en-US" smtClean="0"/>
              <a:t>4</a:t>
            </a:fld>
            <a:endParaRPr lang="en-US"/>
          </a:p>
        </p:txBody>
      </p:sp>
    </p:spTree>
    <p:extLst>
      <p:ext uri="{BB962C8B-B14F-4D97-AF65-F5344CB8AC3E}">
        <p14:creationId xmlns:p14="http://schemas.microsoft.com/office/powerpoint/2010/main" val="2810088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E8402-B85F-BB43-ACBF-D0073CC222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805543"/>
            <a:ext cx="12192001" cy="7663543"/>
          </a:xfrm>
          <a:prstGeom prst="rect">
            <a:avLst/>
          </a:prstGeom>
        </p:spPr>
      </p:pic>
      <p:sp>
        <p:nvSpPr>
          <p:cNvPr id="4" name="Text Placeholder 4">
            <a:extLst>
              <a:ext uri="{FF2B5EF4-FFF2-40B4-BE49-F238E27FC236}">
                <a16:creationId xmlns:a16="http://schemas.microsoft.com/office/drawing/2014/main" id="{BE01E2E3-ACCB-8F4E-8519-D152AA930C84}"/>
              </a:ext>
            </a:extLst>
          </p:cNvPr>
          <p:cNvSpPr txBox="1">
            <a:spLocks/>
          </p:cNvSpPr>
          <p:nvPr/>
        </p:nvSpPr>
        <p:spPr>
          <a:xfrm>
            <a:off x="1647750" y="1982547"/>
            <a:ext cx="6369978" cy="31027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333333"/>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600" dirty="0">
                <a:solidFill>
                  <a:schemeClr val="bg1"/>
                </a:solidFill>
                <a:latin typeface="Open Sans" panose="020B0606030504020204" pitchFamily="34" charset="0"/>
              </a:rPr>
              <a:t>Working together to develop practices and tools for measuring and sharing Rotary’s positive, long-term change</a:t>
            </a:r>
          </a:p>
          <a:p>
            <a:pPr marL="285750" indent="-285750">
              <a:lnSpc>
                <a:spcPct val="100000"/>
              </a:lnSpc>
              <a:buFont typeface="Arial" panose="020B0604020202020204" pitchFamily="34" charset="0"/>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Applying lessons learned through our polio eradication efforts to how we approach other partnerships</a:t>
            </a:r>
          </a:p>
          <a:p>
            <a:pPr marL="285750" indent="-285750">
              <a:lnSpc>
                <a:spcPct val="100000"/>
              </a:lnSpc>
              <a:buFont typeface="Arial" panose="020B0604020202020204" pitchFamily="34" charset="0"/>
              <a:buChar char="•"/>
            </a:pP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Arial" panose="020B0604020202020204" pitchFamily="34" charset="0"/>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can you do to help your club and district to finish this, our greatest humanitarian project?</a:t>
            </a:r>
          </a:p>
        </p:txBody>
      </p:sp>
      <p:sp>
        <p:nvSpPr>
          <p:cNvPr id="2" name="TextBox 1">
            <a:extLst>
              <a:ext uri="{FF2B5EF4-FFF2-40B4-BE49-F238E27FC236}">
                <a16:creationId xmlns:a16="http://schemas.microsoft.com/office/drawing/2014/main" id="{93E2AF20-CA7F-002D-7FBA-D7F0205C2EFF}"/>
              </a:ext>
            </a:extLst>
          </p:cNvPr>
          <p:cNvSpPr txBox="1"/>
          <p:nvPr/>
        </p:nvSpPr>
        <p:spPr>
          <a:xfrm>
            <a:off x="1333137" y="905329"/>
            <a:ext cx="6999205" cy="1077218"/>
          </a:xfrm>
          <a:prstGeom prst="rect">
            <a:avLst/>
          </a:prstGeom>
          <a:noFill/>
        </p:spPr>
        <p:txBody>
          <a:bodyPr wrap="square" rtlCol="0">
            <a:spAutoFit/>
          </a:bodyPr>
          <a:lstStyle/>
          <a:p>
            <a:r>
              <a:rPr lang="en-US" sz="3200" b="1" dirty="0">
                <a:solidFill>
                  <a:schemeClr val="bg1"/>
                </a:solidFill>
              </a:rPr>
              <a:t>BUILDING A CULTURE OF GIVING TO OUR POLIOPLUS FUND</a:t>
            </a:r>
          </a:p>
        </p:txBody>
      </p:sp>
    </p:spTree>
    <p:custDataLst>
      <p:tags r:id="rId1"/>
    </p:custDataLst>
    <p:extLst>
      <p:ext uri="{BB962C8B-B14F-4D97-AF65-F5344CB8AC3E}">
        <p14:creationId xmlns:p14="http://schemas.microsoft.com/office/powerpoint/2010/main" val="603399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E8402-B85F-BB43-ACBF-D0073CC222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841" y="-838200"/>
            <a:ext cx="12236841" cy="7696200"/>
          </a:xfrm>
          <a:prstGeom prst="rect">
            <a:avLst/>
          </a:prstGeom>
        </p:spPr>
      </p:pic>
      <p:sp>
        <p:nvSpPr>
          <p:cNvPr id="4" name="Text Placeholder 4">
            <a:extLst>
              <a:ext uri="{FF2B5EF4-FFF2-40B4-BE49-F238E27FC236}">
                <a16:creationId xmlns:a16="http://schemas.microsoft.com/office/drawing/2014/main" id="{BE01E2E3-ACCB-8F4E-8519-D152AA930C84}"/>
              </a:ext>
            </a:extLst>
          </p:cNvPr>
          <p:cNvSpPr txBox="1">
            <a:spLocks/>
          </p:cNvSpPr>
          <p:nvPr/>
        </p:nvSpPr>
        <p:spPr>
          <a:xfrm>
            <a:off x="1988489" y="2781300"/>
            <a:ext cx="6369978" cy="2133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333333"/>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2400" dirty="0">
                <a:solidFill>
                  <a:schemeClr val="bg1"/>
                </a:solidFill>
                <a:latin typeface="Open Sans" panose="020B0606030504020204" pitchFamily="34" charset="0"/>
              </a:rPr>
              <a:t>Working together to develop practices and tools for measuring and sharing Rotary’s positive, long-term change</a:t>
            </a:r>
          </a:p>
        </p:txBody>
      </p:sp>
      <p:sp>
        <p:nvSpPr>
          <p:cNvPr id="2" name="TextBox 1">
            <a:extLst>
              <a:ext uri="{FF2B5EF4-FFF2-40B4-BE49-F238E27FC236}">
                <a16:creationId xmlns:a16="http://schemas.microsoft.com/office/drawing/2014/main" id="{02BB54E8-ED40-6D1B-8C0A-8F4829B6C035}"/>
              </a:ext>
            </a:extLst>
          </p:cNvPr>
          <p:cNvSpPr txBox="1"/>
          <p:nvPr/>
        </p:nvSpPr>
        <p:spPr>
          <a:xfrm>
            <a:off x="1359262" y="1159329"/>
            <a:ext cx="6999205" cy="1077218"/>
          </a:xfrm>
          <a:prstGeom prst="rect">
            <a:avLst/>
          </a:prstGeom>
          <a:noFill/>
        </p:spPr>
        <p:txBody>
          <a:bodyPr wrap="square" rtlCol="0">
            <a:spAutoFit/>
          </a:bodyPr>
          <a:lstStyle/>
          <a:p>
            <a:r>
              <a:rPr lang="en-US" sz="3200" b="1" dirty="0">
                <a:solidFill>
                  <a:schemeClr val="bg1"/>
                </a:solidFill>
              </a:rPr>
              <a:t>BUILDING A CULTURE OF GIVING TO OUR ENDOWMENT FUND</a:t>
            </a:r>
          </a:p>
        </p:txBody>
      </p:sp>
    </p:spTree>
    <p:custDataLst>
      <p:tags r:id="rId1"/>
    </p:custDataLst>
    <p:extLst>
      <p:ext uri="{BB962C8B-B14F-4D97-AF65-F5344CB8AC3E}">
        <p14:creationId xmlns:p14="http://schemas.microsoft.com/office/powerpoint/2010/main" val="225868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p:txBody>
          <a:bodyPr lIns="0"/>
          <a:lstStyle/>
          <a:p>
            <a:pPr lvl="0"/>
            <a:r>
              <a:rPr lang="en-US" dirty="0"/>
              <a:t>MAKING A BEQUEST</a:t>
            </a:r>
          </a:p>
        </p:txBody>
      </p:sp>
      <p:sp>
        <p:nvSpPr>
          <p:cNvPr id="6" name="Slide Number Placeholder 5"/>
          <p:cNvSpPr>
            <a:spLocks noGrp="1"/>
          </p:cNvSpPr>
          <p:nvPr>
            <p:ph type="sldNum" sz="quarter" idx="15"/>
          </p:nvPr>
        </p:nvSpPr>
        <p:spPr/>
        <p:txBody>
          <a:bodyPr/>
          <a:lstStyle/>
          <a:p>
            <a:fld id="{97A94E25-127B-4C48-AF96-44BA7B823777}" type="slidenum">
              <a:rPr lang="en-US" smtClean="0"/>
              <a:pPr/>
              <a:t>42</a:t>
            </a:fld>
            <a:endParaRPr lang="en-US" dirty="0"/>
          </a:p>
        </p:txBody>
      </p:sp>
      <p:sp>
        <p:nvSpPr>
          <p:cNvPr id="5" name="Subtitle 52">
            <a:extLst>
              <a:ext uri="{FF2B5EF4-FFF2-40B4-BE49-F238E27FC236}">
                <a16:creationId xmlns:a16="http://schemas.microsoft.com/office/drawing/2014/main" id="{B81A6702-C714-4A58-BCD1-4376925A9151}"/>
              </a:ext>
            </a:extLst>
          </p:cNvPr>
          <p:cNvSpPr>
            <a:spLocks noGrp="1"/>
          </p:cNvSpPr>
          <p:nvPr>
            <p:ph type="subTitle" idx="1"/>
          </p:nvPr>
        </p:nvSpPr>
        <p:spPr>
          <a:xfrm>
            <a:off x="558801" y="3383636"/>
            <a:ext cx="5041370" cy="2529484"/>
          </a:xfrm>
        </p:spPr>
        <p:txBody>
          <a:bodyPr lIns="0">
            <a:noAutofit/>
          </a:bodyPr>
          <a:lstStyle/>
          <a:p>
            <a:r>
              <a:rPr lang="en-US" sz="2400" dirty="0"/>
              <a:t>This method of transferring assets is usually documented in a will or estate plan.</a:t>
            </a:r>
          </a:p>
          <a:p>
            <a:endParaRPr lang="en-US" sz="2400" dirty="0"/>
          </a:p>
        </p:txBody>
      </p:sp>
      <p:pic>
        <p:nvPicPr>
          <p:cNvPr id="7" name="Picture 6" descr="A picture containing drawing&#10;&#10;Description automatically generated">
            <a:extLst>
              <a:ext uri="{FF2B5EF4-FFF2-40B4-BE49-F238E27FC236}">
                <a16:creationId xmlns:a16="http://schemas.microsoft.com/office/drawing/2014/main" id="{30AC6469-0E29-4460-BFAF-02BEBC1406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10801" y="6060757"/>
            <a:ext cx="1766968" cy="666152"/>
          </a:xfrm>
          <a:prstGeom prst="rect">
            <a:avLst/>
          </a:prstGeom>
        </p:spPr>
      </p:pic>
      <p:pic>
        <p:nvPicPr>
          <p:cNvPr id="8" name="Picture 7">
            <a:extLst>
              <a:ext uri="{FF2B5EF4-FFF2-40B4-BE49-F238E27FC236}">
                <a16:creationId xmlns:a16="http://schemas.microsoft.com/office/drawing/2014/main" id="{9CA0B6A9-E643-4704-9278-71514640B2F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D91F3E5E-3BEC-C3BD-380D-EEA732BA9F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29202" y="5787501"/>
            <a:ext cx="1766968" cy="666152"/>
          </a:xfrm>
          <a:prstGeom prst="rect">
            <a:avLst/>
          </a:prstGeom>
          <a:effectLst>
            <a:glow>
              <a:schemeClr val="bg1">
                <a:lumMod val="65000"/>
              </a:schemeClr>
            </a:glow>
            <a:outerShdw blurRad="119449" sx="102000" sy="102000" algn="ctr" rotWithShape="0">
              <a:prstClr val="black">
                <a:alpha val="64000"/>
              </a:prstClr>
            </a:outerShdw>
          </a:effectLst>
        </p:spPr>
      </p:pic>
      <p:sp>
        <p:nvSpPr>
          <p:cNvPr id="3" name="Content Placeholder 2">
            <a:extLst>
              <a:ext uri="{FF2B5EF4-FFF2-40B4-BE49-F238E27FC236}">
                <a16:creationId xmlns:a16="http://schemas.microsoft.com/office/drawing/2014/main" id="{3A3E9914-61E2-1134-E4B7-41B6AD1DF528}"/>
              </a:ext>
            </a:extLst>
          </p:cNvPr>
          <p:cNvSpPr txBox="1">
            <a:spLocks/>
          </p:cNvSpPr>
          <p:nvPr/>
        </p:nvSpPr>
        <p:spPr bwMode="auto">
          <a:xfrm>
            <a:off x="345584" y="4868214"/>
            <a:ext cx="4262275" cy="11925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solidFill>
                  <a:srgbClr val="002060"/>
                </a:solidFill>
                <a:latin typeface="Georgia" panose="02040502050405020303" pitchFamily="18" charset="0"/>
                <a:hlinkClick r:id="rId6"/>
              </a:rPr>
              <a:t>https://youtu.be/_-8-VwmNQZU</a:t>
            </a:r>
            <a:endParaRPr lang="en-US" altLang="en-US" dirty="0">
              <a:solidFill>
                <a:srgbClr val="002060"/>
              </a:solidFill>
              <a:latin typeface="Georgia" panose="02040502050405020303" pitchFamily="18" charset="0"/>
            </a:endParaRPr>
          </a:p>
          <a:p>
            <a:endParaRPr lang="en-US" altLang="en-US" sz="1600" dirty="0">
              <a:solidFill>
                <a:srgbClr val="00206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95320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a:extLst>
              <a:ext uri="{FF2B5EF4-FFF2-40B4-BE49-F238E27FC236}">
                <a16:creationId xmlns:a16="http://schemas.microsoft.com/office/drawing/2014/main" id="{40808F63-07A2-B926-2CB8-12EED80CD98C}"/>
              </a:ext>
            </a:extLst>
          </p:cNvPr>
          <p:cNvSpPr>
            <a:spLocks noGrp="1"/>
          </p:cNvSpPr>
          <p:nvPr>
            <p:ph type="title"/>
          </p:nvPr>
        </p:nvSpPr>
        <p:spPr>
          <a:xfrm>
            <a:off x="1981200" y="457201"/>
            <a:ext cx="6096000" cy="487363"/>
          </a:xfrm>
        </p:spPr>
        <p:txBody>
          <a:bodyPr>
            <a:normAutofit fontScale="90000"/>
          </a:bodyPr>
          <a:lstStyle/>
          <a:p>
            <a:pPr eaLnBrk="1" hangingPunct="1"/>
            <a:r>
              <a:rPr lang="en-US" altLang="en-US" dirty="0">
                <a:latin typeface="Arial Narrow" panose="020B0606020202030204" pitchFamily="34" charset="0"/>
              </a:rPr>
              <a:t>Endowment Fund</a:t>
            </a:r>
          </a:p>
        </p:txBody>
      </p:sp>
      <p:pic>
        <p:nvPicPr>
          <p:cNvPr id="2" name="Content Placeholder 4" descr="Chart, line chart&#10;&#10;Description automatically generated">
            <a:extLst>
              <a:ext uri="{FF2B5EF4-FFF2-40B4-BE49-F238E27FC236}">
                <a16:creationId xmlns:a16="http://schemas.microsoft.com/office/drawing/2014/main" id="{B5A256E7-DE3B-5F44-832A-4C5334E7A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752601"/>
            <a:ext cx="7261225"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618824"/>
      </p:ext>
    </p:extLst>
  </p:cSld>
  <p:clrMapOvr>
    <a:masterClrMapping/>
  </p:clrMapOvr>
  <p:transition spd="med" advClick="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539534-A8ED-19F0-A503-6C66142B322E}"/>
              </a:ext>
            </a:extLst>
          </p:cNvPr>
          <p:cNvSpPr>
            <a:spLocks noGrp="1"/>
          </p:cNvSpPr>
          <p:nvPr>
            <p:ph type="body" sz="quarter" idx="14"/>
          </p:nvPr>
        </p:nvSpPr>
        <p:spPr/>
        <p:txBody>
          <a:bodyPr/>
          <a:lstStyle/>
          <a:p>
            <a:r>
              <a:rPr lang="en-US" dirty="0"/>
              <a:t>NEW BEQUESTS</a:t>
            </a:r>
          </a:p>
        </p:txBody>
      </p:sp>
      <p:graphicFrame>
        <p:nvGraphicFramePr>
          <p:cNvPr id="8" name="Table 8">
            <a:extLst>
              <a:ext uri="{FF2B5EF4-FFF2-40B4-BE49-F238E27FC236}">
                <a16:creationId xmlns:a16="http://schemas.microsoft.com/office/drawing/2014/main" id="{865DF1E0-2B98-059D-4B9E-B805AC14392C}"/>
              </a:ext>
            </a:extLst>
          </p:cNvPr>
          <p:cNvGraphicFramePr>
            <a:graphicFrameLocks noGrp="1"/>
          </p:cNvGraphicFramePr>
          <p:nvPr>
            <p:extLst>
              <p:ext uri="{D42A27DB-BD31-4B8C-83A1-F6EECF244321}">
                <p14:modId xmlns:p14="http://schemas.microsoft.com/office/powerpoint/2010/main" val="3875100910"/>
              </p:ext>
            </p:extLst>
          </p:nvPr>
        </p:nvGraphicFramePr>
        <p:xfrm>
          <a:off x="6349285" y="165255"/>
          <a:ext cx="5447764" cy="5469226"/>
        </p:xfrm>
        <a:graphic>
          <a:graphicData uri="http://schemas.openxmlformats.org/drawingml/2006/table">
            <a:tbl>
              <a:tblPr firstRow="1" bandRow="1">
                <a:tableStyleId>{5C22544A-7EE6-4342-B048-85BDC9FD1C3A}</a:tableStyleId>
              </a:tblPr>
              <a:tblGrid>
                <a:gridCol w="1634179">
                  <a:extLst>
                    <a:ext uri="{9D8B030D-6E8A-4147-A177-3AD203B41FA5}">
                      <a16:colId xmlns:a16="http://schemas.microsoft.com/office/drawing/2014/main" val="480187339"/>
                    </a:ext>
                  </a:extLst>
                </a:gridCol>
                <a:gridCol w="600039">
                  <a:extLst>
                    <a:ext uri="{9D8B030D-6E8A-4147-A177-3AD203B41FA5}">
                      <a16:colId xmlns:a16="http://schemas.microsoft.com/office/drawing/2014/main" val="3829367422"/>
                    </a:ext>
                  </a:extLst>
                </a:gridCol>
                <a:gridCol w="546703">
                  <a:extLst>
                    <a:ext uri="{9D8B030D-6E8A-4147-A177-3AD203B41FA5}">
                      <a16:colId xmlns:a16="http://schemas.microsoft.com/office/drawing/2014/main" val="2574139815"/>
                    </a:ext>
                  </a:extLst>
                </a:gridCol>
                <a:gridCol w="1680110">
                  <a:extLst>
                    <a:ext uri="{9D8B030D-6E8A-4147-A177-3AD203B41FA5}">
                      <a16:colId xmlns:a16="http://schemas.microsoft.com/office/drawing/2014/main" val="2682191590"/>
                    </a:ext>
                  </a:extLst>
                </a:gridCol>
                <a:gridCol w="986733">
                  <a:extLst>
                    <a:ext uri="{9D8B030D-6E8A-4147-A177-3AD203B41FA5}">
                      <a16:colId xmlns:a16="http://schemas.microsoft.com/office/drawing/2014/main" val="1971522637"/>
                    </a:ext>
                  </a:extLst>
                </a:gridCol>
              </a:tblGrid>
              <a:tr h="800314">
                <a:tc gridSpan="5">
                  <a:txBody>
                    <a:bodyPr/>
                    <a:lstStyle/>
                    <a:p>
                      <a:pPr algn="ctr" fontAlgn="b"/>
                      <a:r>
                        <a:rPr lang="en-US" sz="1800" b="1" i="0" u="none" strike="noStrike" dirty="0">
                          <a:solidFill>
                            <a:schemeClr val="bg1"/>
                          </a:solidFill>
                          <a:effectLst/>
                          <a:latin typeface="Arial" panose="020B0604020202020204" pitchFamily="34" charset="0"/>
                          <a:cs typeface="Arial" panose="020B0604020202020204" pitchFamily="34" charset="0"/>
                        </a:rPr>
                        <a:t>NEW BEQUESTS ZONE 30</a:t>
                      </a:r>
                    </a:p>
                    <a:p>
                      <a:pPr algn="ctr" fontAlgn="b"/>
                      <a:br>
                        <a:rPr lang="en-US" sz="1800" b="1" i="0" u="none" strike="noStrike" dirty="0">
                          <a:solidFill>
                            <a:schemeClr val="bg1"/>
                          </a:solidFill>
                          <a:effectLst/>
                          <a:latin typeface="Arial" panose="020B0604020202020204" pitchFamily="34" charset="0"/>
                          <a:cs typeface="Arial" panose="020B0604020202020204" pitchFamily="34" charset="0"/>
                        </a:rPr>
                      </a:br>
                      <a:r>
                        <a:rPr lang="en-US" sz="1800" b="1" i="0" u="none" strike="noStrike" dirty="0">
                          <a:solidFill>
                            <a:schemeClr val="bg1"/>
                          </a:solidFill>
                          <a:effectLst/>
                          <a:latin typeface="Arial" panose="020B0604020202020204" pitchFamily="34" charset="0"/>
                          <a:cs typeface="Arial" panose="020B0604020202020204" pitchFamily="34" charset="0"/>
                        </a:rPr>
                        <a:t>JULY 1, 2022 – JUNE 30, 2023</a:t>
                      </a:r>
                    </a:p>
                  </a:txBody>
                  <a:tcPr marL="9525" marR="9525"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02271338"/>
                  </a:ext>
                </a:extLst>
              </a:tr>
              <a:tr h="463674">
                <a:tc>
                  <a:txBody>
                    <a:bodyPr/>
                    <a:lstStyle/>
                    <a:p>
                      <a:pPr algn="ctr" fontAlgn="b"/>
                      <a:r>
                        <a:rPr lang="en-US" sz="1800" b="0" i="0" u="none" strike="noStrike" dirty="0">
                          <a:solidFill>
                            <a:srgbClr val="000000"/>
                          </a:solidFill>
                          <a:effectLst/>
                          <a:latin typeface="+mj-lt"/>
                        </a:rPr>
                        <a:t>DISTRICT</a:t>
                      </a:r>
                    </a:p>
                  </a:txBody>
                  <a:tcPr marL="9525" marR="9525" marT="9525" marB="0" anchor="b">
                    <a:lnT w="38100" cmpd="sng">
                      <a:noFill/>
                    </a:lnT>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T w="38100" cmpd="sng">
                      <a:noFill/>
                    </a:lnT>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T w="38100" cmpd="sng">
                      <a:noFill/>
                    </a:lnT>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DISTRICT</a:t>
                      </a:r>
                    </a:p>
                  </a:txBody>
                  <a:tcPr marL="9525" marR="9525" marT="9525" marB="0" anchor="b">
                    <a:lnT w="38100" cmpd="sng">
                      <a:noFill/>
                    </a:lnT>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b">
                    <a:lnT w="38100" cmpd="sng">
                      <a:noFill/>
                    </a:lnT>
                  </a:tcPr>
                </a:tc>
                <a:extLst>
                  <a:ext uri="{0D108BD9-81ED-4DB2-BD59-A6C34878D82A}">
                    <a16:rowId xmlns:a16="http://schemas.microsoft.com/office/drawing/2014/main" val="2860810938"/>
                  </a:ext>
                </a:extLst>
              </a:tr>
              <a:tr h="463674">
                <a:tc>
                  <a:txBody>
                    <a:bodyPr/>
                    <a:lstStyle/>
                    <a:p>
                      <a:pPr algn="ctr" fontAlgn="b"/>
                      <a:r>
                        <a:rPr lang="en-US" sz="1800" b="0" i="0" u="none" strike="noStrike" dirty="0">
                          <a:solidFill>
                            <a:srgbClr val="000000"/>
                          </a:solidFill>
                          <a:effectLst/>
                          <a:latin typeface="+mj-lt"/>
                        </a:rPr>
                        <a:t>6540</a:t>
                      </a:r>
                    </a:p>
                  </a:txBody>
                  <a:tcPr marL="9525" marR="9525" marT="9525" marB="0" anchor="b"/>
                </a:tc>
                <a:tc>
                  <a:txBody>
                    <a:bodyPr/>
                    <a:lstStyle/>
                    <a:p>
                      <a:pPr algn="ctr" fontAlgn="b"/>
                      <a:r>
                        <a:rPr lang="en-US" sz="1800" b="0" i="0" u="none" strike="noStrike">
                          <a:solidFill>
                            <a:srgbClr val="000000"/>
                          </a:solidFill>
                          <a:effectLst/>
                          <a:latin typeface="+mj-lt"/>
                          <a:cs typeface="Arial" panose="020B0604020202020204" pitchFamily="34" charset="0"/>
                        </a:rPr>
                        <a:t>2</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6690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b"/>
                </a:tc>
                <a:extLst>
                  <a:ext uri="{0D108BD9-81ED-4DB2-BD59-A6C34878D82A}">
                    <a16:rowId xmlns:a16="http://schemas.microsoft.com/office/drawing/2014/main" val="4237560493"/>
                  </a:ext>
                </a:extLst>
              </a:tr>
              <a:tr h="463674">
                <a:tc>
                  <a:txBody>
                    <a:bodyPr/>
                    <a:lstStyle/>
                    <a:p>
                      <a:pPr algn="ctr" fontAlgn="b"/>
                      <a:r>
                        <a:rPr lang="en-US" sz="1800" b="0" i="0" u="none" strike="noStrike" dirty="0">
                          <a:solidFill>
                            <a:srgbClr val="000000"/>
                          </a:solidFill>
                          <a:effectLst/>
                          <a:latin typeface="+mj-lt"/>
                        </a:rPr>
                        <a:t>6560</a:t>
                      </a:r>
                    </a:p>
                  </a:txBody>
                  <a:tcPr marL="9525" marR="9525" marT="9525" marB="0" anchor="b"/>
                </a:tc>
                <a:tc>
                  <a:txBody>
                    <a:bodyPr/>
                    <a:lstStyle/>
                    <a:p>
                      <a:pPr algn="ctr" fontAlgn="b"/>
                      <a:r>
                        <a:rPr lang="en-US" sz="1800" b="0" i="0" u="none" strike="noStrike" dirty="0">
                          <a:solidFill>
                            <a:srgbClr val="000000"/>
                          </a:solidFill>
                          <a:effectLst/>
                          <a:latin typeface="+mj-lt"/>
                          <a:cs typeface="Arial" panose="020B0604020202020204" pitchFamily="34" charset="0"/>
                        </a:rPr>
                        <a:t>0</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6710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b"/>
                </a:tc>
                <a:extLst>
                  <a:ext uri="{0D108BD9-81ED-4DB2-BD59-A6C34878D82A}">
                    <a16:rowId xmlns:a16="http://schemas.microsoft.com/office/drawing/2014/main" val="2565214553"/>
                  </a:ext>
                </a:extLst>
              </a:tr>
              <a:tr h="463674">
                <a:tc>
                  <a:txBody>
                    <a:bodyPr/>
                    <a:lstStyle/>
                    <a:p>
                      <a:pPr algn="ctr" fontAlgn="b"/>
                      <a:r>
                        <a:rPr lang="en-US" sz="1800" b="0" i="0" u="none" strike="noStrike">
                          <a:solidFill>
                            <a:srgbClr val="000000"/>
                          </a:solidFill>
                          <a:effectLst/>
                          <a:latin typeface="+mj-lt"/>
                        </a:rPr>
                        <a:t>6580</a:t>
                      </a:r>
                    </a:p>
                  </a:txBody>
                  <a:tcPr marL="9525" marR="9525" marT="9525" marB="0" anchor="b"/>
                </a:tc>
                <a:tc>
                  <a:txBody>
                    <a:bodyPr/>
                    <a:lstStyle/>
                    <a:p>
                      <a:pPr algn="ctr" fontAlgn="b"/>
                      <a:r>
                        <a:rPr lang="en-US" sz="1800" b="0" i="0" u="none" strike="noStrike" dirty="0">
                          <a:solidFill>
                            <a:srgbClr val="000000"/>
                          </a:solidFill>
                          <a:effectLst/>
                          <a:latin typeface="+mj-lt"/>
                          <a:cs typeface="Arial" panose="020B0604020202020204" pitchFamily="34" charset="0"/>
                        </a:rPr>
                        <a:t>1</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6740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tc>
                <a:extLst>
                  <a:ext uri="{0D108BD9-81ED-4DB2-BD59-A6C34878D82A}">
                    <a16:rowId xmlns:a16="http://schemas.microsoft.com/office/drawing/2014/main" val="1432783430"/>
                  </a:ext>
                </a:extLst>
              </a:tr>
              <a:tr h="463674">
                <a:tc>
                  <a:txBody>
                    <a:bodyPr/>
                    <a:lstStyle/>
                    <a:p>
                      <a:pPr algn="ctr" fontAlgn="b"/>
                      <a:r>
                        <a:rPr lang="en-US" sz="1800" b="0" i="0" u="none" strike="noStrike" dirty="0">
                          <a:solidFill>
                            <a:srgbClr val="000000"/>
                          </a:solidFill>
                          <a:effectLst/>
                          <a:latin typeface="+mj-lt"/>
                        </a:rPr>
                        <a:t>6600</a:t>
                      </a:r>
                    </a:p>
                  </a:txBody>
                  <a:tcPr marL="9525" marR="9525" marT="9525" marB="0" anchor="b"/>
                </a:tc>
                <a:tc>
                  <a:txBody>
                    <a:bodyPr/>
                    <a:lstStyle/>
                    <a:p>
                      <a:pPr algn="ctr" fontAlgn="b"/>
                      <a:r>
                        <a:rPr lang="en-US" sz="1800" b="0" i="0" u="none" strike="noStrike">
                          <a:solidFill>
                            <a:srgbClr val="000000"/>
                          </a:solidFill>
                          <a:effectLst/>
                          <a:latin typeface="+mj-lt"/>
                          <a:cs typeface="Arial" panose="020B0604020202020204" pitchFamily="34" charset="0"/>
                        </a:rPr>
                        <a:t>0</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6760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tc>
                <a:extLst>
                  <a:ext uri="{0D108BD9-81ED-4DB2-BD59-A6C34878D82A}">
                    <a16:rowId xmlns:a16="http://schemas.microsoft.com/office/drawing/2014/main" val="1035158990"/>
                  </a:ext>
                </a:extLst>
              </a:tr>
              <a:tr h="463674">
                <a:tc>
                  <a:txBody>
                    <a:bodyPr/>
                    <a:lstStyle/>
                    <a:p>
                      <a:pPr algn="ctr" fontAlgn="b"/>
                      <a:r>
                        <a:rPr lang="en-US" sz="1800" b="0" i="0" u="none" strike="noStrike" dirty="0">
                          <a:solidFill>
                            <a:srgbClr val="000000"/>
                          </a:solidFill>
                          <a:effectLst/>
                          <a:latin typeface="+mj-lt"/>
                        </a:rPr>
                        <a:t>6630</a:t>
                      </a:r>
                    </a:p>
                  </a:txBody>
                  <a:tcPr marL="9525" marR="9525" marT="9525" marB="0" anchor="b"/>
                </a:tc>
                <a:tc>
                  <a:txBody>
                    <a:bodyPr/>
                    <a:lstStyle/>
                    <a:p>
                      <a:pPr algn="ctr" fontAlgn="b"/>
                      <a:r>
                        <a:rPr lang="en-US" sz="1800" b="0" i="0" u="none" strike="noStrike">
                          <a:solidFill>
                            <a:srgbClr val="000000"/>
                          </a:solidFill>
                          <a:effectLst/>
                          <a:latin typeface="+mj-lt"/>
                          <a:cs typeface="Arial" panose="020B0604020202020204" pitchFamily="34" charset="0"/>
                        </a:rPr>
                        <a:t>1</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6780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b"/>
                </a:tc>
                <a:extLst>
                  <a:ext uri="{0D108BD9-81ED-4DB2-BD59-A6C34878D82A}">
                    <a16:rowId xmlns:a16="http://schemas.microsoft.com/office/drawing/2014/main" val="1749369445"/>
                  </a:ext>
                </a:extLst>
              </a:tr>
              <a:tr h="463674">
                <a:tc>
                  <a:txBody>
                    <a:bodyPr/>
                    <a:lstStyle/>
                    <a:p>
                      <a:pPr algn="ctr" fontAlgn="b"/>
                      <a:r>
                        <a:rPr lang="en-US" sz="1800" b="0" i="0" u="none" strike="noStrike" dirty="0">
                          <a:solidFill>
                            <a:srgbClr val="000000"/>
                          </a:solidFill>
                          <a:effectLst/>
                          <a:latin typeface="+mj-lt"/>
                        </a:rPr>
                        <a:t>6650</a:t>
                      </a:r>
                    </a:p>
                  </a:txBody>
                  <a:tcPr marL="9525" marR="9525" marT="9525" marB="0" anchor="b"/>
                </a:tc>
                <a:tc>
                  <a:txBody>
                    <a:bodyPr/>
                    <a:lstStyle/>
                    <a:p>
                      <a:pPr algn="ctr" fontAlgn="b"/>
                      <a:r>
                        <a:rPr lang="en-US" sz="1800" b="0" i="0" u="none" strike="noStrike" dirty="0">
                          <a:solidFill>
                            <a:srgbClr val="000000"/>
                          </a:solidFill>
                          <a:effectLst/>
                          <a:latin typeface="+mj-lt"/>
                          <a:cs typeface="Arial" panose="020B0604020202020204" pitchFamily="34" charset="0"/>
                        </a:rPr>
                        <a:t>0</a:t>
                      </a:r>
                    </a:p>
                  </a:txBody>
                  <a:tcPr marL="9525" marR="9525" marT="9525" marB="0" anchor="b"/>
                </a:tc>
                <a:tc>
                  <a:txBody>
                    <a:bodyPr/>
                    <a:lstStyle/>
                    <a:p>
                      <a:pPr algn="ctr"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6860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b"/>
                </a:tc>
                <a:extLst>
                  <a:ext uri="{0D108BD9-81ED-4DB2-BD59-A6C34878D82A}">
                    <a16:rowId xmlns:a16="http://schemas.microsoft.com/office/drawing/2014/main" val="967498450"/>
                  </a:ext>
                </a:extLst>
              </a:tr>
              <a:tr h="463674">
                <a:tc>
                  <a:txBody>
                    <a:bodyPr/>
                    <a:lstStyle/>
                    <a:p>
                      <a:pPr algn="ctr" fontAlgn="b"/>
                      <a:r>
                        <a:rPr lang="en-US" sz="1800" b="0" i="0" u="none" strike="noStrike" dirty="0">
                          <a:solidFill>
                            <a:srgbClr val="000000"/>
                          </a:solidFill>
                          <a:effectLst/>
                          <a:latin typeface="+mj-lt"/>
                        </a:rPr>
                        <a:t>6670</a:t>
                      </a:r>
                    </a:p>
                  </a:txBody>
                  <a:tcPr marL="9525" marR="9525" marT="9525" marB="0" anchor="b"/>
                </a:tc>
                <a:tc>
                  <a:txBody>
                    <a:bodyPr/>
                    <a:lstStyle/>
                    <a:p>
                      <a:pPr algn="ctr" fontAlgn="b"/>
                      <a:r>
                        <a:rPr lang="en-US" sz="1800" b="0" i="0" u="none" strike="noStrike" dirty="0">
                          <a:solidFill>
                            <a:srgbClr val="000000"/>
                          </a:solidFill>
                          <a:effectLst/>
                          <a:latin typeface="+mj-lt"/>
                          <a:cs typeface="Arial" panose="020B0604020202020204" pitchFamily="34" charset="0"/>
                        </a:rPr>
                        <a:t>1</a:t>
                      </a:r>
                    </a:p>
                  </a:txBody>
                  <a:tcPr marL="9525" marR="9525" marT="9525" marB="0" anchor="b"/>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6880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b"/>
                </a:tc>
                <a:extLst>
                  <a:ext uri="{0D108BD9-81ED-4DB2-BD59-A6C34878D82A}">
                    <a16:rowId xmlns:a16="http://schemas.microsoft.com/office/drawing/2014/main" val="4115094291"/>
                  </a:ext>
                </a:extLst>
              </a:tr>
              <a:tr h="927349">
                <a:tc gridSpan="5">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6760 RY 2019-2020  48 Bequests</a:t>
                      </a:r>
                    </a:p>
                    <a:p>
                      <a:pPr algn="ctr" fontAlgn="b"/>
                      <a:br>
                        <a:rPr lang="en-US" sz="1800" b="0" i="0" u="none" strike="noStrike" dirty="0">
                          <a:solidFill>
                            <a:srgbClr val="000000"/>
                          </a:solidFill>
                          <a:effectLst/>
                          <a:latin typeface="Arial" panose="020B0604020202020204" pitchFamily="34" charset="0"/>
                          <a:cs typeface="Arial" panose="020B0604020202020204" pitchFamily="34" charset="0"/>
                        </a:rPr>
                      </a:br>
                      <a:r>
                        <a:rPr lang="en-US" sz="1800" b="0" i="0" u="none" strike="noStrike" dirty="0">
                          <a:solidFill>
                            <a:srgbClr val="000000"/>
                          </a:solidFill>
                          <a:effectLst/>
                          <a:latin typeface="Arial" panose="020B0604020202020204" pitchFamily="34" charset="0"/>
                          <a:cs typeface="Arial" panose="020B0604020202020204" pitchFamily="34" charset="0"/>
                        </a:rPr>
                        <a:t>6780 RY 2021-2022 16 Bequests</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4749353"/>
                  </a:ext>
                </a:extLst>
              </a:tr>
            </a:tbl>
          </a:graphicData>
        </a:graphic>
      </p:graphicFrame>
    </p:spTree>
    <p:extLst>
      <p:ext uri="{BB962C8B-B14F-4D97-AF65-F5344CB8AC3E}">
        <p14:creationId xmlns:p14="http://schemas.microsoft.com/office/powerpoint/2010/main" val="4150269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C0D262-6A36-A292-EA25-FDB046D39245}"/>
              </a:ext>
            </a:extLst>
          </p:cNvPr>
          <p:cNvSpPr>
            <a:spLocks noGrp="1"/>
          </p:cNvSpPr>
          <p:nvPr>
            <p:ph type="body" sz="quarter" idx="14"/>
          </p:nvPr>
        </p:nvSpPr>
        <p:spPr>
          <a:xfrm>
            <a:off x="291618" y="211183"/>
            <a:ext cx="5249816" cy="2161903"/>
          </a:xfrm>
        </p:spPr>
        <p:txBody>
          <a:bodyPr/>
          <a:lstStyle/>
          <a:p>
            <a:r>
              <a:rPr lang="en-US" dirty="0"/>
              <a:t>Million Dollar/legacy dinners</a:t>
            </a:r>
          </a:p>
        </p:txBody>
      </p:sp>
      <p:pic>
        <p:nvPicPr>
          <p:cNvPr id="6" name="Picture 5">
            <a:extLst>
              <a:ext uri="{FF2B5EF4-FFF2-40B4-BE49-F238E27FC236}">
                <a16:creationId xmlns:a16="http://schemas.microsoft.com/office/drawing/2014/main" id="{C4B537F8-48DC-EB30-BEF3-A58D7E09B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547" y="165463"/>
            <a:ext cx="5358069" cy="5660571"/>
          </a:xfrm>
          <a:prstGeom prst="rect">
            <a:avLst/>
          </a:prstGeom>
        </p:spPr>
      </p:pic>
      <p:graphicFrame>
        <p:nvGraphicFramePr>
          <p:cNvPr id="10" name="Object 9">
            <a:extLst>
              <a:ext uri="{FF2B5EF4-FFF2-40B4-BE49-F238E27FC236}">
                <a16:creationId xmlns:a16="http://schemas.microsoft.com/office/drawing/2014/main" id="{F7CD6C0F-0CB9-ABEA-696F-645E7FCBE771}"/>
              </a:ext>
            </a:extLst>
          </p:cNvPr>
          <p:cNvGraphicFramePr>
            <a:graphicFrameLocks noChangeAspect="1"/>
          </p:cNvGraphicFramePr>
          <p:nvPr/>
        </p:nvGraphicFramePr>
        <p:xfrm>
          <a:off x="1308347" y="2468880"/>
          <a:ext cx="3391593" cy="4389120"/>
        </p:xfrm>
        <a:graphic>
          <a:graphicData uri="http://schemas.openxmlformats.org/presentationml/2006/ole">
            <mc:AlternateContent xmlns:mc="http://schemas.openxmlformats.org/markup-compatibility/2006">
              <mc:Choice xmlns:v="urn:schemas-microsoft-com:vml" Requires="v">
                <p:oleObj name="Acrobat Document" r:id="rId4" imgW="3886052" imgH="5029200" progId="Acrobat.Document.DC">
                  <p:embed/>
                </p:oleObj>
              </mc:Choice>
              <mc:Fallback>
                <p:oleObj name="Acrobat Document" r:id="rId4" imgW="3886052" imgH="5029200" progId="Acrobat.Document.DC">
                  <p:embed/>
                  <p:pic>
                    <p:nvPicPr>
                      <p:cNvPr id="10" name="Object 9">
                        <a:extLst>
                          <a:ext uri="{FF2B5EF4-FFF2-40B4-BE49-F238E27FC236}">
                            <a16:creationId xmlns:a16="http://schemas.microsoft.com/office/drawing/2014/main" id="{F7CD6C0F-0CB9-ABEA-696F-645E7FCBE771}"/>
                          </a:ext>
                        </a:extLst>
                      </p:cNvPr>
                      <p:cNvPicPr/>
                      <p:nvPr/>
                    </p:nvPicPr>
                    <p:blipFill>
                      <a:blip r:embed="rId5"/>
                      <a:stretch>
                        <a:fillRect/>
                      </a:stretch>
                    </p:blipFill>
                    <p:spPr>
                      <a:xfrm>
                        <a:off x="1308347" y="2468880"/>
                        <a:ext cx="3391593" cy="4389120"/>
                      </a:xfrm>
                      <a:prstGeom prst="rect">
                        <a:avLst/>
                      </a:prstGeom>
                    </p:spPr>
                  </p:pic>
                </p:oleObj>
              </mc:Fallback>
            </mc:AlternateContent>
          </a:graphicData>
        </a:graphic>
      </p:graphicFrame>
    </p:spTree>
    <p:extLst>
      <p:ext uri="{BB962C8B-B14F-4D97-AF65-F5344CB8AC3E}">
        <p14:creationId xmlns:p14="http://schemas.microsoft.com/office/powerpoint/2010/main" val="529421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DB5E9-66A0-FD3F-E25F-3673A03339ED}"/>
              </a:ext>
            </a:extLst>
          </p:cNvPr>
          <p:cNvSpPr>
            <a:spLocks noGrp="1"/>
          </p:cNvSpPr>
          <p:nvPr>
            <p:ph type="body" sz="quarter" idx="12"/>
          </p:nvPr>
        </p:nvSpPr>
        <p:spPr>
          <a:xfrm>
            <a:off x="6413500" y="1993900"/>
            <a:ext cx="5537200" cy="1689100"/>
          </a:xfrm>
        </p:spPr>
        <p:txBody>
          <a:bodyPr>
            <a:normAutofit/>
          </a:bodyPr>
          <a:lstStyle/>
          <a:p>
            <a:r>
              <a:rPr lang="en-US" sz="6000" b="1" dirty="0">
                <a:solidFill>
                  <a:srgbClr val="00B0F0"/>
                </a:solidFill>
              </a:rPr>
              <a:t>10-15 Months</a:t>
            </a:r>
          </a:p>
        </p:txBody>
      </p:sp>
      <p:sp>
        <p:nvSpPr>
          <p:cNvPr id="3" name="Text Placeholder 2">
            <a:extLst>
              <a:ext uri="{FF2B5EF4-FFF2-40B4-BE49-F238E27FC236}">
                <a16:creationId xmlns:a16="http://schemas.microsoft.com/office/drawing/2014/main" id="{D434DE3B-867F-DE2D-4B0F-E59736AD4637}"/>
              </a:ext>
            </a:extLst>
          </p:cNvPr>
          <p:cNvSpPr>
            <a:spLocks noGrp="1"/>
          </p:cNvSpPr>
          <p:nvPr>
            <p:ph type="body" sz="quarter" idx="14"/>
          </p:nvPr>
        </p:nvSpPr>
        <p:spPr/>
        <p:txBody>
          <a:bodyPr/>
          <a:lstStyle/>
          <a:p>
            <a:r>
              <a:rPr lang="en-US" dirty="0"/>
              <a:t>planning the event</a:t>
            </a:r>
          </a:p>
        </p:txBody>
      </p:sp>
    </p:spTree>
    <p:extLst>
      <p:ext uri="{BB962C8B-B14F-4D97-AF65-F5344CB8AC3E}">
        <p14:creationId xmlns:p14="http://schemas.microsoft.com/office/powerpoint/2010/main" val="3201918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6D2C4-7ACF-21D5-F4B4-3836EF3A3506}"/>
              </a:ext>
            </a:extLst>
          </p:cNvPr>
          <p:cNvSpPr>
            <a:spLocks noGrp="1"/>
          </p:cNvSpPr>
          <p:nvPr>
            <p:ph type="body" sz="quarter" idx="14"/>
          </p:nvPr>
        </p:nvSpPr>
        <p:spPr/>
        <p:txBody>
          <a:bodyPr/>
          <a:lstStyle/>
          <a:p>
            <a:r>
              <a:rPr lang="en-US" dirty="0"/>
              <a:t>Building the team</a:t>
            </a:r>
          </a:p>
        </p:txBody>
      </p:sp>
      <p:pic>
        <p:nvPicPr>
          <p:cNvPr id="6" name="Picture 5">
            <a:extLst>
              <a:ext uri="{FF2B5EF4-FFF2-40B4-BE49-F238E27FC236}">
                <a16:creationId xmlns:a16="http://schemas.microsoft.com/office/drawing/2014/main" id="{725B16B9-664D-27C8-164A-FE485C1DF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854" y="149190"/>
            <a:ext cx="6065146" cy="4886462"/>
          </a:xfrm>
          <a:prstGeom prst="rect">
            <a:avLst/>
          </a:prstGeom>
        </p:spPr>
      </p:pic>
    </p:spTree>
    <p:extLst>
      <p:ext uri="{BB962C8B-B14F-4D97-AF65-F5344CB8AC3E}">
        <p14:creationId xmlns:p14="http://schemas.microsoft.com/office/powerpoint/2010/main" val="4081926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5830A7-15CF-55C3-6D8A-6F774016D1B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12192000" cy="6876288"/>
          </a:xfrm>
          <a:prstGeom prst="rect">
            <a:avLst/>
          </a:prstGeom>
        </p:spPr>
      </p:pic>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8"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3CDB16D-F59C-1490-94BE-5F51C0823116}"/>
              </a:ext>
            </a:extLst>
          </p:cNvPr>
          <p:cNvSpPr/>
          <p:nvPr/>
        </p:nvSpPr>
        <p:spPr>
          <a:xfrm>
            <a:off x="0" y="0"/>
            <a:ext cx="6096000" cy="6858000"/>
          </a:xfrm>
          <a:prstGeom prst="rect">
            <a:avLst/>
          </a:prstGeom>
          <a:solidFill>
            <a:srgbClr val="01B4E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09879261-CAD3-C1CC-5399-EB841409615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29202" y="5787501"/>
            <a:ext cx="1766968" cy="666152"/>
          </a:xfrm>
          <a:prstGeom prst="rect">
            <a:avLst/>
          </a:prstGeom>
        </p:spPr>
      </p:pic>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495830" y="3383632"/>
            <a:ext cx="5320695" cy="3139088"/>
          </a:xfrm>
        </p:spPr>
        <p:txBody>
          <a:bodyPr lIns="0">
            <a:normAutofit/>
          </a:bodyPr>
          <a:lstStyle/>
          <a:p>
            <a:r>
              <a:rPr lang="en-US" sz="2400" dirty="0"/>
              <a:t>At home and in your community</a:t>
            </a:r>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504296" y="2141538"/>
            <a:ext cx="4978400" cy="1135062"/>
          </a:xfrm>
          <a:ln>
            <a:gradFill>
              <a:gsLst>
                <a:gs pos="100000">
                  <a:schemeClr val="accent1">
                    <a:lumMod val="0"/>
                    <a:lumOff val="100000"/>
                  </a:schemeClr>
                </a:gs>
                <a:gs pos="98000">
                  <a:schemeClr val="bg1">
                    <a:alpha val="0"/>
                  </a:schemeClr>
                </a:gs>
              </a:gsLst>
            </a:gradFill>
          </a:ln>
        </p:spPr>
        <p:txBody>
          <a:bodyPr lIns="0"/>
          <a:lstStyle/>
          <a:p>
            <a:pPr lvl="0"/>
            <a:r>
              <a:rPr lang="en-US" dirty="0"/>
              <a:t>BUILD A CULTURE OF PHILANTHROPY</a:t>
            </a:r>
          </a:p>
        </p:txBody>
      </p:sp>
    </p:spTree>
    <p:custDataLst>
      <p:tags r:id="rId1"/>
    </p:custDataLst>
    <p:extLst>
      <p:ext uri="{BB962C8B-B14F-4D97-AF65-F5344CB8AC3E}">
        <p14:creationId xmlns:p14="http://schemas.microsoft.com/office/powerpoint/2010/main" val="231461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B4DC28-5A9A-137D-78F7-EAF32F88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99"/>
            <a:ext cx="6096001" cy="6096001"/>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a:noFill/>
        </p:spPr>
      </p:pic>
      <p:sp>
        <p:nvSpPr>
          <p:cNvPr id="21" name="Text Placeholder 2">
            <a:extLst>
              <a:ext uri="{FF2B5EF4-FFF2-40B4-BE49-F238E27FC236}">
                <a16:creationId xmlns:a16="http://schemas.microsoft.com/office/drawing/2014/main" id="{8CFF8DB8-2758-FE4C-1075-56E0E337C5E8}"/>
              </a:ext>
            </a:extLst>
          </p:cNvPr>
          <p:cNvSpPr>
            <a:spLocks noGrp="1"/>
          </p:cNvSpPr>
          <p:nvPr>
            <p:ph type="body" sz="quarter" idx="16"/>
          </p:nvPr>
        </p:nvSpPr>
        <p:spPr>
          <a:xfrm>
            <a:off x="6096001" y="0"/>
            <a:ext cx="6096000" cy="6858000"/>
          </a:xfrm>
        </p:spPr>
        <p:txBody>
          <a:bodyPr/>
          <a:lstStyle/>
          <a:p>
            <a:endParaRPr lang="en-US"/>
          </a:p>
        </p:txBody>
      </p:sp>
      <p:sp>
        <p:nvSpPr>
          <p:cNvPr id="14" name="Text Placeholder 3">
            <a:extLst>
              <a:ext uri="{FF2B5EF4-FFF2-40B4-BE49-F238E27FC236}">
                <a16:creationId xmlns:a16="http://schemas.microsoft.com/office/drawing/2014/main" id="{B0DAAD52-0ACA-0947-7B25-F88AB09A4B3C}"/>
              </a:ext>
            </a:extLst>
          </p:cNvPr>
          <p:cNvSpPr>
            <a:spLocks noGrp="1"/>
          </p:cNvSpPr>
          <p:nvPr>
            <p:ph type="body" sz="quarter" idx="14"/>
          </p:nvPr>
        </p:nvSpPr>
        <p:spPr>
          <a:xfrm>
            <a:off x="6879771" y="2141538"/>
            <a:ext cx="4978400" cy="1135062"/>
          </a:xfrm>
        </p:spPr>
        <p:txBody>
          <a:bodyPr anchor="b">
            <a:normAutofit/>
          </a:bodyPr>
          <a:lstStyle/>
          <a:p>
            <a:r>
              <a:rPr lang="en-US" sz="3700" dirty="0"/>
              <a:t>Everyone has a story</a:t>
            </a:r>
          </a:p>
        </p:txBody>
      </p:sp>
    </p:spTree>
    <p:extLst>
      <p:ext uri="{BB962C8B-B14F-4D97-AF65-F5344CB8AC3E}">
        <p14:creationId xmlns:p14="http://schemas.microsoft.com/office/powerpoint/2010/main" val="392973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64EE878-0545-4F31-9C98-67FB44FF84F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75459" y="41657"/>
            <a:ext cx="3513461" cy="4919643"/>
          </a:xfrm>
          <a:prstGeom prst="rect">
            <a:avLst/>
          </a:prstGeom>
        </p:spPr>
      </p:pic>
      <p:pic>
        <p:nvPicPr>
          <p:cNvPr id="1026" name="Picture 2">
            <a:extLst>
              <a:ext uri="{FF2B5EF4-FFF2-40B4-BE49-F238E27FC236}">
                <a16:creationId xmlns:a16="http://schemas.microsoft.com/office/drawing/2014/main" id="{0FD60238-02B2-4AFB-B835-32977B7E143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p:blipFill>
        <p:spPr bwMode="auto">
          <a:xfrm>
            <a:off x="2637767" y="2099803"/>
            <a:ext cx="1546577" cy="1546577"/>
          </a:xfrm>
          <a:prstGeom prst="rect">
            <a:avLst/>
          </a:prstGeom>
          <a:noFill/>
          <a:effectLst>
            <a:glow rad="127000">
              <a:srgbClr val="FFC000"/>
            </a:glo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327FB9-79EC-464A-B189-587E7F4AF8B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p:blipFill>
        <p:spPr bwMode="auto">
          <a:xfrm>
            <a:off x="9096039" y="3966821"/>
            <a:ext cx="1096046" cy="1534465"/>
          </a:xfrm>
          <a:prstGeom prst="rect">
            <a:avLst/>
          </a:prstGeom>
          <a:noFill/>
          <a:effectLst>
            <a:glow rad="127000">
              <a:srgbClr val="FFC000"/>
            </a:glo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A19A11B-40FB-4652-9D27-7F52DF3330A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10228344" y="768987"/>
            <a:ext cx="1573316" cy="1573316"/>
          </a:xfrm>
          <a:prstGeom prst="rect">
            <a:avLst/>
          </a:prstGeom>
          <a:effectLst>
            <a:glow rad="127000">
              <a:srgbClr val="FFC000"/>
            </a:glow>
          </a:effectLst>
        </p:spPr>
      </p:pic>
      <p:pic>
        <p:nvPicPr>
          <p:cNvPr id="1030" name="Picture 6">
            <a:extLst>
              <a:ext uri="{FF2B5EF4-FFF2-40B4-BE49-F238E27FC236}">
                <a16:creationId xmlns:a16="http://schemas.microsoft.com/office/drawing/2014/main" id="{2ED9D3DC-5D28-4740-9102-DD52FDE5FC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4977" y="574447"/>
            <a:ext cx="1739899" cy="2053080"/>
          </a:xfrm>
          <a:prstGeom prst="rect">
            <a:avLst/>
          </a:prstGeom>
          <a:noFill/>
          <a:effectLst>
            <a:glow rad="127000">
              <a:srgbClr val="FFC000"/>
            </a:glo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272E75-B137-4C78-A224-4EB495ACF0F8}"/>
              </a:ext>
            </a:extLst>
          </p:cNvPr>
          <p:cNvSpPr txBox="1"/>
          <p:nvPr/>
        </p:nvSpPr>
        <p:spPr>
          <a:xfrm>
            <a:off x="175310" y="2732065"/>
            <a:ext cx="2087372" cy="369332"/>
          </a:xfrm>
          <a:prstGeom prst="rect">
            <a:avLst/>
          </a:prstGeom>
          <a:noFill/>
        </p:spPr>
        <p:txBody>
          <a:bodyPr wrap="square" rtlCol="0">
            <a:spAutoFit/>
          </a:bodyPr>
          <a:lstStyle/>
          <a:p>
            <a:pPr algn="ctr"/>
            <a:r>
              <a:rPr lang="en-US" dirty="0">
                <a:solidFill>
                  <a:schemeClr val="bg1"/>
                </a:solidFill>
              </a:rPr>
              <a:t>6540,6560,6580</a:t>
            </a:r>
          </a:p>
        </p:txBody>
      </p:sp>
      <p:pic>
        <p:nvPicPr>
          <p:cNvPr id="16" name="Picture 15">
            <a:extLst>
              <a:ext uri="{FF2B5EF4-FFF2-40B4-BE49-F238E27FC236}">
                <a16:creationId xmlns:a16="http://schemas.microsoft.com/office/drawing/2014/main" id="{A77BFF61-CB0A-404F-81F0-F85EDFC545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41123" y="1356714"/>
            <a:ext cx="1342594" cy="1781175"/>
          </a:xfrm>
          <a:prstGeom prst="rect">
            <a:avLst/>
          </a:prstGeom>
          <a:effectLst>
            <a:glow rad="127000">
              <a:srgbClr val="FFC000"/>
            </a:glow>
          </a:effectLst>
        </p:spPr>
      </p:pic>
      <p:sp>
        <p:nvSpPr>
          <p:cNvPr id="17" name="TextBox 16">
            <a:extLst>
              <a:ext uri="{FF2B5EF4-FFF2-40B4-BE49-F238E27FC236}">
                <a16:creationId xmlns:a16="http://schemas.microsoft.com/office/drawing/2014/main" id="{6F270B1C-B23D-4CB4-8D39-915A5CD6CDB5}"/>
              </a:ext>
            </a:extLst>
          </p:cNvPr>
          <p:cNvSpPr txBox="1"/>
          <p:nvPr/>
        </p:nvSpPr>
        <p:spPr>
          <a:xfrm>
            <a:off x="7520505" y="3168845"/>
            <a:ext cx="2617365" cy="369332"/>
          </a:xfrm>
          <a:prstGeom prst="rect">
            <a:avLst/>
          </a:prstGeom>
          <a:noFill/>
        </p:spPr>
        <p:txBody>
          <a:bodyPr wrap="square" rtlCol="0">
            <a:spAutoFit/>
          </a:bodyPr>
          <a:lstStyle/>
          <a:p>
            <a:r>
              <a:rPr lang="en-US" dirty="0">
                <a:solidFill>
                  <a:schemeClr val="bg1"/>
                </a:solidFill>
              </a:rPr>
              <a:t>6710,6740,6780</a:t>
            </a:r>
          </a:p>
        </p:txBody>
      </p:sp>
      <p:sp>
        <p:nvSpPr>
          <p:cNvPr id="18" name="TextBox 17">
            <a:extLst>
              <a:ext uri="{FF2B5EF4-FFF2-40B4-BE49-F238E27FC236}">
                <a16:creationId xmlns:a16="http://schemas.microsoft.com/office/drawing/2014/main" id="{DCC9464B-6884-4FD0-8464-D05514B6CB6D}"/>
              </a:ext>
            </a:extLst>
          </p:cNvPr>
          <p:cNvSpPr txBox="1"/>
          <p:nvPr/>
        </p:nvSpPr>
        <p:spPr>
          <a:xfrm>
            <a:off x="2475845" y="3773056"/>
            <a:ext cx="1949949" cy="369332"/>
          </a:xfrm>
          <a:prstGeom prst="rect">
            <a:avLst/>
          </a:prstGeom>
          <a:noFill/>
        </p:spPr>
        <p:txBody>
          <a:bodyPr wrap="square" rtlCol="0">
            <a:spAutoFit/>
          </a:bodyPr>
          <a:lstStyle/>
          <a:p>
            <a:r>
              <a:rPr lang="en-US" dirty="0">
                <a:solidFill>
                  <a:schemeClr val="bg1"/>
                </a:solidFill>
              </a:rPr>
              <a:t>6600,6630,6650</a:t>
            </a:r>
          </a:p>
        </p:txBody>
      </p:sp>
      <p:sp>
        <p:nvSpPr>
          <p:cNvPr id="19" name="TextBox 18">
            <a:extLst>
              <a:ext uri="{FF2B5EF4-FFF2-40B4-BE49-F238E27FC236}">
                <a16:creationId xmlns:a16="http://schemas.microsoft.com/office/drawing/2014/main" id="{5562D145-7B76-4C22-A24C-E9E7DFADC8BD}"/>
              </a:ext>
            </a:extLst>
          </p:cNvPr>
          <p:cNvSpPr txBox="1"/>
          <p:nvPr/>
        </p:nvSpPr>
        <p:spPr>
          <a:xfrm>
            <a:off x="10257764" y="2488217"/>
            <a:ext cx="1514475" cy="369332"/>
          </a:xfrm>
          <a:prstGeom prst="rect">
            <a:avLst/>
          </a:prstGeom>
          <a:noFill/>
        </p:spPr>
        <p:txBody>
          <a:bodyPr wrap="square" rtlCol="0">
            <a:spAutoFit/>
          </a:bodyPr>
          <a:lstStyle/>
          <a:p>
            <a:pPr algn="ctr"/>
            <a:r>
              <a:rPr lang="en-US" dirty="0">
                <a:solidFill>
                  <a:schemeClr val="bg1"/>
                </a:solidFill>
              </a:rPr>
              <a:t>6670, 6690</a:t>
            </a:r>
          </a:p>
        </p:txBody>
      </p:sp>
      <p:sp>
        <p:nvSpPr>
          <p:cNvPr id="21" name="TextBox 20">
            <a:extLst>
              <a:ext uri="{FF2B5EF4-FFF2-40B4-BE49-F238E27FC236}">
                <a16:creationId xmlns:a16="http://schemas.microsoft.com/office/drawing/2014/main" id="{89163B2A-39E8-40F2-B098-8371AB918CBA}"/>
              </a:ext>
            </a:extLst>
          </p:cNvPr>
          <p:cNvSpPr txBox="1"/>
          <p:nvPr/>
        </p:nvSpPr>
        <p:spPr>
          <a:xfrm>
            <a:off x="8202317" y="5569335"/>
            <a:ext cx="2883489" cy="369332"/>
          </a:xfrm>
          <a:prstGeom prst="rect">
            <a:avLst/>
          </a:prstGeom>
          <a:noFill/>
        </p:spPr>
        <p:txBody>
          <a:bodyPr wrap="square" rtlCol="0">
            <a:spAutoFit/>
          </a:bodyPr>
          <a:lstStyle/>
          <a:p>
            <a:pPr algn="ctr"/>
            <a:r>
              <a:rPr lang="en-US" dirty="0">
                <a:solidFill>
                  <a:schemeClr val="bg1"/>
                </a:solidFill>
              </a:rPr>
              <a:t>6760,6860,6880</a:t>
            </a:r>
          </a:p>
        </p:txBody>
      </p:sp>
      <p:sp>
        <p:nvSpPr>
          <p:cNvPr id="22" name="TextBox 21">
            <a:extLst>
              <a:ext uri="{FF2B5EF4-FFF2-40B4-BE49-F238E27FC236}">
                <a16:creationId xmlns:a16="http://schemas.microsoft.com/office/drawing/2014/main" id="{2319A492-4E0B-4E34-B2E9-260B25365382}"/>
              </a:ext>
            </a:extLst>
          </p:cNvPr>
          <p:cNvSpPr txBox="1"/>
          <p:nvPr/>
        </p:nvSpPr>
        <p:spPr>
          <a:xfrm>
            <a:off x="262564" y="-11040"/>
            <a:ext cx="2191382" cy="461665"/>
          </a:xfrm>
          <a:prstGeom prst="rect">
            <a:avLst/>
          </a:prstGeom>
          <a:noFill/>
        </p:spPr>
        <p:txBody>
          <a:bodyPr wrap="square" rtlCol="0">
            <a:spAutoFit/>
          </a:bodyPr>
          <a:lstStyle/>
          <a:p>
            <a:pPr algn="ctr"/>
            <a:r>
              <a:rPr lang="en-US" sz="2400" b="1" dirty="0">
                <a:solidFill>
                  <a:schemeClr val="bg1"/>
                </a:solidFill>
              </a:rPr>
              <a:t>Kirk Bouchie</a:t>
            </a:r>
          </a:p>
        </p:txBody>
      </p:sp>
      <p:sp>
        <p:nvSpPr>
          <p:cNvPr id="26" name="TextBox 25">
            <a:extLst>
              <a:ext uri="{FF2B5EF4-FFF2-40B4-BE49-F238E27FC236}">
                <a16:creationId xmlns:a16="http://schemas.microsoft.com/office/drawing/2014/main" id="{57423B8C-7527-44CA-89B5-78FB3BA62559}"/>
              </a:ext>
            </a:extLst>
          </p:cNvPr>
          <p:cNvSpPr txBox="1"/>
          <p:nvPr/>
        </p:nvSpPr>
        <p:spPr>
          <a:xfrm>
            <a:off x="1877338" y="1584551"/>
            <a:ext cx="2967444" cy="461665"/>
          </a:xfrm>
          <a:prstGeom prst="rect">
            <a:avLst/>
          </a:prstGeom>
          <a:noFill/>
        </p:spPr>
        <p:txBody>
          <a:bodyPr wrap="square" rtlCol="0">
            <a:spAutoFit/>
          </a:bodyPr>
          <a:lstStyle/>
          <a:p>
            <a:pPr algn="ctr"/>
            <a:r>
              <a:rPr lang="en-US" sz="2400" b="1" dirty="0">
                <a:solidFill>
                  <a:schemeClr val="bg1"/>
                </a:solidFill>
              </a:rPr>
              <a:t>Maris Brenner</a:t>
            </a:r>
          </a:p>
        </p:txBody>
      </p:sp>
      <p:sp>
        <p:nvSpPr>
          <p:cNvPr id="27" name="TextBox 26">
            <a:extLst>
              <a:ext uri="{FF2B5EF4-FFF2-40B4-BE49-F238E27FC236}">
                <a16:creationId xmlns:a16="http://schemas.microsoft.com/office/drawing/2014/main" id="{B8047074-DF48-4912-9616-EC473A5F61F8}"/>
              </a:ext>
            </a:extLst>
          </p:cNvPr>
          <p:cNvSpPr txBox="1"/>
          <p:nvPr/>
        </p:nvSpPr>
        <p:spPr>
          <a:xfrm>
            <a:off x="7614383" y="794817"/>
            <a:ext cx="2674617" cy="461665"/>
          </a:xfrm>
          <a:prstGeom prst="rect">
            <a:avLst/>
          </a:prstGeom>
          <a:noFill/>
        </p:spPr>
        <p:txBody>
          <a:bodyPr wrap="square" rtlCol="0">
            <a:spAutoFit/>
          </a:bodyPr>
          <a:lstStyle/>
          <a:p>
            <a:pPr algn="ctr"/>
            <a:r>
              <a:rPr lang="en-US" sz="2400" b="1" dirty="0">
                <a:solidFill>
                  <a:schemeClr val="bg1"/>
                </a:solidFill>
              </a:rPr>
              <a:t>John Hutchings</a:t>
            </a:r>
          </a:p>
        </p:txBody>
      </p:sp>
      <p:sp>
        <p:nvSpPr>
          <p:cNvPr id="28" name="TextBox 27">
            <a:extLst>
              <a:ext uri="{FF2B5EF4-FFF2-40B4-BE49-F238E27FC236}">
                <a16:creationId xmlns:a16="http://schemas.microsoft.com/office/drawing/2014/main" id="{3103CA8B-75DF-42D6-B76F-C758F3AF5725}"/>
              </a:ext>
            </a:extLst>
          </p:cNvPr>
          <p:cNvSpPr txBox="1"/>
          <p:nvPr/>
        </p:nvSpPr>
        <p:spPr>
          <a:xfrm>
            <a:off x="7724959" y="3472306"/>
            <a:ext cx="3773768" cy="461665"/>
          </a:xfrm>
          <a:prstGeom prst="rect">
            <a:avLst/>
          </a:prstGeom>
          <a:noFill/>
        </p:spPr>
        <p:txBody>
          <a:bodyPr wrap="square" rtlCol="0">
            <a:spAutoFit/>
          </a:bodyPr>
          <a:lstStyle/>
          <a:p>
            <a:pPr algn="ctr"/>
            <a:r>
              <a:rPr lang="en-US" sz="2400" b="1" dirty="0">
                <a:solidFill>
                  <a:schemeClr val="bg1"/>
                </a:solidFill>
              </a:rPr>
              <a:t>Jeris Gaston</a:t>
            </a:r>
          </a:p>
        </p:txBody>
      </p:sp>
      <p:sp>
        <p:nvSpPr>
          <p:cNvPr id="29" name="TextBox 28">
            <a:extLst>
              <a:ext uri="{FF2B5EF4-FFF2-40B4-BE49-F238E27FC236}">
                <a16:creationId xmlns:a16="http://schemas.microsoft.com/office/drawing/2014/main" id="{8CD30116-D4CC-467E-8B80-56DE575A2371}"/>
              </a:ext>
            </a:extLst>
          </p:cNvPr>
          <p:cNvSpPr txBox="1"/>
          <p:nvPr/>
        </p:nvSpPr>
        <p:spPr>
          <a:xfrm>
            <a:off x="9538816" y="240013"/>
            <a:ext cx="2674617" cy="461665"/>
          </a:xfrm>
          <a:prstGeom prst="rect">
            <a:avLst/>
          </a:prstGeom>
          <a:noFill/>
        </p:spPr>
        <p:txBody>
          <a:bodyPr wrap="square" rtlCol="0">
            <a:spAutoFit/>
          </a:bodyPr>
          <a:lstStyle/>
          <a:p>
            <a:pPr algn="ctr"/>
            <a:r>
              <a:rPr lang="en-US" sz="2400" b="1" dirty="0">
                <a:solidFill>
                  <a:schemeClr val="bg1"/>
                </a:solidFill>
              </a:rPr>
              <a:t>Jenny Stotts</a:t>
            </a:r>
          </a:p>
        </p:txBody>
      </p:sp>
      <p:sp>
        <p:nvSpPr>
          <p:cNvPr id="30" name="TextBox 29">
            <a:extLst>
              <a:ext uri="{FF2B5EF4-FFF2-40B4-BE49-F238E27FC236}">
                <a16:creationId xmlns:a16="http://schemas.microsoft.com/office/drawing/2014/main" id="{7F682CB6-C28F-40FD-8EE4-C9C81F3095FC}"/>
              </a:ext>
            </a:extLst>
          </p:cNvPr>
          <p:cNvSpPr txBox="1"/>
          <p:nvPr/>
        </p:nvSpPr>
        <p:spPr>
          <a:xfrm>
            <a:off x="4612273" y="4961300"/>
            <a:ext cx="2967444" cy="461665"/>
          </a:xfrm>
          <a:prstGeom prst="rect">
            <a:avLst/>
          </a:prstGeom>
          <a:noFill/>
        </p:spPr>
        <p:txBody>
          <a:bodyPr wrap="square" rtlCol="0">
            <a:spAutoFit/>
          </a:bodyPr>
          <a:lstStyle/>
          <a:p>
            <a:pPr algn="ctr"/>
            <a:r>
              <a:rPr lang="en-US" sz="2400" b="1" dirty="0">
                <a:solidFill>
                  <a:schemeClr val="bg1"/>
                </a:solidFill>
              </a:rPr>
              <a:t>Zone 30 Team</a:t>
            </a:r>
          </a:p>
        </p:txBody>
      </p:sp>
      <p:pic>
        <p:nvPicPr>
          <p:cNvPr id="6" name="Picture 5" descr="A black background with blue text&#10;&#10;Description automatically generated">
            <a:extLst>
              <a:ext uri="{FF2B5EF4-FFF2-40B4-BE49-F238E27FC236}">
                <a16:creationId xmlns:a16="http://schemas.microsoft.com/office/drawing/2014/main" id="{4B295904-8384-C711-09EF-F0E49E9679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7245" y="5402248"/>
            <a:ext cx="2857500" cy="1190625"/>
          </a:xfrm>
          <a:prstGeom prst="rect">
            <a:avLst/>
          </a:prstGeom>
        </p:spPr>
      </p:pic>
      <p:pic>
        <p:nvPicPr>
          <p:cNvPr id="7" name="Picture 2">
            <a:extLst>
              <a:ext uri="{FF2B5EF4-FFF2-40B4-BE49-F238E27FC236}">
                <a16:creationId xmlns:a16="http://schemas.microsoft.com/office/drawing/2014/main" id="{E8AB0DF7-2E49-C105-7FC2-F6CA83C593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218996" y="4582071"/>
            <a:ext cx="1546305" cy="1601531"/>
          </a:xfrm>
          <a:prstGeom prst="rect">
            <a:avLst/>
          </a:prstGeom>
          <a:noFill/>
          <a:effectLst>
            <a:glow rad="127000">
              <a:srgbClr val="FFC000"/>
            </a:glo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BC1CC3-0C32-2352-603A-AB189279FA9E}"/>
              </a:ext>
            </a:extLst>
          </p:cNvPr>
          <p:cNvSpPr txBox="1"/>
          <p:nvPr/>
        </p:nvSpPr>
        <p:spPr>
          <a:xfrm>
            <a:off x="508426" y="4056178"/>
            <a:ext cx="2967444" cy="461665"/>
          </a:xfrm>
          <a:prstGeom prst="rect">
            <a:avLst/>
          </a:prstGeom>
          <a:noFill/>
        </p:spPr>
        <p:txBody>
          <a:bodyPr wrap="square" rtlCol="0">
            <a:spAutoFit/>
          </a:bodyPr>
          <a:lstStyle/>
          <a:p>
            <a:pPr algn="ctr"/>
            <a:r>
              <a:rPr lang="en-US" sz="2400" b="1" dirty="0">
                <a:solidFill>
                  <a:schemeClr val="bg1"/>
                </a:solidFill>
              </a:rPr>
              <a:t>Steve Sandbo</a:t>
            </a:r>
          </a:p>
        </p:txBody>
      </p:sp>
      <p:sp>
        <p:nvSpPr>
          <p:cNvPr id="11" name="TextBox 10">
            <a:extLst>
              <a:ext uri="{FF2B5EF4-FFF2-40B4-BE49-F238E27FC236}">
                <a16:creationId xmlns:a16="http://schemas.microsoft.com/office/drawing/2014/main" id="{F8CE503E-B476-15E6-1787-EE5F610AD193}"/>
              </a:ext>
            </a:extLst>
          </p:cNvPr>
          <p:cNvSpPr txBox="1"/>
          <p:nvPr/>
        </p:nvSpPr>
        <p:spPr>
          <a:xfrm>
            <a:off x="1183559" y="6253335"/>
            <a:ext cx="1826574" cy="646331"/>
          </a:xfrm>
          <a:prstGeom prst="rect">
            <a:avLst/>
          </a:prstGeom>
          <a:noFill/>
        </p:spPr>
        <p:txBody>
          <a:bodyPr wrap="square" rtlCol="0">
            <a:spAutoFit/>
          </a:bodyPr>
          <a:lstStyle/>
          <a:p>
            <a:r>
              <a:rPr lang="en-US" dirty="0">
                <a:solidFill>
                  <a:schemeClr val="bg1"/>
                </a:solidFill>
              </a:rPr>
              <a:t>Zone 30 Rotary Coordinator</a:t>
            </a:r>
          </a:p>
        </p:txBody>
      </p:sp>
    </p:spTree>
    <p:custDataLst>
      <p:tags r:id="rId1"/>
    </p:custDataLst>
    <p:extLst>
      <p:ext uri="{BB962C8B-B14F-4D97-AF65-F5344CB8AC3E}">
        <p14:creationId xmlns:p14="http://schemas.microsoft.com/office/powerpoint/2010/main" val="2265906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8284029" y="0"/>
            <a:ext cx="3907972" cy="6858000"/>
          </a:xfrm>
        </p:spPr>
        <p:txBody>
          <a:bodyPr/>
          <a:lstStyle/>
          <a:p>
            <a:endParaRPr lang="en-US" dirty="0"/>
          </a:p>
        </p:txBody>
      </p:sp>
      <p:sp>
        <p:nvSpPr>
          <p:cNvPr id="4" name="Text Placeholder 3"/>
          <p:cNvSpPr>
            <a:spLocks noGrp="1"/>
          </p:cNvSpPr>
          <p:nvPr>
            <p:ph type="body" sz="quarter" idx="14"/>
          </p:nvPr>
        </p:nvSpPr>
        <p:spPr>
          <a:xfrm>
            <a:off x="8479971" y="1317171"/>
            <a:ext cx="3378200" cy="1959429"/>
          </a:xfrm>
        </p:spPr>
        <p:txBody>
          <a:bodyPr/>
          <a:lstStyle/>
          <a:p>
            <a:r>
              <a:rPr lang="en-US" dirty="0"/>
              <a:t>Your Zone 30 Public Image Team</a:t>
            </a:r>
          </a:p>
        </p:txBody>
      </p:sp>
      <p:sp>
        <p:nvSpPr>
          <p:cNvPr id="5" name="Subtitle 4"/>
          <p:cNvSpPr>
            <a:spLocks noGrp="1"/>
          </p:cNvSpPr>
          <p:nvPr>
            <p:ph type="subTitle" idx="1"/>
          </p:nvPr>
        </p:nvSpPr>
        <p:spPr>
          <a:xfrm>
            <a:off x="8479518" y="3276600"/>
            <a:ext cx="3378654" cy="3113314"/>
          </a:xfrm>
        </p:spPr>
        <p:txBody>
          <a:bodyPr>
            <a:normAutofit/>
          </a:bodyPr>
          <a:lstStyle/>
          <a:p>
            <a:r>
              <a:rPr lang="en-US" dirty="0"/>
              <a:t>We are here to help you!</a:t>
            </a:r>
          </a:p>
          <a:p>
            <a:endParaRPr lang="en-US" dirty="0"/>
          </a:p>
          <a:p>
            <a:r>
              <a:rPr lang="en-US" dirty="0"/>
              <a:t>Ask us to come to your District Conference, PETS, District Assembly and/or Vibrant Club Workshops! </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
        <p:nvSpPr>
          <p:cNvPr id="34" name="Picture Placeholder 28">
            <a:extLst>
              <a:ext uri="{FF2B5EF4-FFF2-40B4-BE49-F238E27FC236}">
                <a16:creationId xmlns:a16="http://schemas.microsoft.com/office/drawing/2014/main" id="{059C6358-26C3-4436-8F87-1D70590083B2}"/>
              </a:ext>
            </a:extLst>
          </p:cNvPr>
          <p:cNvSpPr txBox="1">
            <a:spLocks/>
          </p:cNvSpPr>
          <p:nvPr/>
        </p:nvSpPr>
        <p:spPr>
          <a:xfrm>
            <a:off x="152400" y="15240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a:lstStyle/>
          <a:p>
            <a:endParaRPr lang="en-US"/>
          </a:p>
        </p:txBody>
      </p:sp>
      <p:sp>
        <p:nvSpPr>
          <p:cNvPr id="46" name="Picture Placeholder 44">
            <a:extLst>
              <a:ext uri="{FF2B5EF4-FFF2-40B4-BE49-F238E27FC236}">
                <a16:creationId xmlns:a16="http://schemas.microsoft.com/office/drawing/2014/main" id="{8FC7D3DB-616F-44E6-9CDD-83998DC110FE}"/>
              </a:ext>
            </a:extLst>
          </p:cNvPr>
          <p:cNvSpPr txBox="1">
            <a:spLocks/>
          </p:cNvSpPr>
          <p:nvPr/>
        </p:nvSpPr>
        <p:spPr>
          <a:xfrm>
            <a:off x="152400" y="15240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a:lstStyle/>
          <a:p>
            <a:endParaRPr lang="en-US"/>
          </a:p>
        </p:txBody>
      </p:sp>
      <p:pic>
        <p:nvPicPr>
          <p:cNvPr id="56" name="Picture 55">
            <a:extLst>
              <a:ext uri="{FF2B5EF4-FFF2-40B4-BE49-F238E27FC236}">
                <a16:creationId xmlns:a16="http://schemas.microsoft.com/office/drawing/2014/main" id="{1918A5AB-6FE2-45A2-937C-4EC18F8CC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246" y="36095"/>
            <a:ext cx="3907972" cy="6785809"/>
          </a:xfrm>
          <a:prstGeom prst="rect">
            <a:avLst/>
          </a:prstGeom>
        </p:spPr>
      </p:pic>
      <p:pic>
        <p:nvPicPr>
          <p:cNvPr id="60" name="Picture 59">
            <a:extLst>
              <a:ext uri="{FF2B5EF4-FFF2-40B4-BE49-F238E27FC236}">
                <a16:creationId xmlns:a16="http://schemas.microsoft.com/office/drawing/2014/main" id="{542919E8-C9E7-407B-B56F-10890CEAA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87" y="226609"/>
            <a:ext cx="1498450" cy="1870548"/>
          </a:xfrm>
          <a:prstGeom prst="ellipse">
            <a:avLst/>
          </a:prstGeom>
          <a:ln>
            <a:noFill/>
          </a:ln>
          <a:effectLst>
            <a:softEdge rad="112500"/>
          </a:effectLst>
        </p:spPr>
      </p:pic>
      <p:pic>
        <p:nvPicPr>
          <p:cNvPr id="64" name="Picture 63">
            <a:extLst>
              <a:ext uri="{FF2B5EF4-FFF2-40B4-BE49-F238E27FC236}">
                <a16:creationId xmlns:a16="http://schemas.microsoft.com/office/drawing/2014/main" id="{601B7D53-0FC1-4AC8-93CB-58B006C94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29" y="152399"/>
            <a:ext cx="1416460" cy="1765853"/>
          </a:xfrm>
          <a:prstGeom prst="ellipse">
            <a:avLst/>
          </a:prstGeom>
          <a:ln>
            <a:noFill/>
          </a:ln>
          <a:effectLst>
            <a:softEdge rad="112500"/>
          </a:effectLst>
        </p:spPr>
      </p:pic>
      <p:pic>
        <p:nvPicPr>
          <p:cNvPr id="66" name="Picture 65">
            <a:extLst>
              <a:ext uri="{FF2B5EF4-FFF2-40B4-BE49-F238E27FC236}">
                <a16:creationId xmlns:a16="http://schemas.microsoft.com/office/drawing/2014/main" id="{3B50748C-4D71-4DD0-ADD5-A4B66FC28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4580" y="4140576"/>
            <a:ext cx="1403806" cy="1850384"/>
          </a:xfrm>
          <a:prstGeom prst="ellipse">
            <a:avLst/>
          </a:prstGeom>
          <a:ln>
            <a:noFill/>
          </a:ln>
          <a:effectLst>
            <a:softEdge rad="112500"/>
          </a:effectLst>
        </p:spPr>
      </p:pic>
      <p:pic>
        <p:nvPicPr>
          <p:cNvPr id="68" name="Picture 67">
            <a:extLst>
              <a:ext uri="{FF2B5EF4-FFF2-40B4-BE49-F238E27FC236}">
                <a16:creationId xmlns:a16="http://schemas.microsoft.com/office/drawing/2014/main" id="{8960B857-351F-4764-88CA-CCC1FDEDFA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888640" y="2445602"/>
            <a:ext cx="1397075" cy="1838023"/>
          </a:xfrm>
          <a:prstGeom prst="ellipse">
            <a:avLst/>
          </a:prstGeom>
          <a:ln>
            <a:noFill/>
          </a:ln>
          <a:effectLst>
            <a:softEdge rad="112500"/>
          </a:effectLst>
        </p:spPr>
      </p:pic>
      <p:sp>
        <p:nvSpPr>
          <p:cNvPr id="69" name="TextBox 68">
            <a:extLst>
              <a:ext uri="{FF2B5EF4-FFF2-40B4-BE49-F238E27FC236}">
                <a16:creationId xmlns:a16="http://schemas.microsoft.com/office/drawing/2014/main" id="{A629EA78-EE70-486E-8646-9FB91A0B4919}"/>
              </a:ext>
            </a:extLst>
          </p:cNvPr>
          <p:cNvSpPr txBox="1"/>
          <p:nvPr/>
        </p:nvSpPr>
        <p:spPr>
          <a:xfrm>
            <a:off x="6739611" y="619826"/>
            <a:ext cx="1210588" cy="830997"/>
          </a:xfrm>
          <a:prstGeom prst="rect">
            <a:avLst/>
          </a:prstGeom>
          <a:noFill/>
        </p:spPr>
        <p:txBody>
          <a:bodyPr wrap="none" rtlCol="0">
            <a:spAutoFit/>
          </a:bodyPr>
          <a:lstStyle/>
          <a:p>
            <a:r>
              <a:rPr lang="en-US" sz="1600" b="1" u="sng" dirty="0"/>
              <a:t>Districts</a:t>
            </a:r>
          </a:p>
          <a:p>
            <a:r>
              <a:rPr lang="en-US" sz="1600" b="1" dirty="0"/>
              <a:t>6540,6600,</a:t>
            </a:r>
          </a:p>
          <a:p>
            <a:r>
              <a:rPr lang="en-US" sz="1600" b="1" dirty="0"/>
              <a:t>6630,6650</a:t>
            </a:r>
          </a:p>
        </p:txBody>
      </p:sp>
      <p:sp>
        <p:nvSpPr>
          <p:cNvPr id="70" name="TextBox 69">
            <a:extLst>
              <a:ext uri="{FF2B5EF4-FFF2-40B4-BE49-F238E27FC236}">
                <a16:creationId xmlns:a16="http://schemas.microsoft.com/office/drawing/2014/main" id="{AA13AD7F-BBAA-417D-93AD-C910671CC314}"/>
              </a:ext>
            </a:extLst>
          </p:cNvPr>
          <p:cNvSpPr txBox="1"/>
          <p:nvPr/>
        </p:nvSpPr>
        <p:spPr>
          <a:xfrm>
            <a:off x="5600254" y="2949114"/>
            <a:ext cx="1490097" cy="830997"/>
          </a:xfrm>
          <a:prstGeom prst="rect">
            <a:avLst/>
          </a:prstGeom>
          <a:noFill/>
        </p:spPr>
        <p:txBody>
          <a:bodyPr wrap="square" rtlCol="0">
            <a:spAutoFit/>
          </a:bodyPr>
          <a:lstStyle/>
          <a:p>
            <a:r>
              <a:rPr lang="en-US" sz="1600" b="1" u="sng" dirty="0"/>
              <a:t>Districts</a:t>
            </a:r>
          </a:p>
          <a:p>
            <a:r>
              <a:rPr lang="en-US" sz="1600" b="1" dirty="0"/>
              <a:t>6580,6670,</a:t>
            </a:r>
          </a:p>
          <a:p>
            <a:r>
              <a:rPr lang="en-US" sz="1600" b="1" dirty="0"/>
              <a:t>6690</a:t>
            </a:r>
          </a:p>
        </p:txBody>
      </p:sp>
      <p:sp>
        <p:nvSpPr>
          <p:cNvPr id="71" name="TextBox 70">
            <a:extLst>
              <a:ext uri="{FF2B5EF4-FFF2-40B4-BE49-F238E27FC236}">
                <a16:creationId xmlns:a16="http://schemas.microsoft.com/office/drawing/2014/main" id="{419E2858-1956-4393-89C8-778043F4AD4C}"/>
              </a:ext>
            </a:extLst>
          </p:cNvPr>
          <p:cNvSpPr txBox="1"/>
          <p:nvPr/>
        </p:nvSpPr>
        <p:spPr>
          <a:xfrm>
            <a:off x="5643399" y="4720083"/>
            <a:ext cx="1403806" cy="830997"/>
          </a:xfrm>
          <a:prstGeom prst="rect">
            <a:avLst/>
          </a:prstGeom>
          <a:noFill/>
        </p:spPr>
        <p:txBody>
          <a:bodyPr wrap="square" rtlCol="0">
            <a:spAutoFit/>
          </a:bodyPr>
          <a:lstStyle/>
          <a:p>
            <a:r>
              <a:rPr lang="en-US" sz="1600" b="1" u="sng" dirty="0"/>
              <a:t>Districts</a:t>
            </a:r>
          </a:p>
          <a:p>
            <a:r>
              <a:rPr lang="en-US" sz="1600" b="1" dirty="0"/>
              <a:t>6780,6860,</a:t>
            </a:r>
          </a:p>
          <a:p>
            <a:r>
              <a:rPr lang="en-US" sz="1600" b="1" dirty="0"/>
              <a:t>6880</a:t>
            </a:r>
          </a:p>
        </p:txBody>
      </p:sp>
      <p:sp>
        <p:nvSpPr>
          <p:cNvPr id="72" name="TextBox 71">
            <a:extLst>
              <a:ext uri="{FF2B5EF4-FFF2-40B4-BE49-F238E27FC236}">
                <a16:creationId xmlns:a16="http://schemas.microsoft.com/office/drawing/2014/main" id="{F5D9FEDD-9281-4B3D-95C8-E6433D26E0D0}"/>
              </a:ext>
            </a:extLst>
          </p:cNvPr>
          <p:cNvSpPr txBox="1"/>
          <p:nvPr/>
        </p:nvSpPr>
        <p:spPr>
          <a:xfrm>
            <a:off x="487430" y="2034557"/>
            <a:ext cx="1509860" cy="1107996"/>
          </a:xfrm>
          <a:prstGeom prst="rect">
            <a:avLst/>
          </a:prstGeom>
          <a:noFill/>
        </p:spPr>
        <p:txBody>
          <a:bodyPr wrap="square" rtlCol="0">
            <a:spAutoFit/>
          </a:bodyPr>
          <a:lstStyle/>
          <a:p>
            <a:r>
              <a:rPr lang="en-US" b="1" dirty="0"/>
              <a:t>RPIC</a:t>
            </a:r>
          </a:p>
          <a:p>
            <a:r>
              <a:rPr lang="en-US" sz="1600" b="1" u="sng" dirty="0"/>
              <a:t>Districts</a:t>
            </a:r>
            <a:r>
              <a:rPr lang="en-US" sz="1600" b="1" dirty="0"/>
              <a:t> 6860,6710,</a:t>
            </a:r>
          </a:p>
          <a:p>
            <a:r>
              <a:rPr lang="en-US" sz="1600" b="1" dirty="0"/>
              <a:t>6740,6760</a:t>
            </a:r>
          </a:p>
        </p:txBody>
      </p:sp>
    </p:spTree>
    <p:extLst>
      <p:ext uri="{BB962C8B-B14F-4D97-AF65-F5344CB8AC3E}">
        <p14:creationId xmlns:p14="http://schemas.microsoft.com/office/powerpoint/2010/main" val="4052017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6096001" y="0"/>
            <a:ext cx="6096000" cy="5928063"/>
          </a:xfrm>
        </p:spPr>
        <p:txBody>
          <a:bodyPr/>
          <a:lstStyle/>
          <a:p>
            <a:endParaRPr lang="en-US" dirty="0"/>
          </a:p>
        </p:txBody>
      </p:sp>
      <p:sp>
        <p:nvSpPr>
          <p:cNvPr id="4" name="Text Placeholder 3"/>
          <p:cNvSpPr>
            <a:spLocks noGrp="1"/>
          </p:cNvSpPr>
          <p:nvPr>
            <p:ph type="body" sz="quarter" idx="14"/>
          </p:nvPr>
        </p:nvSpPr>
        <p:spPr>
          <a:xfrm>
            <a:off x="6411685" y="290967"/>
            <a:ext cx="4978400" cy="1135062"/>
          </a:xfrm>
        </p:spPr>
        <p:txBody>
          <a:bodyPr/>
          <a:lstStyle/>
          <a:p>
            <a:r>
              <a:rPr lang="en-US" dirty="0"/>
              <a:t>How to Tell Your Story </a:t>
            </a:r>
          </a:p>
        </p:txBody>
      </p:sp>
      <p:sp>
        <p:nvSpPr>
          <p:cNvPr id="5" name="Subtitle 4"/>
          <p:cNvSpPr>
            <a:spLocks noGrp="1"/>
          </p:cNvSpPr>
          <p:nvPr>
            <p:ph type="subTitle" idx="1"/>
          </p:nvPr>
        </p:nvSpPr>
        <p:spPr>
          <a:xfrm>
            <a:off x="6294361" y="1716996"/>
            <a:ext cx="4986867" cy="4211067"/>
          </a:xfrm>
        </p:spPr>
        <p:txBody>
          <a:bodyPr>
            <a:normAutofit lnSpcReduction="10000"/>
          </a:bodyPr>
          <a:lstStyle/>
          <a:p>
            <a:pPr marL="342900" indent="-342900">
              <a:buFont typeface="Arial" panose="020B0604020202020204" pitchFamily="34" charset="0"/>
              <a:buChar char="•"/>
            </a:pPr>
            <a:r>
              <a:rPr lang="en-US" sz="3200" dirty="0"/>
              <a:t>What is Most Important? </a:t>
            </a:r>
          </a:p>
          <a:p>
            <a:pPr marL="342900" indent="-342900">
              <a:buFont typeface="Arial" panose="020B0604020202020204" pitchFamily="34" charset="0"/>
              <a:buChar char="•"/>
            </a:pPr>
            <a:r>
              <a:rPr lang="en-US" sz="3200" dirty="0"/>
              <a:t>Start and Stop Your Story with What you Want People to Remember. </a:t>
            </a:r>
          </a:p>
          <a:p>
            <a:pPr marL="342900" indent="-342900">
              <a:buFont typeface="Arial" panose="020B0604020202020204" pitchFamily="34" charset="0"/>
              <a:buChar char="•"/>
            </a:pPr>
            <a:r>
              <a:rPr lang="en-US" sz="3200" dirty="0"/>
              <a:t>Make it Personable – Be Authentic </a:t>
            </a:r>
          </a:p>
          <a:p>
            <a:pPr marL="342900" indent="-342900">
              <a:buFont typeface="Arial" panose="020B0604020202020204" pitchFamily="34" charset="0"/>
              <a:buChar char="•"/>
            </a:pPr>
            <a:r>
              <a:rPr lang="en-US" sz="3200" dirty="0"/>
              <a:t>Make it Relatable – Don’t Use Jargon</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val="0"/>
              </a:ext>
            </a:extLst>
          </a:blip>
          <a:srcRect t="-3952"/>
          <a:stretch/>
        </p:blipFill>
        <p:spPr>
          <a:xfrm>
            <a:off x="-18747" y="-261256"/>
            <a:ext cx="6114748" cy="6749142"/>
          </a:xfrm>
          <a:prstGeom prst="rect">
            <a:avLst/>
          </a:prstGeom>
        </p:spPr>
      </p:pic>
    </p:spTree>
    <p:extLst>
      <p:ext uri="{BB962C8B-B14F-4D97-AF65-F5344CB8AC3E}">
        <p14:creationId xmlns:p14="http://schemas.microsoft.com/office/powerpoint/2010/main" val="1199308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a:t>
            </a:r>
          </a:p>
        </p:txBody>
      </p:sp>
      <p:sp>
        <p:nvSpPr>
          <p:cNvPr id="3" name="Content Placeholder 2"/>
          <p:cNvSpPr>
            <a:spLocks noGrp="1"/>
          </p:cNvSpPr>
          <p:nvPr>
            <p:ph idx="1"/>
          </p:nvPr>
        </p:nvSpPr>
        <p:spPr/>
        <p:txBody>
          <a:bodyPr/>
          <a:lstStyle/>
          <a:p>
            <a:r>
              <a:rPr lang="en-US" sz="3600" dirty="0"/>
              <a:t>Complete the worksheet on How to Tell Your Story – 5 Minutes </a:t>
            </a:r>
          </a:p>
          <a:p>
            <a:r>
              <a:rPr lang="en-US" sz="3600" dirty="0"/>
              <a:t>When prompted by the facilitator share your story with a partner at your table then listen to your partners story. </a:t>
            </a:r>
          </a:p>
          <a:p>
            <a:pPr marL="0" indent="0">
              <a:buNone/>
            </a:pPr>
            <a:r>
              <a:rPr lang="en-US" dirty="0"/>
              <a:t>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3988536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46038"/>
            <a:ext cx="6096000" cy="6858001"/>
          </a:xfrm>
        </p:spPr>
      </p:pic>
      <p:sp>
        <p:nvSpPr>
          <p:cNvPr id="3" name="Text Placeholder 2"/>
          <p:cNvSpPr>
            <a:spLocks noGrp="1"/>
          </p:cNvSpPr>
          <p:nvPr>
            <p:ph type="body" sz="quarter" idx="16"/>
          </p:nvPr>
        </p:nvSpPr>
        <p:spPr>
          <a:xfrm>
            <a:off x="6096001" y="0"/>
            <a:ext cx="6096000" cy="5928063"/>
          </a:xfrm>
        </p:spPr>
        <p:txBody>
          <a:bodyPr/>
          <a:lstStyle/>
          <a:p>
            <a:endParaRPr lang="en-US" dirty="0"/>
          </a:p>
        </p:txBody>
      </p:sp>
      <p:sp>
        <p:nvSpPr>
          <p:cNvPr id="4" name="Text Placeholder 3"/>
          <p:cNvSpPr>
            <a:spLocks noGrp="1"/>
          </p:cNvSpPr>
          <p:nvPr>
            <p:ph type="body" sz="quarter" idx="14"/>
          </p:nvPr>
        </p:nvSpPr>
        <p:spPr>
          <a:xfrm>
            <a:off x="6501188" y="787059"/>
            <a:ext cx="4978400" cy="1135062"/>
          </a:xfrm>
        </p:spPr>
        <p:txBody>
          <a:bodyPr/>
          <a:lstStyle/>
          <a:p>
            <a:r>
              <a:rPr lang="en-US" dirty="0"/>
              <a:t>How to Tell Someone Else’s Story</a:t>
            </a:r>
          </a:p>
        </p:txBody>
      </p:sp>
      <p:sp>
        <p:nvSpPr>
          <p:cNvPr id="5" name="Subtitle 4"/>
          <p:cNvSpPr>
            <a:spLocks noGrp="1"/>
          </p:cNvSpPr>
          <p:nvPr>
            <p:ph type="subTitle" idx="1"/>
          </p:nvPr>
        </p:nvSpPr>
        <p:spPr>
          <a:xfrm>
            <a:off x="6294361" y="2035629"/>
            <a:ext cx="4986867" cy="3892434"/>
          </a:xfrm>
        </p:spPr>
        <p:txBody>
          <a:bodyPr>
            <a:normAutofit/>
          </a:bodyPr>
          <a:lstStyle/>
          <a:p>
            <a:pPr marL="342900" indent="-342900">
              <a:buFont typeface="Arial" panose="020B0604020202020204" pitchFamily="34" charset="0"/>
              <a:buChar char="•"/>
            </a:pPr>
            <a:r>
              <a:rPr lang="en-US" sz="3200" dirty="0"/>
              <a:t>Ask the Five </a:t>
            </a:r>
            <a:r>
              <a:rPr lang="en-US" sz="3200" dirty="0" err="1"/>
              <a:t>Ws</a:t>
            </a:r>
            <a:endParaRPr lang="en-US" sz="3200" dirty="0"/>
          </a:p>
          <a:p>
            <a:pPr marL="800100" lvl="1" indent="-342900" algn="l">
              <a:buFont typeface="Arial" panose="020B0604020202020204" pitchFamily="34" charset="0"/>
              <a:buChar char="•"/>
            </a:pPr>
            <a:r>
              <a:rPr lang="en-US" sz="3000" dirty="0">
                <a:solidFill>
                  <a:schemeClr val="bg1"/>
                </a:solidFill>
              </a:rPr>
              <a:t>Who, What, When, Where and Why </a:t>
            </a:r>
          </a:p>
          <a:p>
            <a:pPr marL="342900" indent="-342900">
              <a:buFont typeface="Arial" panose="020B0604020202020204" pitchFamily="34" charset="0"/>
              <a:buChar char="•"/>
            </a:pPr>
            <a:r>
              <a:rPr lang="en-US" sz="3200" dirty="0"/>
              <a:t>Get Before &amp; After</a:t>
            </a:r>
          </a:p>
          <a:p>
            <a:pPr marL="800100" lvl="1" indent="-342900" algn="l">
              <a:buFont typeface="Arial" panose="020B0604020202020204" pitchFamily="34" charset="0"/>
              <a:buChar char="•"/>
            </a:pPr>
            <a:r>
              <a:rPr lang="en-US" sz="3000" dirty="0">
                <a:solidFill>
                  <a:schemeClr val="bg1"/>
                </a:solidFill>
              </a:rPr>
              <a:t>What was it like before</a:t>
            </a:r>
          </a:p>
          <a:p>
            <a:pPr marL="800100" lvl="1" indent="-342900" algn="l">
              <a:buFont typeface="Arial" panose="020B0604020202020204" pitchFamily="34" charset="0"/>
              <a:buChar char="•"/>
            </a:pPr>
            <a:r>
              <a:rPr lang="en-US" sz="3000" dirty="0">
                <a:solidFill>
                  <a:schemeClr val="bg1"/>
                </a:solidFill>
              </a:rPr>
              <a:t>How did it feel when </a:t>
            </a:r>
          </a:p>
          <a:p>
            <a:pPr marL="800100" lvl="1" indent="-342900" algn="l">
              <a:buFont typeface="Arial" panose="020B0604020202020204" pitchFamily="34" charset="0"/>
              <a:buChar char="•"/>
            </a:pPr>
            <a:r>
              <a:rPr lang="en-US" sz="3000" dirty="0">
                <a:solidFill>
                  <a:schemeClr val="bg1"/>
                </a:solidFill>
              </a:rPr>
              <a:t>What’s next for you?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199425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a:t>
            </a:r>
          </a:p>
        </p:txBody>
      </p:sp>
      <p:sp>
        <p:nvSpPr>
          <p:cNvPr id="3" name="Content Placeholder 2"/>
          <p:cNvSpPr>
            <a:spLocks noGrp="1"/>
          </p:cNvSpPr>
          <p:nvPr>
            <p:ph idx="1"/>
          </p:nvPr>
        </p:nvSpPr>
        <p:spPr/>
        <p:txBody>
          <a:bodyPr/>
          <a:lstStyle/>
          <a:p>
            <a:r>
              <a:rPr lang="en-US" dirty="0"/>
              <a:t>Working with a different partner at your table listen to your partner talk about their most impactful Rotary experience.  </a:t>
            </a:r>
          </a:p>
          <a:p>
            <a:r>
              <a:rPr lang="en-US" dirty="0"/>
              <a:t>As they talk about their story listen for the Who, What, When, Where and Why.   You may need to ask follow up questions.  Then ask the questions in Step 2.</a:t>
            </a:r>
          </a:p>
          <a:p>
            <a:r>
              <a:rPr lang="en-US" dirty="0"/>
              <a:t>Each partner has 5 </a:t>
            </a:r>
            <a:r>
              <a:rPr lang="en-US" dirty="0" err="1"/>
              <a:t>mins</a:t>
            </a:r>
            <a:r>
              <a:rPr lang="en-US" dirty="0"/>
              <a:t> total for Step 1 and Step 2.  After each partner has completed Step 1 and Step 2 complete Step 3 and develop the story using the same principles you learned in </a:t>
            </a:r>
            <a:r>
              <a:rPr lang="en-US" b="1" i="1" dirty="0"/>
              <a:t>How to Tell Your Story.  </a:t>
            </a:r>
          </a:p>
          <a:p>
            <a:pPr marL="0" indent="0">
              <a:buNone/>
            </a:pPr>
            <a:r>
              <a:rPr lang="en-US" dirty="0"/>
              <a:t>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4156631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8745B-68ED-C815-925F-28903AFBF7B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7950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0D3F1-A161-5029-AF83-B502F99796A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balanced" dir="t"/>
          </a:scene3d>
        </p:spPr>
      </p:pic>
      <p:pic>
        <p:nvPicPr>
          <p:cNvPr id="4" name="Picture 3" descr="A computer and tablet with a website on screen&#10;&#10;Description automatically generated">
            <a:extLst>
              <a:ext uri="{FF2B5EF4-FFF2-40B4-BE49-F238E27FC236}">
                <a16:creationId xmlns:a16="http://schemas.microsoft.com/office/drawing/2014/main" id="{3E022DB3-F54D-614F-65CD-89D7C137C8DF}"/>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10670" y="4465115"/>
            <a:ext cx="2231086" cy="1705457"/>
          </a:xfrm>
          <a:prstGeom prst="rect">
            <a:avLst/>
          </a:prstGeom>
          <a:ln>
            <a:noFill/>
          </a:ln>
          <a:effectLst>
            <a:softEdge rad="112500"/>
          </a:effectLst>
        </p:spPr>
      </p:pic>
    </p:spTree>
    <p:extLst>
      <p:ext uri="{BB962C8B-B14F-4D97-AF65-F5344CB8AC3E}">
        <p14:creationId xmlns:p14="http://schemas.microsoft.com/office/powerpoint/2010/main" val="1011841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7B64-1E55-C254-AFCA-965A2BE2592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olorful group of people around the earth&#10;&#10;Description automatically generated">
            <a:extLst>
              <a:ext uri="{FF2B5EF4-FFF2-40B4-BE49-F238E27FC236}">
                <a16:creationId xmlns:a16="http://schemas.microsoft.com/office/drawing/2014/main" id="{BA5DB1B3-2F9B-75B8-9C2F-52AE0F52E2CD}"/>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91314" y="4457042"/>
            <a:ext cx="1751884" cy="1751884"/>
          </a:xfrm>
          <a:prstGeom prst="rect">
            <a:avLst/>
          </a:prstGeom>
          <a:ln>
            <a:noFill/>
          </a:ln>
          <a:effectLst>
            <a:softEdge rad="112500"/>
          </a:effectLst>
        </p:spPr>
      </p:pic>
    </p:spTree>
    <p:extLst>
      <p:ext uri="{BB962C8B-B14F-4D97-AF65-F5344CB8AC3E}">
        <p14:creationId xmlns:p14="http://schemas.microsoft.com/office/powerpoint/2010/main" val="2989740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849E0-F18A-FC7B-2F9B-E23ACA0827A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working in a garden&#10;&#10;Description automatically generated">
            <a:extLst>
              <a:ext uri="{FF2B5EF4-FFF2-40B4-BE49-F238E27FC236}">
                <a16:creationId xmlns:a16="http://schemas.microsoft.com/office/drawing/2014/main" id="{DF90F815-571E-7A1C-93FE-54B96C1DE06C}"/>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39459" y="4902252"/>
            <a:ext cx="2019837" cy="1442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7433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169DD-C4AE-7FCB-9031-34069BD520A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pic>
        <p:nvPicPr>
          <p:cNvPr id="6" name="Picture 5" descr="A plate of food and a cup of coffee&#10;&#10;Description automatically generated">
            <a:extLst>
              <a:ext uri="{FF2B5EF4-FFF2-40B4-BE49-F238E27FC236}">
                <a16:creationId xmlns:a16="http://schemas.microsoft.com/office/drawing/2014/main" id="{F6AC224A-A731-E49E-0D6C-491F994B5C53}"/>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79514" y="4546242"/>
            <a:ext cx="2925669" cy="1906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1363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CONSISTENT &amp; FLEXIBLE MEETINGS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76%</a:t>
            </a:r>
          </a:p>
          <a:p>
            <a:pPr marL="0" indent="0" algn="ctr">
              <a:lnSpc>
                <a:spcPct val="100000"/>
              </a:lnSpc>
              <a:buFont typeface="Arial" panose="020B0604020202020204" pitchFamily="34" charset="0"/>
              <a:buNone/>
            </a:pPr>
            <a:r>
              <a:rPr lang="en-US" sz="4000" dirty="0">
                <a:solidFill>
                  <a:srgbClr val="58585A"/>
                </a:solidFill>
                <a:latin typeface="Arial Narrow"/>
              </a:rPr>
              <a:t>Meet weekly in person</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65%</a:t>
            </a:r>
          </a:p>
          <a:p>
            <a:pPr marL="0" indent="0" algn="ctr" defTabSz="685800">
              <a:lnSpc>
                <a:spcPct val="100000"/>
              </a:lnSpc>
              <a:spcBef>
                <a:spcPts val="750"/>
              </a:spcBef>
              <a:buNone/>
              <a:defRPr/>
            </a:pPr>
            <a:r>
              <a:rPr lang="en-US" sz="4300" i="0" u="none" strike="noStrike" kern="1200" cap="none" spc="0" normalizeH="0" baseline="0" noProof="0" dirty="0">
                <a:ln>
                  <a:noFill/>
                </a:ln>
                <a:solidFill>
                  <a:srgbClr val="58585A"/>
                </a:solidFill>
                <a:effectLst/>
                <a:uLnTx/>
                <a:uFillTx/>
                <a:latin typeface="Arial Narrow" panose="020B0606020202030204" pitchFamily="34" charset="0"/>
              </a:rPr>
              <a:t>Use hybrid or </a:t>
            </a:r>
            <a:r>
              <a:rPr lang="en-US" sz="4300" noProof="0" dirty="0">
                <a:solidFill>
                  <a:srgbClr val="58585A"/>
                </a:solidFill>
                <a:latin typeface="Arial Narrow" panose="020B0606020202030204" pitchFamily="34" charset="0"/>
              </a:rPr>
              <a:t>virtual</a:t>
            </a:r>
            <a:r>
              <a:rPr lang="en-US" sz="4300" i="0" u="none" strike="noStrike" kern="1200" cap="none" spc="0" normalizeH="0" baseline="0" noProof="0" dirty="0">
                <a:ln>
                  <a:noFill/>
                </a:ln>
                <a:solidFill>
                  <a:srgbClr val="58585A"/>
                </a:solidFill>
                <a:effectLst/>
                <a:uLnTx/>
                <a:uFillTx/>
                <a:latin typeface="Arial Narrow" panose="020B0606020202030204" pitchFamily="34" charset="0"/>
              </a:rPr>
              <a:t> technology</a:t>
            </a: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17458F"/>
                </a:solidFill>
              </a:rPr>
              <a:t>29%</a:t>
            </a:r>
          </a:p>
          <a:p>
            <a:pPr marL="0" indent="0" algn="ctr" defTabSz="685800">
              <a:lnSpc>
                <a:spcPct val="100000"/>
              </a:lnSpc>
              <a:spcBef>
                <a:spcPts val="750"/>
              </a:spcBef>
              <a:buNone/>
              <a:defRPr/>
            </a:pPr>
            <a:r>
              <a:rPr lang="en-US" sz="5700" dirty="0">
                <a:solidFill>
                  <a:srgbClr val="58585A"/>
                </a:solidFill>
                <a:latin typeface="Arial Narrow"/>
              </a:rPr>
              <a:t>Created a satellite club as an alternative Rotary experience</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Slide Number Placeholder 7">
            <a:extLst>
              <a:ext uri="{FF2B5EF4-FFF2-40B4-BE49-F238E27FC236}">
                <a16:creationId xmlns:a16="http://schemas.microsoft.com/office/drawing/2014/main" id="{A68F0ED7-AE2D-39E0-C2C1-993FAC2365B9}"/>
              </a:ext>
            </a:extLst>
          </p:cNvPr>
          <p:cNvSpPr>
            <a:spLocks noGrp="1"/>
          </p:cNvSpPr>
          <p:nvPr>
            <p:ph type="sldNum" sz="quarter" idx="12"/>
          </p:nvPr>
        </p:nvSpPr>
        <p:spPr/>
        <p:txBody>
          <a:bodyPr/>
          <a:lstStyle/>
          <a:p>
            <a:fld id="{889896FD-BE31-4522-8D7A-44BE5E3AF69A}" type="slidenum">
              <a:rPr lang="en-US" smtClean="0"/>
              <a:t>6</a:t>
            </a:fld>
            <a:endParaRPr lang="en-US"/>
          </a:p>
        </p:txBody>
      </p:sp>
    </p:spTree>
    <p:extLst>
      <p:ext uri="{BB962C8B-B14F-4D97-AF65-F5344CB8AC3E}">
        <p14:creationId xmlns:p14="http://schemas.microsoft.com/office/powerpoint/2010/main" val="41101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6DA35-8455-3DE2-92FD-39381644288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yellow smiley face pointing at a light bulb&#10;&#10;Description automatically generated">
            <a:extLst>
              <a:ext uri="{FF2B5EF4-FFF2-40B4-BE49-F238E27FC236}">
                <a16:creationId xmlns:a16="http://schemas.microsoft.com/office/drawing/2014/main" id="{9B6F8B83-2B15-EB99-9D95-9A0D5CC5FB78}"/>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69131" y="4302073"/>
            <a:ext cx="2021983" cy="20219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09513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39073-0676-787B-D129-579FD5C7159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4954" y="4478518"/>
            <a:ext cx="2948950" cy="2050014"/>
          </a:xfrm>
          <a:prstGeom prst="rect">
            <a:avLst/>
          </a:prstGeom>
        </p:spPr>
      </p:pic>
    </p:spTree>
    <p:extLst>
      <p:ext uri="{BB962C8B-B14F-4D97-AF65-F5344CB8AC3E}">
        <p14:creationId xmlns:p14="http://schemas.microsoft.com/office/powerpoint/2010/main" val="2712482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CB5C5-D2BC-8E55-657F-C09B8E1533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holding hands&#10;&#10;Description automatically generated">
            <a:extLst>
              <a:ext uri="{FF2B5EF4-FFF2-40B4-BE49-F238E27FC236}">
                <a16:creationId xmlns:a16="http://schemas.microsoft.com/office/drawing/2014/main" id="{AD95FB0D-8D04-5FC6-EFB8-0539D1BC56FC}"/>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70315" y="4442815"/>
            <a:ext cx="1939612" cy="204169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8388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566EE-CD28-AEEA-5724-258AA32ECA3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artoon character kneeling on his knees with many question marks above him&#10;&#10;Description automatically generated">
            <a:extLst>
              <a:ext uri="{FF2B5EF4-FFF2-40B4-BE49-F238E27FC236}">
                <a16:creationId xmlns:a16="http://schemas.microsoft.com/office/drawing/2014/main" id="{5E73DBEF-DCA6-82F3-B722-5E0281760CCB}"/>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78434" y="4687909"/>
            <a:ext cx="1764763" cy="1764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2740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1F193-EB6C-D579-0E47-85132B2B0C7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up of a word&#10;&#10;Description automatically generated">
            <a:extLst>
              <a:ext uri="{FF2B5EF4-FFF2-40B4-BE49-F238E27FC236}">
                <a16:creationId xmlns:a16="http://schemas.microsoft.com/office/drawing/2014/main" id="{B1AA20CA-E5BD-B1E3-AD11-FE9339352F5F}"/>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83346" y="4675030"/>
            <a:ext cx="2710840" cy="1679173"/>
          </a:xfrm>
          <a:prstGeom prst="rect">
            <a:avLst/>
          </a:prstGeom>
          <a:ln>
            <a:noFill/>
          </a:ln>
          <a:effectLst>
            <a:softEdge rad="112500"/>
          </a:effectLst>
        </p:spPr>
      </p:pic>
    </p:spTree>
    <p:extLst>
      <p:ext uri="{BB962C8B-B14F-4D97-AF65-F5344CB8AC3E}">
        <p14:creationId xmlns:p14="http://schemas.microsoft.com/office/powerpoint/2010/main" val="3849066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A0A76-6105-4E5C-7FC0-A036882687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Cartoon characters holding question marks&#10;&#10;Description automatically generated">
            <a:extLst>
              <a:ext uri="{FF2B5EF4-FFF2-40B4-BE49-F238E27FC236}">
                <a16:creationId xmlns:a16="http://schemas.microsoft.com/office/drawing/2014/main" id="{674ECB25-E627-8170-B5F5-1B94221346AF}"/>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49307" y="4583806"/>
            <a:ext cx="2152560" cy="2152560"/>
          </a:xfrm>
          <a:prstGeom prst="ellipse">
            <a:avLst/>
          </a:prstGeom>
          <a:ln>
            <a:noFill/>
          </a:ln>
          <a:effectLst>
            <a:softEdge rad="112500"/>
          </a:effectLst>
        </p:spPr>
      </p:pic>
    </p:spTree>
    <p:extLst>
      <p:ext uri="{BB962C8B-B14F-4D97-AF65-F5344CB8AC3E}">
        <p14:creationId xmlns:p14="http://schemas.microsoft.com/office/powerpoint/2010/main" val="2058319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4DC2D-BA7C-D1D6-86EA-002359BC25C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holding hands&#10;&#10;Description automatically generated">
            <a:extLst>
              <a:ext uri="{FF2B5EF4-FFF2-40B4-BE49-F238E27FC236}">
                <a16:creationId xmlns:a16="http://schemas.microsoft.com/office/drawing/2014/main" id="{6AE9E76D-02C8-EC77-EB4D-A11BF4AB1E18}"/>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25814" y="5080715"/>
            <a:ext cx="3201320" cy="1680693"/>
          </a:xfrm>
          <a:prstGeom prst="rect">
            <a:avLst/>
          </a:prstGeom>
          <a:ln>
            <a:noFill/>
          </a:ln>
          <a:effectLst>
            <a:softEdge rad="112500"/>
          </a:effectLst>
        </p:spPr>
      </p:pic>
    </p:spTree>
    <p:extLst>
      <p:ext uri="{BB962C8B-B14F-4D97-AF65-F5344CB8AC3E}">
        <p14:creationId xmlns:p14="http://schemas.microsoft.com/office/powerpoint/2010/main" val="1041323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2569A-10B4-C3E4-FBBE-8AC45E15376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cartoon character leaning on a question mark&#10;&#10;Description automatically generated">
            <a:extLst>
              <a:ext uri="{FF2B5EF4-FFF2-40B4-BE49-F238E27FC236}">
                <a16:creationId xmlns:a16="http://schemas.microsoft.com/office/drawing/2014/main" id="{B5662EF4-4063-9CC2-0CAE-F27207B3CCF6}"/>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783463" y="193181"/>
            <a:ext cx="1547612" cy="1547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24982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Disaster communications </a:t>
            </a:r>
          </a:p>
        </p:txBody>
      </p:sp>
      <p:sp>
        <p:nvSpPr>
          <p:cNvPr id="3" name="Subtitle 2"/>
          <p:cNvSpPr>
            <a:spLocks noGrp="1"/>
          </p:cNvSpPr>
          <p:nvPr>
            <p:ph type="subTitle" idx="1"/>
          </p:nvPr>
        </p:nvSpPr>
        <p:spPr/>
        <p:txBody>
          <a:bodyPr/>
          <a:lstStyle/>
          <a:p>
            <a:r>
              <a:rPr lang="en-US" b="1" dirty="0">
                <a:solidFill>
                  <a:schemeClr val="accent1"/>
                </a:solidFill>
              </a:rPr>
              <a:t>Things to remember when communicating during a disaster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2641782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002" y="430587"/>
            <a:ext cx="10364451" cy="1596177"/>
          </a:xfrm>
        </p:spPr>
        <p:txBody>
          <a:bodyPr/>
          <a:lstStyle/>
          <a:p>
            <a:r>
              <a:rPr lang="en-US" b="1" dirty="0">
                <a:solidFill>
                  <a:schemeClr val="accent1">
                    <a:lumMod val="75000"/>
                  </a:schemeClr>
                </a:solidFill>
              </a:rPr>
              <a:t>Top Tips for Communicating In A Disaster </a:t>
            </a:r>
          </a:p>
        </p:txBody>
      </p:sp>
      <p:sp>
        <p:nvSpPr>
          <p:cNvPr id="3" name="Content Placeholder 2"/>
          <p:cNvSpPr>
            <a:spLocks noGrp="1"/>
          </p:cNvSpPr>
          <p:nvPr>
            <p:ph sz="quarter" idx="13"/>
          </p:nvPr>
        </p:nvSpPr>
        <p:spPr>
          <a:xfrm>
            <a:off x="197964" y="2026764"/>
            <a:ext cx="6212264" cy="3764436"/>
          </a:xfrm>
        </p:spPr>
        <p:txBody>
          <a:bodyPr>
            <a:normAutofit/>
          </a:bodyPr>
          <a:lstStyle/>
          <a:p>
            <a:r>
              <a:rPr lang="en-US" sz="2400" b="1" dirty="0"/>
              <a:t>Highlight the 'need to know' information.</a:t>
            </a:r>
          </a:p>
          <a:p>
            <a:r>
              <a:rPr lang="en-US" sz="2400" b="1" dirty="0"/>
              <a:t>Use easy to understand terminology and avoid technical jargon.</a:t>
            </a:r>
          </a:p>
          <a:p>
            <a:r>
              <a:rPr lang="en-US" sz="2400" b="1" dirty="0"/>
              <a:t>Utilize visuals strategically</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4143" y="4781108"/>
            <a:ext cx="5936085" cy="1978695"/>
          </a:xfrm>
          <a:prstGeom prst="rect">
            <a:avLst/>
          </a:prstGeom>
        </p:spPr>
      </p:pic>
      <p:sp>
        <p:nvSpPr>
          <p:cNvPr id="5" name="Content Placeholder 2"/>
          <p:cNvSpPr txBox="1">
            <a:spLocks/>
          </p:cNvSpPr>
          <p:nvPr/>
        </p:nvSpPr>
        <p:spPr>
          <a:xfrm>
            <a:off x="6585857" y="1904009"/>
            <a:ext cx="5736772" cy="37644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400" b="1" cap="none" dirty="0"/>
              <a:t>Identify a spokesperson the community trusts.</a:t>
            </a:r>
          </a:p>
          <a:p>
            <a:r>
              <a:rPr lang="en-US" sz="2400" b="1" cap="none" dirty="0"/>
              <a:t>Communicate with empathy and concern.</a:t>
            </a:r>
          </a:p>
          <a:p>
            <a:r>
              <a:rPr lang="en-US" sz="2400" b="1" cap="none" dirty="0"/>
              <a:t>Provide timely updates.</a:t>
            </a:r>
          </a:p>
          <a:p>
            <a:r>
              <a:rPr lang="en-US" sz="2400" b="1" cap="none" dirty="0"/>
              <a:t>Have a team</a:t>
            </a:r>
          </a:p>
          <a:p>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46746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86%</a:t>
            </a:r>
          </a:p>
          <a:p>
            <a:pPr marL="0" indent="0" algn="ctr">
              <a:lnSpc>
                <a:spcPct val="100000"/>
              </a:lnSpc>
              <a:buFont typeface="Arial" panose="020B0604020202020204" pitchFamily="34" charset="0"/>
              <a:buNone/>
            </a:pPr>
            <a:r>
              <a:rPr lang="en-US" sz="4000" dirty="0">
                <a:solidFill>
                  <a:srgbClr val="58585A"/>
                </a:solidFill>
                <a:latin typeface="Arial Narrow"/>
              </a:rPr>
              <a:t>Have a repeating ‘signature’ project every year</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496303" y="2261505"/>
            <a:ext cx="3381371" cy="2528548"/>
          </a:xfrm>
          <a:prstGeom prst="rect">
            <a:avLst/>
          </a:prstGeom>
        </p:spPr>
        <p:txBody>
          <a:bodyPr vert="horz" lIns="68580" tIns="34290" rIns="68580" bIns="3429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400" b="1" dirty="0">
                <a:solidFill>
                  <a:srgbClr val="17458F"/>
                </a:solidFill>
              </a:rPr>
              <a:t>83%</a:t>
            </a:r>
          </a:p>
          <a:p>
            <a:pPr marL="0" indent="0" algn="ctr" defTabSz="685800">
              <a:lnSpc>
                <a:spcPct val="100000"/>
              </a:lnSpc>
              <a:spcBef>
                <a:spcPts val="750"/>
              </a:spcBef>
              <a:buNone/>
              <a:defRPr/>
            </a:pPr>
            <a:r>
              <a:rPr lang="en-US" sz="4000" dirty="0">
                <a:solidFill>
                  <a:srgbClr val="58585A"/>
                </a:solidFill>
                <a:latin typeface="Arial Narrow"/>
              </a:rPr>
              <a:t>Have a repeating ‘signature’ fundraiser every year</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D37C2221-2C71-A9EB-DC22-7B48326991BB}"/>
              </a:ext>
            </a:extLst>
          </p:cNvPr>
          <p:cNvSpPr txBox="1"/>
          <p:nvPr/>
        </p:nvSpPr>
        <p:spPr>
          <a:xfrm>
            <a:off x="1304925" y="108210"/>
            <a:ext cx="9934574"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“SIGNATURE” SERVICE PROJECTS &amp; FUNDRAISERS </a:t>
            </a:r>
            <a:r>
              <a:rPr lang="en-US" sz="2800" b="1" dirty="0">
                <a:solidFill>
                  <a:prstClr val="white"/>
                </a:solidFill>
                <a:latin typeface="Arial" panose="020B0604020202020204"/>
              </a:rPr>
              <a:t>(&gt;50% Member Involvement) </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A picture containing person, floor&#10;&#10;Description automatically generated">
            <a:extLst>
              <a:ext uri="{FF2B5EF4-FFF2-40B4-BE49-F238E27FC236}">
                <a16:creationId xmlns:a16="http://schemas.microsoft.com/office/drawing/2014/main" id="{B522C798-E7B4-447F-736F-4E828D7B131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92375" y="2301288"/>
            <a:ext cx="4061822" cy="3270837"/>
          </a:xfrm>
          <a:prstGeom prst="rect">
            <a:avLst/>
          </a:prstGeom>
        </p:spPr>
      </p:pic>
      <p:sp>
        <p:nvSpPr>
          <p:cNvPr id="5" name="Slide Number Placeholder 4">
            <a:extLst>
              <a:ext uri="{FF2B5EF4-FFF2-40B4-BE49-F238E27FC236}">
                <a16:creationId xmlns:a16="http://schemas.microsoft.com/office/drawing/2014/main" id="{B9EADD7E-E82A-F040-B150-ADC50E3DD48F}"/>
              </a:ext>
            </a:extLst>
          </p:cNvPr>
          <p:cNvSpPr>
            <a:spLocks noGrp="1"/>
          </p:cNvSpPr>
          <p:nvPr>
            <p:ph type="sldNum" sz="quarter" idx="12"/>
          </p:nvPr>
        </p:nvSpPr>
        <p:spPr/>
        <p:txBody>
          <a:bodyPr/>
          <a:lstStyle/>
          <a:p>
            <a:fld id="{889896FD-BE31-4522-8D7A-44BE5E3AF69A}" type="slidenum">
              <a:rPr lang="en-US" smtClean="0"/>
              <a:t>7</a:t>
            </a:fld>
            <a:endParaRPr lang="en-US"/>
          </a:p>
        </p:txBody>
      </p:sp>
    </p:spTree>
    <p:extLst>
      <p:ext uri="{BB962C8B-B14F-4D97-AF65-F5344CB8AC3E}">
        <p14:creationId xmlns:p14="http://schemas.microsoft.com/office/powerpoint/2010/main" val="38122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514" y="691696"/>
            <a:ext cx="10515600" cy="1325563"/>
          </a:xfrm>
        </p:spPr>
        <p:txBody>
          <a:bodyPr/>
          <a:lstStyle/>
          <a:p>
            <a:r>
              <a:rPr lang="en-US" b="1" dirty="0">
                <a:solidFill>
                  <a:schemeClr val="accent1">
                    <a:lumMod val="50000"/>
                  </a:schemeClr>
                </a:solidFill>
              </a:rPr>
              <a:t>Channels for Communication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63426" y="2367091"/>
            <a:ext cx="4114800" cy="3148469"/>
          </a:xfrm>
          <a:prstGeom prst="rect">
            <a:avLst/>
          </a:prstGeom>
        </p:spPr>
      </p:pic>
      <p:sp>
        <p:nvSpPr>
          <p:cNvPr id="3" name="Content Placeholder 2"/>
          <p:cNvSpPr>
            <a:spLocks noGrp="1"/>
          </p:cNvSpPr>
          <p:nvPr>
            <p:ph sz="quarter" idx="13"/>
          </p:nvPr>
        </p:nvSpPr>
        <p:spPr>
          <a:xfrm>
            <a:off x="376446" y="2367091"/>
            <a:ext cx="5967793" cy="3919409"/>
          </a:xfrm>
        </p:spPr>
        <p:txBody>
          <a:bodyPr>
            <a:normAutofit fontScale="92500" lnSpcReduction="10000"/>
          </a:bodyPr>
          <a:lstStyle/>
          <a:p>
            <a:r>
              <a:rPr lang="en-US" b="1" dirty="0"/>
              <a:t>Mobile Phone Service Maybe down – have phone charged bring car charger</a:t>
            </a:r>
          </a:p>
          <a:p>
            <a:r>
              <a:rPr lang="en-US" b="1" dirty="0"/>
              <a:t>If communicating to disaster victims – Posters,  Social Media Post, Radio and door to door efforts will be most effective </a:t>
            </a:r>
          </a:p>
          <a:p>
            <a:r>
              <a:rPr lang="en-US" b="1" dirty="0"/>
              <a:t>If communicating to donors and community at large – TV, Newspapers,  social media and email blast will be most effective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42607427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886" y="626382"/>
            <a:ext cx="10515600" cy="1325563"/>
          </a:xfrm>
        </p:spPr>
        <p:txBody>
          <a:bodyPr/>
          <a:lstStyle/>
          <a:p>
            <a:r>
              <a:rPr lang="en-US" b="1" dirty="0">
                <a:solidFill>
                  <a:schemeClr val="accent1">
                    <a:lumMod val="75000"/>
                  </a:schemeClr>
                </a:solidFill>
              </a:rPr>
              <a:t>Ethics in disaster communications </a:t>
            </a:r>
          </a:p>
        </p:txBody>
      </p:sp>
      <p:sp>
        <p:nvSpPr>
          <p:cNvPr id="3" name="Content Placeholder 2"/>
          <p:cNvSpPr>
            <a:spLocks noGrp="1"/>
          </p:cNvSpPr>
          <p:nvPr>
            <p:ph sz="quarter" idx="13"/>
          </p:nvPr>
        </p:nvSpPr>
        <p:spPr/>
        <p:txBody>
          <a:bodyPr/>
          <a:lstStyle/>
          <a:p>
            <a:r>
              <a:rPr lang="en-US" b="1" dirty="0"/>
              <a:t>Make sure what you say is 100 percent factual – check all your information</a:t>
            </a:r>
          </a:p>
          <a:p>
            <a:r>
              <a:rPr lang="en-US" b="1" dirty="0"/>
              <a:t>Never use photos of people or their property without their permission </a:t>
            </a:r>
          </a:p>
          <a:p>
            <a:r>
              <a:rPr lang="en-US" b="1" dirty="0"/>
              <a:t>Remember to work as a team with other organizations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1189855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8905-992E-4530-A620-49376080F41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1FBC813-F361-45DE-AF21-765990CE6085}"/>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55BE2CBF-C084-49F2-B251-9DC23C8C7B8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4732" y="115570"/>
            <a:ext cx="7831499"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3038802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8284029" y="0"/>
            <a:ext cx="3907972" cy="6858000"/>
          </a:xfrm>
        </p:spPr>
        <p:txBody>
          <a:bodyPr/>
          <a:lstStyle/>
          <a:p>
            <a:endParaRPr lang="en-US" dirty="0"/>
          </a:p>
        </p:txBody>
      </p:sp>
      <p:sp>
        <p:nvSpPr>
          <p:cNvPr id="4" name="Text Placeholder 3"/>
          <p:cNvSpPr>
            <a:spLocks noGrp="1"/>
          </p:cNvSpPr>
          <p:nvPr>
            <p:ph type="body" sz="quarter" idx="14"/>
          </p:nvPr>
        </p:nvSpPr>
        <p:spPr>
          <a:xfrm>
            <a:off x="8479971" y="1317171"/>
            <a:ext cx="3378200" cy="1959429"/>
          </a:xfrm>
        </p:spPr>
        <p:txBody>
          <a:bodyPr/>
          <a:lstStyle/>
          <a:p>
            <a:r>
              <a:rPr lang="en-US" dirty="0"/>
              <a:t>Your Zone 30 Public Image Team</a:t>
            </a:r>
          </a:p>
        </p:txBody>
      </p:sp>
      <p:sp>
        <p:nvSpPr>
          <p:cNvPr id="5" name="Subtitle 4"/>
          <p:cNvSpPr>
            <a:spLocks noGrp="1"/>
          </p:cNvSpPr>
          <p:nvPr>
            <p:ph type="subTitle" idx="1"/>
          </p:nvPr>
        </p:nvSpPr>
        <p:spPr>
          <a:xfrm>
            <a:off x="8479518" y="3276600"/>
            <a:ext cx="3378654" cy="3113314"/>
          </a:xfrm>
        </p:spPr>
        <p:txBody>
          <a:bodyPr>
            <a:normAutofit/>
          </a:bodyPr>
          <a:lstStyle/>
          <a:p>
            <a:r>
              <a:rPr lang="en-US" dirty="0"/>
              <a:t>We are here to help you!</a:t>
            </a:r>
          </a:p>
          <a:p>
            <a:endParaRPr lang="en-US" dirty="0"/>
          </a:p>
          <a:p>
            <a:r>
              <a:rPr lang="en-US" dirty="0"/>
              <a:t>Ask us to come to your District Conference, PETS, District Assembly and/or Vibrant Club Workshops! </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
        <p:nvSpPr>
          <p:cNvPr id="34" name="Picture Placeholder 28">
            <a:extLst>
              <a:ext uri="{FF2B5EF4-FFF2-40B4-BE49-F238E27FC236}">
                <a16:creationId xmlns:a16="http://schemas.microsoft.com/office/drawing/2014/main" id="{059C6358-26C3-4436-8F87-1D70590083B2}"/>
              </a:ext>
            </a:extLst>
          </p:cNvPr>
          <p:cNvSpPr txBox="1">
            <a:spLocks/>
          </p:cNvSpPr>
          <p:nvPr/>
        </p:nvSpPr>
        <p:spPr>
          <a:xfrm>
            <a:off x="152400" y="15240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a:lstStyle/>
          <a:p>
            <a:endParaRPr lang="en-US"/>
          </a:p>
        </p:txBody>
      </p:sp>
      <p:sp>
        <p:nvSpPr>
          <p:cNvPr id="46" name="Picture Placeholder 44">
            <a:extLst>
              <a:ext uri="{FF2B5EF4-FFF2-40B4-BE49-F238E27FC236}">
                <a16:creationId xmlns:a16="http://schemas.microsoft.com/office/drawing/2014/main" id="{8FC7D3DB-616F-44E6-9CDD-83998DC110FE}"/>
              </a:ext>
            </a:extLst>
          </p:cNvPr>
          <p:cNvSpPr txBox="1">
            <a:spLocks/>
          </p:cNvSpPr>
          <p:nvPr/>
        </p:nvSpPr>
        <p:spPr>
          <a:xfrm>
            <a:off x="152400" y="15240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a:lstStyle/>
          <a:p>
            <a:endParaRPr lang="en-US"/>
          </a:p>
        </p:txBody>
      </p:sp>
      <p:pic>
        <p:nvPicPr>
          <p:cNvPr id="56" name="Picture 55">
            <a:extLst>
              <a:ext uri="{FF2B5EF4-FFF2-40B4-BE49-F238E27FC236}">
                <a16:creationId xmlns:a16="http://schemas.microsoft.com/office/drawing/2014/main" id="{1918A5AB-6FE2-45A2-937C-4EC18F8CC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246" y="36095"/>
            <a:ext cx="3907972" cy="6785809"/>
          </a:xfrm>
          <a:prstGeom prst="rect">
            <a:avLst/>
          </a:prstGeom>
        </p:spPr>
      </p:pic>
      <p:pic>
        <p:nvPicPr>
          <p:cNvPr id="60" name="Picture 59">
            <a:extLst>
              <a:ext uri="{FF2B5EF4-FFF2-40B4-BE49-F238E27FC236}">
                <a16:creationId xmlns:a16="http://schemas.microsoft.com/office/drawing/2014/main" id="{542919E8-C9E7-407B-B56F-10890CEAA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87" y="226609"/>
            <a:ext cx="1498450" cy="1870548"/>
          </a:xfrm>
          <a:prstGeom prst="ellipse">
            <a:avLst/>
          </a:prstGeom>
          <a:ln>
            <a:noFill/>
          </a:ln>
          <a:effectLst>
            <a:softEdge rad="112500"/>
          </a:effectLst>
        </p:spPr>
      </p:pic>
      <p:pic>
        <p:nvPicPr>
          <p:cNvPr id="64" name="Picture 63">
            <a:extLst>
              <a:ext uri="{FF2B5EF4-FFF2-40B4-BE49-F238E27FC236}">
                <a16:creationId xmlns:a16="http://schemas.microsoft.com/office/drawing/2014/main" id="{601B7D53-0FC1-4AC8-93CB-58B006C94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29" y="152399"/>
            <a:ext cx="1416460" cy="1765853"/>
          </a:xfrm>
          <a:prstGeom prst="ellipse">
            <a:avLst/>
          </a:prstGeom>
          <a:ln>
            <a:noFill/>
          </a:ln>
          <a:effectLst>
            <a:softEdge rad="112500"/>
          </a:effectLst>
        </p:spPr>
      </p:pic>
      <p:pic>
        <p:nvPicPr>
          <p:cNvPr id="66" name="Picture 65">
            <a:extLst>
              <a:ext uri="{FF2B5EF4-FFF2-40B4-BE49-F238E27FC236}">
                <a16:creationId xmlns:a16="http://schemas.microsoft.com/office/drawing/2014/main" id="{3B50748C-4D71-4DD0-ADD5-A4B66FC28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4580" y="4140576"/>
            <a:ext cx="1403806" cy="1850384"/>
          </a:xfrm>
          <a:prstGeom prst="ellipse">
            <a:avLst/>
          </a:prstGeom>
          <a:ln>
            <a:noFill/>
          </a:ln>
          <a:effectLst>
            <a:softEdge rad="112500"/>
          </a:effectLst>
        </p:spPr>
      </p:pic>
      <p:pic>
        <p:nvPicPr>
          <p:cNvPr id="68" name="Picture 67">
            <a:extLst>
              <a:ext uri="{FF2B5EF4-FFF2-40B4-BE49-F238E27FC236}">
                <a16:creationId xmlns:a16="http://schemas.microsoft.com/office/drawing/2014/main" id="{8960B857-351F-4764-88CA-CCC1FDEDFA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888640" y="2445602"/>
            <a:ext cx="1397075" cy="1838023"/>
          </a:xfrm>
          <a:prstGeom prst="ellipse">
            <a:avLst/>
          </a:prstGeom>
          <a:ln>
            <a:noFill/>
          </a:ln>
          <a:effectLst>
            <a:softEdge rad="112500"/>
          </a:effectLst>
        </p:spPr>
      </p:pic>
      <p:sp>
        <p:nvSpPr>
          <p:cNvPr id="69" name="TextBox 68">
            <a:extLst>
              <a:ext uri="{FF2B5EF4-FFF2-40B4-BE49-F238E27FC236}">
                <a16:creationId xmlns:a16="http://schemas.microsoft.com/office/drawing/2014/main" id="{A629EA78-EE70-486E-8646-9FB91A0B4919}"/>
              </a:ext>
            </a:extLst>
          </p:cNvPr>
          <p:cNvSpPr txBox="1"/>
          <p:nvPr/>
        </p:nvSpPr>
        <p:spPr>
          <a:xfrm>
            <a:off x="6739611" y="619826"/>
            <a:ext cx="1210588" cy="830997"/>
          </a:xfrm>
          <a:prstGeom prst="rect">
            <a:avLst/>
          </a:prstGeom>
          <a:noFill/>
        </p:spPr>
        <p:txBody>
          <a:bodyPr wrap="none" rtlCol="0">
            <a:spAutoFit/>
          </a:bodyPr>
          <a:lstStyle/>
          <a:p>
            <a:r>
              <a:rPr lang="en-US" sz="1600" b="1" u="sng" dirty="0"/>
              <a:t>Districts</a:t>
            </a:r>
          </a:p>
          <a:p>
            <a:r>
              <a:rPr lang="en-US" sz="1600" b="1" dirty="0"/>
              <a:t>6540,6600,</a:t>
            </a:r>
          </a:p>
          <a:p>
            <a:r>
              <a:rPr lang="en-US" sz="1600" b="1" dirty="0"/>
              <a:t>6630,6650</a:t>
            </a:r>
          </a:p>
        </p:txBody>
      </p:sp>
      <p:sp>
        <p:nvSpPr>
          <p:cNvPr id="70" name="TextBox 69">
            <a:extLst>
              <a:ext uri="{FF2B5EF4-FFF2-40B4-BE49-F238E27FC236}">
                <a16:creationId xmlns:a16="http://schemas.microsoft.com/office/drawing/2014/main" id="{AA13AD7F-BBAA-417D-93AD-C910671CC314}"/>
              </a:ext>
            </a:extLst>
          </p:cNvPr>
          <p:cNvSpPr txBox="1"/>
          <p:nvPr/>
        </p:nvSpPr>
        <p:spPr>
          <a:xfrm>
            <a:off x="5600254" y="2949114"/>
            <a:ext cx="1490097" cy="830997"/>
          </a:xfrm>
          <a:prstGeom prst="rect">
            <a:avLst/>
          </a:prstGeom>
          <a:noFill/>
        </p:spPr>
        <p:txBody>
          <a:bodyPr wrap="square" rtlCol="0">
            <a:spAutoFit/>
          </a:bodyPr>
          <a:lstStyle/>
          <a:p>
            <a:r>
              <a:rPr lang="en-US" sz="1600" b="1" u="sng" dirty="0"/>
              <a:t>Districts</a:t>
            </a:r>
          </a:p>
          <a:p>
            <a:r>
              <a:rPr lang="en-US" sz="1600" b="1" dirty="0"/>
              <a:t>6580,6670,</a:t>
            </a:r>
          </a:p>
          <a:p>
            <a:r>
              <a:rPr lang="en-US" sz="1600" b="1" dirty="0"/>
              <a:t>6690</a:t>
            </a:r>
          </a:p>
        </p:txBody>
      </p:sp>
      <p:sp>
        <p:nvSpPr>
          <p:cNvPr id="71" name="TextBox 70">
            <a:extLst>
              <a:ext uri="{FF2B5EF4-FFF2-40B4-BE49-F238E27FC236}">
                <a16:creationId xmlns:a16="http://schemas.microsoft.com/office/drawing/2014/main" id="{419E2858-1956-4393-89C8-778043F4AD4C}"/>
              </a:ext>
            </a:extLst>
          </p:cNvPr>
          <p:cNvSpPr txBox="1"/>
          <p:nvPr/>
        </p:nvSpPr>
        <p:spPr>
          <a:xfrm>
            <a:off x="5643399" y="4720083"/>
            <a:ext cx="1403806" cy="830997"/>
          </a:xfrm>
          <a:prstGeom prst="rect">
            <a:avLst/>
          </a:prstGeom>
          <a:noFill/>
        </p:spPr>
        <p:txBody>
          <a:bodyPr wrap="square" rtlCol="0">
            <a:spAutoFit/>
          </a:bodyPr>
          <a:lstStyle/>
          <a:p>
            <a:r>
              <a:rPr lang="en-US" sz="1600" b="1" u="sng" dirty="0"/>
              <a:t>Districts</a:t>
            </a:r>
          </a:p>
          <a:p>
            <a:r>
              <a:rPr lang="en-US" sz="1600" b="1" dirty="0"/>
              <a:t>6780,6860,</a:t>
            </a:r>
          </a:p>
          <a:p>
            <a:r>
              <a:rPr lang="en-US" sz="1600" b="1" dirty="0"/>
              <a:t>6880</a:t>
            </a:r>
          </a:p>
        </p:txBody>
      </p:sp>
      <p:sp>
        <p:nvSpPr>
          <p:cNvPr id="72" name="TextBox 71">
            <a:extLst>
              <a:ext uri="{FF2B5EF4-FFF2-40B4-BE49-F238E27FC236}">
                <a16:creationId xmlns:a16="http://schemas.microsoft.com/office/drawing/2014/main" id="{F5D9FEDD-9281-4B3D-95C8-E6433D26E0D0}"/>
              </a:ext>
            </a:extLst>
          </p:cNvPr>
          <p:cNvSpPr txBox="1"/>
          <p:nvPr/>
        </p:nvSpPr>
        <p:spPr>
          <a:xfrm>
            <a:off x="487430" y="2034557"/>
            <a:ext cx="1509860" cy="1107996"/>
          </a:xfrm>
          <a:prstGeom prst="rect">
            <a:avLst/>
          </a:prstGeom>
          <a:noFill/>
        </p:spPr>
        <p:txBody>
          <a:bodyPr wrap="square" rtlCol="0">
            <a:spAutoFit/>
          </a:bodyPr>
          <a:lstStyle/>
          <a:p>
            <a:r>
              <a:rPr lang="en-US" b="1" dirty="0"/>
              <a:t>RPIC</a:t>
            </a:r>
          </a:p>
          <a:p>
            <a:r>
              <a:rPr lang="en-US" sz="1600" b="1" u="sng" dirty="0"/>
              <a:t>Districts</a:t>
            </a:r>
            <a:r>
              <a:rPr lang="en-US" sz="1600" b="1" dirty="0"/>
              <a:t> 6860,6710,</a:t>
            </a:r>
          </a:p>
          <a:p>
            <a:r>
              <a:rPr lang="en-US" sz="1600" b="1" dirty="0"/>
              <a:t>6740,6760</a:t>
            </a:r>
          </a:p>
        </p:txBody>
      </p:sp>
    </p:spTree>
    <p:extLst>
      <p:ext uri="{BB962C8B-B14F-4D97-AF65-F5344CB8AC3E}">
        <p14:creationId xmlns:p14="http://schemas.microsoft.com/office/powerpoint/2010/main" val="124883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7"/>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p>
            <a:pPr marL="0" lvl="0" indent="0" algn="l" rtl="0">
              <a:lnSpc>
                <a:spcPct val="90000"/>
              </a:lnSpc>
              <a:spcBef>
                <a:spcPts val="0"/>
              </a:spcBef>
              <a:spcAft>
                <a:spcPts val="0"/>
              </a:spcAft>
              <a:buClr>
                <a:schemeClr val="lt1"/>
              </a:buClr>
              <a:buSzPts val="4400"/>
              <a:buFont typeface="Arial"/>
              <a:buNone/>
            </a:pPr>
            <a:r>
              <a:rPr lang="en-US"/>
              <a:t>QUESTIONS</a:t>
            </a:r>
            <a:endParaRPr/>
          </a:p>
        </p:txBody>
      </p:sp>
      <p:pic>
        <p:nvPicPr>
          <p:cNvPr id="310" name="Google Shape;310;p17"/>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val="0"/>
              </a:ext>
            </a:extLst>
          </a:blip>
          <a:srcRect/>
          <a:stretch/>
        </p:blipFill>
        <p:spPr>
          <a:xfrm>
            <a:off x="2437500" y="1590968"/>
            <a:ext cx="6429254" cy="4286170"/>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283575" y="5928063"/>
            <a:ext cx="3908425" cy="929937"/>
          </a:xfrm>
          <a:prstGeom prst="rect">
            <a:avLst/>
          </a:prstGeom>
        </p:spPr>
      </p:pic>
    </p:spTree>
    <p:extLst>
      <p:ext uri="{BB962C8B-B14F-4D97-AF65-F5344CB8AC3E}">
        <p14:creationId xmlns:p14="http://schemas.microsoft.com/office/powerpoint/2010/main" val="3324849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B4DC28-5A9A-137D-78F7-EAF32F88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999"/>
            <a:ext cx="6096001" cy="6096001"/>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a:noFill/>
        </p:spPr>
      </p:pic>
      <p:sp>
        <p:nvSpPr>
          <p:cNvPr id="21" name="Text Placeholder 2">
            <a:extLst>
              <a:ext uri="{FF2B5EF4-FFF2-40B4-BE49-F238E27FC236}">
                <a16:creationId xmlns:a16="http://schemas.microsoft.com/office/drawing/2014/main" id="{8CFF8DB8-2758-FE4C-1075-56E0E337C5E8}"/>
              </a:ext>
            </a:extLst>
          </p:cNvPr>
          <p:cNvSpPr>
            <a:spLocks noGrp="1"/>
          </p:cNvSpPr>
          <p:nvPr>
            <p:ph type="body" sz="quarter" idx="16"/>
          </p:nvPr>
        </p:nvSpPr>
        <p:spPr>
          <a:xfrm>
            <a:off x="6096001" y="0"/>
            <a:ext cx="6096000" cy="6858000"/>
          </a:xfrm>
        </p:spPr>
        <p:txBody>
          <a:bodyPr/>
          <a:lstStyle/>
          <a:p>
            <a:endParaRPr lang="en-US" dirty="0"/>
          </a:p>
        </p:txBody>
      </p:sp>
      <p:sp>
        <p:nvSpPr>
          <p:cNvPr id="14" name="Text Placeholder 3">
            <a:extLst>
              <a:ext uri="{FF2B5EF4-FFF2-40B4-BE49-F238E27FC236}">
                <a16:creationId xmlns:a16="http://schemas.microsoft.com/office/drawing/2014/main" id="{B0DAAD52-0ACA-0947-7B25-F88AB09A4B3C}"/>
              </a:ext>
            </a:extLst>
          </p:cNvPr>
          <p:cNvSpPr>
            <a:spLocks noGrp="1"/>
          </p:cNvSpPr>
          <p:nvPr>
            <p:ph type="body" sz="quarter" idx="14"/>
          </p:nvPr>
        </p:nvSpPr>
        <p:spPr>
          <a:xfrm>
            <a:off x="6879771" y="2141538"/>
            <a:ext cx="4978400" cy="1135062"/>
          </a:xfrm>
        </p:spPr>
        <p:txBody>
          <a:bodyPr anchor="b">
            <a:normAutofit fontScale="77500" lnSpcReduction="20000"/>
          </a:bodyPr>
          <a:lstStyle/>
          <a:p>
            <a:pPr algn="ctr"/>
            <a:r>
              <a:rPr lang="en-US" sz="3700" dirty="0"/>
              <a:t>Putting rotary’s action </a:t>
            </a:r>
            <a:r>
              <a:rPr lang="en-US" dirty="0"/>
              <a:t>plan</a:t>
            </a:r>
            <a:r>
              <a:rPr lang="en-US" sz="3700" dirty="0"/>
              <a:t> into action</a:t>
            </a:r>
          </a:p>
        </p:txBody>
      </p:sp>
      <p:sp>
        <p:nvSpPr>
          <p:cNvPr id="2" name="Slide Number Placeholder 1">
            <a:extLst>
              <a:ext uri="{FF2B5EF4-FFF2-40B4-BE49-F238E27FC236}">
                <a16:creationId xmlns:a16="http://schemas.microsoft.com/office/drawing/2014/main" id="{F77BB0B0-D3EC-EE76-388A-9AC527747809}"/>
              </a:ext>
            </a:extLst>
          </p:cNvPr>
          <p:cNvSpPr>
            <a:spLocks noGrp="1"/>
          </p:cNvSpPr>
          <p:nvPr>
            <p:ph type="sldNum" sz="quarter" idx="12"/>
          </p:nvPr>
        </p:nvSpPr>
        <p:spPr/>
        <p:txBody>
          <a:bodyPr/>
          <a:lstStyle/>
          <a:p>
            <a:fld id="{889896FD-BE31-4522-8D7A-44BE5E3AF69A}" type="slidenum">
              <a:rPr lang="en-US" smtClean="0"/>
              <a:t>75</a:t>
            </a:fld>
            <a:endParaRPr lang="en-US"/>
          </a:p>
        </p:txBody>
      </p:sp>
    </p:spTree>
    <p:extLst>
      <p:ext uri="{BB962C8B-B14F-4D97-AF65-F5344CB8AC3E}">
        <p14:creationId xmlns:p14="http://schemas.microsoft.com/office/powerpoint/2010/main" val="2155448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01423" y="381001"/>
            <a:ext cx="5589155" cy="419987"/>
          </a:xfrm>
          <a:prstGeom prst="rect">
            <a:avLst/>
          </a:prstGeom>
          <a:noFill/>
        </p:spPr>
        <p:txBody>
          <a:bodyPr wrap="square" lIns="0" tIns="0" rIns="0" bIns="0" rtlCol="0">
            <a:spAutoFit/>
          </a:bodyPr>
          <a:lstStyle/>
          <a:p>
            <a:pPr algn="ctr" defTabSz="685800">
              <a:lnSpc>
                <a:spcPts val="3000"/>
              </a:lnSpc>
              <a:defRPr/>
            </a:pPr>
            <a:r>
              <a:rPr lang="en-US" altLang="en-US" sz="4000" b="1" dirty="0">
                <a:solidFill>
                  <a:prstClr val="white"/>
                </a:solidFill>
                <a:cs typeface="Arial" panose="020B0604020202020204" pitchFamily="34" charset="0"/>
              </a:rPr>
              <a:t>C</a:t>
            </a:r>
            <a:r>
              <a:rPr lang="en-US" altLang="en-US" sz="4000" b="1" dirty="0">
                <a:solidFill>
                  <a:prstClr val="white"/>
                </a:solidFill>
                <a:latin typeface="Arial" panose="020B0604020202020204" pitchFamily="34" charset="0"/>
                <a:ea typeface="MS PGothic" panose="020B0600070205080204" pitchFamily="34" charset="-128"/>
                <a:cs typeface="Arial" panose="020B0604020202020204" pitchFamily="34" charset="0"/>
              </a:rPr>
              <a:t>ASE STUDY</a:t>
            </a:r>
            <a:endParaRPr lang="en-US" sz="4000" b="1" dirty="0">
              <a:solidFill>
                <a:srgbClr val="FFFFFF"/>
              </a:solidFill>
              <a:latin typeface="Arial" panose="020B0604020202020204" pitchFamily="34" charset="0"/>
              <a:ea typeface="Arial" charset="0"/>
              <a:cs typeface="Arial" panose="020B0604020202020204" pitchFamily="34" charset="0"/>
            </a:endParaRPr>
          </a:p>
        </p:txBody>
      </p:sp>
      <p:sp>
        <p:nvSpPr>
          <p:cNvPr id="9" name="TextBox 6">
            <a:extLst>
              <a:ext uri="{FF2B5EF4-FFF2-40B4-BE49-F238E27FC236}">
                <a16:creationId xmlns:a16="http://schemas.microsoft.com/office/drawing/2014/main" id="{31C07C84-D3F4-E9EC-E5AD-5EF252879116}"/>
              </a:ext>
            </a:extLst>
          </p:cNvPr>
          <p:cNvSpPr txBox="1"/>
          <p:nvPr/>
        </p:nvSpPr>
        <p:spPr>
          <a:xfrm>
            <a:off x="225327" y="1557056"/>
            <a:ext cx="11780613" cy="1569660"/>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r>
              <a:rPr lang="en-US" dirty="0">
                <a:solidFill>
                  <a:srgbClr val="958D85">
                    <a:lumMod val="50000"/>
                  </a:srgbClr>
                </a:solidFill>
              </a:rPr>
              <a:t>Your District has a newly formed club focused on the environment. You have been asked to assist this new club in identifying a grant opportunity to support their project to introduce a recycling program in their local middle school, they requested with the intent to engage their new members and attract others to this club.  </a:t>
            </a:r>
          </a:p>
        </p:txBody>
      </p:sp>
      <p:sp>
        <p:nvSpPr>
          <p:cNvPr id="14" name="TextBox 7">
            <a:extLst>
              <a:ext uri="{FF2B5EF4-FFF2-40B4-BE49-F238E27FC236}">
                <a16:creationId xmlns:a16="http://schemas.microsoft.com/office/drawing/2014/main" id="{C129FDB1-75AF-8E85-B058-52C1CE9519E4}"/>
              </a:ext>
            </a:extLst>
          </p:cNvPr>
          <p:cNvSpPr txBox="1"/>
          <p:nvPr/>
        </p:nvSpPr>
        <p:spPr>
          <a:xfrm>
            <a:off x="1638300" y="3289299"/>
            <a:ext cx="8915400" cy="2677656"/>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457200" indent="-457200">
              <a:buFont typeface="+mj-lt"/>
              <a:buAutoNum type="arabicPeriod"/>
              <a:defRPr/>
            </a:pPr>
            <a:r>
              <a:rPr lang="en-US" dirty="0">
                <a:solidFill>
                  <a:srgbClr val="E6E5D8">
                    <a:lumMod val="25000"/>
                  </a:srgbClr>
                </a:solidFill>
              </a:rPr>
              <a:t>How can they attract donations and support from potential partners with a shared interest?</a:t>
            </a:r>
          </a:p>
          <a:p>
            <a:pPr marL="457200" indent="-457200">
              <a:buFont typeface="+mj-lt"/>
              <a:buAutoNum type="arabicPeriod"/>
              <a:defRPr/>
            </a:pPr>
            <a:r>
              <a:rPr lang="en-US" dirty="0">
                <a:solidFill>
                  <a:srgbClr val="E6E5D8">
                    <a:lumMod val="25000"/>
                  </a:srgbClr>
                </a:solidFill>
              </a:rPr>
              <a:t>How can the Rotary Foundation resources be of assistance?</a:t>
            </a:r>
          </a:p>
          <a:p>
            <a:pPr marL="457200" indent="-457200">
              <a:buFont typeface="+mj-lt"/>
              <a:buAutoNum type="arabicPeriod"/>
              <a:defRPr/>
            </a:pPr>
            <a:r>
              <a:rPr lang="en-US" dirty="0">
                <a:solidFill>
                  <a:srgbClr val="E6E5D8">
                    <a:lumMod val="25000"/>
                  </a:srgbClr>
                </a:solidFill>
              </a:rPr>
              <a:t>How can they tell the story to their community?</a:t>
            </a:r>
          </a:p>
          <a:p>
            <a:pPr marL="457200" indent="-457200">
              <a:buFont typeface="+mj-lt"/>
              <a:buAutoNum type="arabicPeriod"/>
              <a:defRPr/>
            </a:pPr>
            <a:r>
              <a:rPr lang="en-US" dirty="0">
                <a:solidFill>
                  <a:srgbClr val="E6E5D8">
                    <a:lumMod val="25000"/>
                  </a:srgbClr>
                </a:solidFill>
              </a:rPr>
              <a:t>How can they use this opportunity to further engage their members and attract new members?</a:t>
            </a:r>
          </a:p>
          <a:p>
            <a:pPr>
              <a:defRPr/>
            </a:pPr>
            <a:endParaRPr lang="en-US" dirty="0">
              <a:solidFill>
                <a:srgbClr val="E6E5D8">
                  <a:lumMod val="25000"/>
                </a:srgbClr>
              </a:solidFill>
            </a:endParaRPr>
          </a:p>
        </p:txBody>
      </p:sp>
      <p:sp>
        <p:nvSpPr>
          <p:cNvPr id="3" name="Title 2">
            <a:extLst>
              <a:ext uri="{FF2B5EF4-FFF2-40B4-BE49-F238E27FC236}">
                <a16:creationId xmlns:a16="http://schemas.microsoft.com/office/drawing/2014/main" id="{1CD6E64F-3C41-1096-3740-D9E1CBB42853}"/>
              </a:ext>
            </a:extLst>
          </p:cNvPr>
          <p:cNvSpPr>
            <a:spLocks noGrp="1"/>
          </p:cNvSpPr>
          <p:nvPr>
            <p:ph type="title"/>
          </p:nvPr>
        </p:nvSpPr>
        <p:spPr>
          <a:xfrm>
            <a:off x="0" y="0"/>
            <a:ext cx="12231269" cy="1325563"/>
          </a:xfrm>
          <a:solidFill>
            <a:srgbClr val="00B0F0"/>
          </a:solidFill>
        </p:spPr>
        <p:txBody>
          <a:bodyPr/>
          <a:lstStyle/>
          <a:p>
            <a:pPr algn="ctr"/>
            <a:r>
              <a:rPr lang="en-US" dirty="0">
                <a:solidFill>
                  <a:schemeClr val="bg1"/>
                </a:solidFill>
              </a:rPr>
              <a:t>CASE STUDY #1 </a:t>
            </a:r>
          </a:p>
        </p:txBody>
      </p:sp>
      <p:pic>
        <p:nvPicPr>
          <p:cNvPr id="4" name="Picture 3">
            <a:extLst>
              <a:ext uri="{FF2B5EF4-FFF2-40B4-BE49-F238E27FC236}">
                <a16:creationId xmlns:a16="http://schemas.microsoft.com/office/drawing/2014/main" id="{E1093D19-2919-555E-15CE-4FD3C72E620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
        <p:nvSpPr>
          <p:cNvPr id="2" name="Slide Number Placeholder 1">
            <a:extLst>
              <a:ext uri="{FF2B5EF4-FFF2-40B4-BE49-F238E27FC236}">
                <a16:creationId xmlns:a16="http://schemas.microsoft.com/office/drawing/2014/main" id="{2F45F946-5627-59E6-C585-43D19B5949B8}"/>
              </a:ext>
            </a:extLst>
          </p:cNvPr>
          <p:cNvSpPr>
            <a:spLocks noGrp="1"/>
          </p:cNvSpPr>
          <p:nvPr>
            <p:ph type="sldNum" sz="quarter" idx="12"/>
          </p:nvPr>
        </p:nvSpPr>
        <p:spPr/>
        <p:txBody>
          <a:bodyPr/>
          <a:lstStyle/>
          <a:p>
            <a:fld id="{889896FD-BE31-4522-8D7A-44BE5E3AF69A}" type="slidenum">
              <a:rPr lang="en-US" smtClean="0"/>
              <a:t>76</a:t>
            </a:fld>
            <a:endParaRPr lang="en-US"/>
          </a:p>
        </p:txBody>
      </p:sp>
    </p:spTree>
    <p:extLst>
      <p:ext uri="{BB962C8B-B14F-4D97-AF65-F5344CB8AC3E}">
        <p14:creationId xmlns:p14="http://schemas.microsoft.com/office/powerpoint/2010/main" val="1878349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01423" y="381001"/>
            <a:ext cx="5589155" cy="419987"/>
          </a:xfrm>
          <a:prstGeom prst="rect">
            <a:avLst/>
          </a:prstGeom>
          <a:noFill/>
        </p:spPr>
        <p:txBody>
          <a:bodyPr wrap="square" lIns="0" tIns="0" rIns="0" bIns="0" rtlCol="0">
            <a:spAutoFit/>
          </a:bodyPr>
          <a:lstStyle/>
          <a:p>
            <a:pPr algn="ctr" defTabSz="685800">
              <a:lnSpc>
                <a:spcPts val="3000"/>
              </a:lnSpc>
              <a:defRPr/>
            </a:pPr>
            <a:r>
              <a:rPr lang="en-US" altLang="en-US" sz="4000" b="1" dirty="0">
                <a:solidFill>
                  <a:prstClr val="white"/>
                </a:solidFill>
                <a:cs typeface="Arial" panose="020B0604020202020204" pitchFamily="34" charset="0"/>
              </a:rPr>
              <a:t>C</a:t>
            </a:r>
            <a:r>
              <a:rPr lang="en-US" altLang="en-US" sz="4000" b="1" dirty="0">
                <a:solidFill>
                  <a:prstClr val="white"/>
                </a:solidFill>
                <a:latin typeface="Arial" panose="020B0604020202020204" pitchFamily="34" charset="0"/>
                <a:ea typeface="MS PGothic" panose="020B0600070205080204" pitchFamily="34" charset="-128"/>
                <a:cs typeface="Arial" panose="020B0604020202020204" pitchFamily="34" charset="0"/>
              </a:rPr>
              <a:t>ASE STUDY</a:t>
            </a:r>
            <a:endParaRPr lang="en-US" sz="4000" b="1" dirty="0">
              <a:solidFill>
                <a:srgbClr val="FFFFFF"/>
              </a:solidFill>
              <a:latin typeface="Arial" panose="020B0604020202020204" pitchFamily="34" charset="0"/>
              <a:ea typeface="Arial" charset="0"/>
              <a:cs typeface="Arial" panose="020B0604020202020204" pitchFamily="34" charset="0"/>
            </a:endParaRPr>
          </a:p>
        </p:txBody>
      </p:sp>
      <p:sp>
        <p:nvSpPr>
          <p:cNvPr id="9" name="TextBox 6">
            <a:extLst>
              <a:ext uri="{FF2B5EF4-FFF2-40B4-BE49-F238E27FC236}">
                <a16:creationId xmlns:a16="http://schemas.microsoft.com/office/drawing/2014/main" id="{31C07C84-D3F4-E9EC-E5AD-5EF252879116}"/>
              </a:ext>
            </a:extLst>
          </p:cNvPr>
          <p:cNvSpPr txBox="1"/>
          <p:nvPr/>
        </p:nvSpPr>
        <p:spPr>
          <a:xfrm>
            <a:off x="225327" y="1557056"/>
            <a:ext cx="11780613" cy="2959785"/>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0" indent="0" algn="l" rtl="0">
              <a:spcBef>
                <a:spcPts val="1000"/>
              </a:spcBef>
              <a:spcAft>
                <a:spcPts val="0"/>
              </a:spcAft>
            </a:pPr>
            <a:r>
              <a:rPr lang="en-US" sz="2200" b="0" i="0" u="none" strike="noStrike" dirty="0">
                <a:solidFill>
                  <a:srgbClr val="333333"/>
                </a:solidFill>
                <a:effectLst/>
                <a:latin typeface="+mn-lt"/>
              </a:rPr>
              <a:t>Your District has a community that is under-represented by Rotary.  There are four</a:t>
            </a:r>
            <a:r>
              <a:rPr lang="en-US" sz="2200" dirty="0">
                <a:solidFill>
                  <a:srgbClr val="000000"/>
                </a:solidFill>
                <a:latin typeface="+mn-lt"/>
              </a:rPr>
              <a:t> </a:t>
            </a:r>
            <a:r>
              <a:rPr lang="en-US" sz="2200" b="0" i="0" u="none" strike="noStrike" dirty="0">
                <a:solidFill>
                  <a:srgbClr val="333333"/>
                </a:solidFill>
                <a:effectLst/>
                <a:latin typeface="+mn-lt"/>
              </a:rPr>
              <a:t>Rotary</a:t>
            </a:r>
            <a:r>
              <a:rPr lang="en-US" sz="2200" dirty="0">
                <a:solidFill>
                  <a:srgbClr val="000000"/>
                </a:solidFill>
                <a:latin typeface="+mn-lt"/>
              </a:rPr>
              <a:t> </a:t>
            </a:r>
            <a:r>
              <a:rPr lang="en-US" sz="2200" b="0" i="0" u="none" strike="noStrike" dirty="0">
                <a:solidFill>
                  <a:srgbClr val="333333"/>
                </a:solidFill>
                <a:effectLst/>
                <a:latin typeface="+mn-lt"/>
              </a:rPr>
              <a:t>clubs in nearby communities.  This community had a flood two years ago and it flooded</a:t>
            </a:r>
            <a:r>
              <a:rPr lang="en-US" sz="2200" b="0" i="0" u="none" strike="noStrike" dirty="0">
                <a:solidFill>
                  <a:srgbClr val="000000"/>
                </a:solidFill>
                <a:effectLst/>
                <a:latin typeface="+mn-lt"/>
              </a:rPr>
              <a:t> </a:t>
            </a:r>
            <a:r>
              <a:rPr lang="en-US" sz="2200" b="0" i="0" u="none" strike="noStrike" dirty="0">
                <a:solidFill>
                  <a:srgbClr val="333333"/>
                </a:solidFill>
                <a:effectLst/>
                <a:latin typeface="+mn-lt"/>
              </a:rPr>
              <a:t>the community grade school.   The school will be reopening in six-months and they are</a:t>
            </a:r>
            <a:r>
              <a:rPr lang="en-US" sz="2200" dirty="0">
                <a:solidFill>
                  <a:srgbClr val="000000"/>
                </a:solidFill>
                <a:latin typeface="+mn-lt"/>
              </a:rPr>
              <a:t> </a:t>
            </a:r>
            <a:r>
              <a:rPr lang="en-US" sz="2200" b="0" i="0" u="none" strike="noStrike" dirty="0">
                <a:solidFill>
                  <a:srgbClr val="333333"/>
                </a:solidFill>
                <a:effectLst/>
                <a:latin typeface="+mn-lt"/>
              </a:rPr>
              <a:t>trying to raise money for new library books.  Four local Rotary Presidents decided to combine their clubs’ resources via a service project to help</a:t>
            </a:r>
            <a:r>
              <a:rPr lang="en-US" sz="2200" dirty="0">
                <a:solidFill>
                  <a:srgbClr val="000000"/>
                </a:solidFill>
                <a:latin typeface="+mn-lt"/>
              </a:rPr>
              <a:t> </a:t>
            </a:r>
            <a:r>
              <a:rPr lang="en-US" sz="2200" b="0" i="0" u="none" strike="noStrike" dirty="0">
                <a:solidFill>
                  <a:srgbClr val="333333"/>
                </a:solidFill>
                <a:effectLst/>
                <a:latin typeface="+mn-lt"/>
              </a:rPr>
              <a:t>replace the books.  How can they make this a successful project?</a:t>
            </a:r>
          </a:p>
          <a:p>
            <a:pPr marL="0" indent="0" algn="l" rtl="0">
              <a:spcBef>
                <a:spcPts val="1000"/>
              </a:spcBef>
              <a:spcAft>
                <a:spcPts val="0"/>
              </a:spcAft>
            </a:pPr>
            <a:endParaRPr lang="en-US" sz="2200" b="0" i="0" u="none" strike="noStrike" dirty="0">
              <a:solidFill>
                <a:srgbClr val="333333"/>
              </a:solidFill>
              <a:effectLst/>
              <a:latin typeface="+mn-lt"/>
            </a:endParaRPr>
          </a:p>
          <a:p>
            <a:pPr>
              <a:defRPr/>
            </a:pPr>
            <a:endParaRPr lang="en-US" dirty="0">
              <a:solidFill>
                <a:srgbClr val="958D85">
                  <a:lumMod val="50000"/>
                </a:srgbClr>
              </a:solidFill>
            </a:endParaRPr>
          </a:p>
        </p:txBody>
      </p:sp>
      <p:sp>
        <p:nvSpPr>
          <p:cNvPr id="14" name="TextBox 7">
            <a:extLst>
              <a:ext uri="{FF2B5EF4-FFF2-40B4-BE49-F238E27FC236}">
                <a16:creationId xmlns:a16="http://schemas.microsoft.com/office/drawing/2014/main" id="{C129FDB1-75AF-8E85-B058-52C1CE9519E4}"/>
              </a:ext>
            </a:extLst>
          </p:cNvPr>
          <p:cNvSpPr txBox="1"/>
          <p:nvPr/>
        </p:nvSpPr>
        <p:spPr>
          <a:xfrm>
            <a:off x="225327" y="3840380"/>
            <a:ext cx="11094079" cy="2169825"/>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800100" indent="-342900" algn="l" rtl="0">
              <a:spcBef>
                <a:spcPts val="1000"/>
              </a:spcBef>
              <a:spcAft>
                <a:spcPts val="0"/>
              </a:spcAft>
              <a:buFont typeface="+mj-lt"/>
              <a:buAutoNum type="arabicPeriod"/>
            </a:pPr>
            <a:r>
              <a:rPr lang="en-US" sz="2200" b="0" i="0" u="none" strike="noStrike" dirty="0">
                <a:solidFill>
                  <a:srgbClr val="333333"/>
                </a:solidFill>
                <a:effectLst/>
                <a:latin typeface="+mn-lt"/>
              </a:rPr>
              <a:t>How can they attract donations and support from partners with a shared interest?</a:t>
            </a:r>
            <a:endParaRPr lang="en-US" sz="2200" dirty="0">
              <a:solidFill>
                <a:srgbClr val="000000"/>
              </a:solidFill>
              <a:latin typeface="+mn-lt"/>
            </a:endParaRPr>
          </a:p>
          <a:p>
            <a:pPr marL="800100" indent="-342900" algn="l" rtl="0">
              <a:spcBef>
                <a:spcPts val="1000"/>
              </a:spcBef>
              <a:spcAft>
                <a:spcPts val="0"/>
              </a:spcAft>
              <a:buFont typeface="+mj-lt"/>
              <a:buAutoNum type="arabicPeriod"/>
            </a:pPr>
            <a:r>
              <a:rPr lang="en-US" sz="2200" b="0" i="0" u="none" strike="noStrike" dirty="0">
                <a:solidFill>
                  <a:srgbClr val="333333"/>
                </a:solidFill>
                <a:effectLst/>
                <a:latin typeface="+mn-lt"/>
              </a:rPr>
              <a:t>How can The Rotary Foundation resources be of assistance?</a:t>
            </a:r>
            <a:endParaRPr lang="en-US" sz="2200" dirty="0">
              <a:solidFill>
                <a:srgbClr val="000000"/>
              </a:solidFill>
              <a:latin typeface="+mn-lt"/>
            </a:endParaRPr>
          </a:p>
          <a:p>
            <a:pPr marL="800100" indent="-342900" algn="l" rtl="0">
              <a:spcBef>
                <a:spcPts val="1000"/>
              </a:spcBef>
              <a:spcAft>
                <a:spcPts val="0"/>
              </a:spcAft>
              <a:buFont typeface="+mj-lt"/>
              <a:buAutoNum type="arabicPeriod"/>
            </a:pPr>
            <a:r>
              <a:rPr lang="en-US" sz="2200" b="0" i="0" u="none" strike="noStrike" dirty="0">
                <a:solidFill>
                  <a:srgbClr val="333333"/>
                </a:solidFill>
                <a:effectLst/>
                <a:latin typeface="+mn-lt"/>
              </a:rPr>
              <a:t>How can they tell the story to the community?</a:t>
            </a:r>
            <a:endParaRPr lang="en-US" sz="2200" dirty="0">
              <a:solidFill>
                <a:srgbClr val="000000"/>
              </a:solidFill>
              <a:latin typeface="+mn-lt"/>
            </a:endParaRPr>
          </a:p>
          <a:p>
            <a:pPr marL="800100" indent="-342900" algn="l" rtl="0">
              <a:spcBef>
                <a:spcPts val="1000"/>
              </a:spcBef>
              <a:spcAft>
                <a:spcPts val="0"/>
              </a:spcAft>
              <a:buFont typeface="+mj-lt"/>
              <a:buAutoNum type="arabicPeriod"/>
            </a:pPr>
            <a:r>
              <a:rPr lang="en-US" sz="2200" b="0" i="0" u="none" strike="noStrike" dirty="0">
                <a:solidFill>
                  <a:srgbClr val="333333"/>
                </a:solidFill>
                <a:effectLst/>
                <a:latin typeface="+mn-lt"/>
              </a:rPr>
              <a:t>How can they use this opportunity to further engage their members and attract new</a:t>
            </a:r>
            <a:r>
              <a:rPr lang="en-US" sz="2200" dirty="0">
                <a:solidFill>
                  <a:srgbClr val="000000"/>
                </a:solidFill>
                <a:latin typeface="+mn-lt"/>
              </a:rPr>
              <a:t> </a:t>
            </a:r>
            <a:r>
              <a:rPr lang="en-US" sz="2200" b="0" i="0" u="none" strike="noStrike" dirty="0">
                <a:solidFill>
                  <a:srgbClr val="333333"/>
                </a:solidFill>
                <a:effectLst/>
                <a:latin typeface="+mn-lt"/>
              </a:rPr>
              <a:t>members?</a:t>
            </a:r>
            <a:endParaRPr lang="en-US" sz="2200" b="0" i="0" u="none" strike="noStrike" dirty="0">
              <a:solidFill>
                <a:srgbClr val="000000"/>
              </a:solidFill>
              <a:effectLst/>
              <a:latin typeface="+mn-lt"/>
            </a:endParaRPr>
          </a:p>
        </p:txBody>
      </p:sp>
      <p:sp>
        <p:nvSpPr>
          <p:cNvPr id="3" name="Title 2">
            <a:extLst>
              <a:ext uri="{FF2B5EF4-FFF2-40B4-BE49-F238E27FC236}">
                <a16:creationId xmlns:a16="http://schemas.microsoft.com/office/drawing/2014/main" id="{1CD6E64F-3C41-1096-3740-D9E1CBB42853}"/>
              </a:ext>
            </a:extLst>
          </p:cNvPr>
          <p:cNvSpPr>
            <a:spLocks noGrp="1"/>
          </p:cNvSpPr>
          <p:nvPr>
            <p:ph type="title"/>
          </p:nvPr>
        </p:nvSpPr>
        <p:spPr>
          <a:xfrm>
            <a:off x="0" y="0"/>
            <a:ext cx="12231269" cy="1325563"/>
          </a:xfrm>
          <a:solidFill>
            <a:srgbClr val="00B0F0"/>
          </a:solidFill>
        </p:spPr>
        <p:txBody>
          <a:bodyPr/>
          <a:lstStyle/>
          <a:p>
            <a:pPr algn="ctr"/>
            <a:r>
              <a:rPr lang="en-US" dirty="0">
                <a:solidFill>
                  <a:schemeClr val="bg1"/>
                </a:solidFill>
              </a:rPr>
              <a:t>CASE STUDY #2</a:t>
            </a:r>
          </a:p>
        </p:txBody>
      </p:sp>
      <p:pic>
        <p:nvPicPr>
          <p:cNvPr id="4" name="Picture 3">
            <a:extLst>
              <a:ext uri="{FF2B5EF4-FFF2-40B4-BE49-F238E27FC236}">
                <a16:creationId xmlns:a16="http://schemas.microsoft.com/office/drawing/2014/main" id="{E1093D19-2919-555E-15CE-4FD3C72E620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101753" y="5818393"/>
            <a:ext cx="1719273" cy="716364"/>
          </a:xfrm>
          <a:prstGeom prst="rect">
            <a:avLst/>
          </a:prstGeom>
        </p:spPr>
      </p:pic>
      <p:sp>
        <p:nvSpPr>
          <p:cNvPr id="2" name="Slide Number Placeholder 1">
            <a:extLst>
              <a:ext uri="{FF2B5EF4-FFF2-40B4-BE49-F238E27FC236}">
                <a16:creationId xmlns:a16="http://schemas.microsoft.com/office/drawing/2014/main" id="{2F45F946-5627-59E6-C585-43D19B5949B8}"/>
              </a:ext>
            </a:extLst>
          </p:cNvPr>
          <p:cNvSpPr>
            <a:spLocks noGrp="1"/>
          </p:cNvSpPr>
          <p:nvPr>
            <p:ph type="sldNum" sz="quarter" idx="12"/>
          </p:nvPr>
        </p:nvSpPr>
        <p:spPr/>
        <p:txBody>
          <a:bodyPr/>
          <a:lstStyle/>
          <a:p>
            <a:fld id="{889896FD-BE31-4522-8D7A-44BE5E3AF69A}" type="slidenum">
              <a:rPr lang="en-US" smtClean="0"/>
              <a:t>77</a:t>
            </a:fld>
            <a:endParaRPr lang="en-US"/>
          </a:p>
        </p:txBody>
      </p:sp>
    </p:spTree>
    <p:extLst>
      <p:ext uri="{BB962C8B-B14F-4D97-AF65-F5344CB8AC3E}">
        <p14:creationId xmlns:p14="http://schemas.microsoft.com/office/powerpoint/2010/main" val="415654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INCLUDE COMMUNITY MEMBERS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“The Secret Sauce”</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175781" y="2134062"/>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87%</a:t>
            </a:r>
          </a:p>
          <a:p>
            <a:pPr marL="0" indent="0" algn="ctr">
              <a:lnSpc>
                <a:spcPct val="100000"/>
              </a:lnSpc>
              <a:buFont typeface="Arial" panose="020B0604020202020204" pitchFamily="34" charset="0"/>
              <a:buNone/>
            </a:pPr>
            <a:r>
              <a:rPr lang="en-US" sz="4000" dirty="0">
                <a:solidFill>
                  <a:srgbClr val="58585A"/>
                </a:solidFill>
                <a:latin typeface="Arial Narrow"/>
              </a:rPr>
              <a:t>Invite community members to projects and fundraisers</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818844"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17458F"/>
                </a:solidFill>
              </a:rPr>
              <a:t>67%</a:t>
            </a:r>
          </a:p>
          <a:p>
            <a:pPr marL="0" indent="0" algn="ctr" defTabSz="685800">
              <a:lnSpc>
                <a:spcPct val="100000"/>
              </a:lnSpc>
              <a:spcBef>
                <a:spcPts val="750"/>
              </a:spcBef>
              <a:buNone/>
              <a:defRPr/>
            </a:pPr>
            <a:r>
              <a:rPr lang="en-US" sz="5700" dirty="0">
                <a:solidFill>
                  <a:srgbClr val="58585A"/>
                </a:solidFill>
                <a:latin typeface="Arial Narrow"/>
              </a:rPr>
              <a:t>Hold one or more events to attract new members</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538564"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6C1C2A3C-2E6D-886C-0FFC-FB506E1CC86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95659" y="2265267"/>
            <a:ext cx="4376463" cy="2917642"/>
          </a:xfrm>
          <a:prstGeom prst="rect">
            <a:avLst/>
          </a:prstGeom>
        </p:spPr>
      </p:pic>
      <p:sp>
        <p:nvSpPr>
          <p:cNvPr id="5" name="Slide Number Placeholder 4">
            <a:extLst>
              <a:ext uri="{FF2B5EF4-FFF2-40B4-BE49-F238E27FC236}">
                <a16:creationId xmlns:a16="http://schemas.microsoft.com/office/drawing/2014/main" id="{37BC02A0-C862-12DD-202F-20D0A4F1172C}"/>
              </a:ext>
            </a:extLst>
          </p:cNvPr>
          <p:cNvSpPr>
            <a:spLocks noGrp="1"/>
          </p:cNvSpPr>
          <p:nvPr>
            <p:ph type="sldNum" sz="quarter" idx="12"/>
          </p:nvPr>
        </p:nvSpPr>
        <p:spPr/>
        <p:txBody>
          <a:bodyPr/>
          <a:lstStyle/>
          <a:p>
            <a:fld id="{889896FD-BE31-4522-8D7A-44BE5E3AF69A}" type="slidenum">
              <a:rPr lang="en-US" smtClean="0"/>
              <a:t>8</a:t>
            </a:fld>
            <a:endParaRPr lang="en-US"/>
          </a:p>
        </p:txBody>
      </p:sp>
    </p:spTree>
    <p:extLst>
      <p:ext uri="{BB962C8B-B14F-4D97-AF65-F5344CB8AC3E}">
        <p14:creationId xmlns:p14="http://schemas.microsoft.com/office/powerpoint/2010/main" val="36746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6295F72-56AF-981D-8449-8ACFD84F498E}"/>
              </a:ext>
            </a:extLst>
          </p:cNvPr>
          <p:cNvSpPr txBox="1">
            <a:spLocks/>
          </p:cNvSpPr>
          <p:nvPr/>
        </p:nvSpPr>
        <p:spPr>
          <a:xfrm>
            <a:off x="4965430" y="629268"/>
            <a:ext cx="6838643" cy="12861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fontAlgn="auto">
              <a:spcAft>
                <a:spcPts val="600"/>
              </a:spcAft>
              <a:buClrTx/>
              <a:buSzTx/>
              <a:tabLst/>
              <a:defRPr/>
            </a:pPr>
            <a:r>
              <a:rPr lang="en-US" sz="4800" dirty="0">
                <a:solidFill>
                  <a:schemeClr val="bg1"/>
                </a:solidFill>
                <a:latin typeface="+mj-lt"/>
                <a:ea typeface="+mj-ea"/>
                <a:cs typeface="+mj-cs"/>
              </a:rPr>
              <a:t>ONGOING, ACTIVE SERVICE</a:t>
            </a:r>
            <a:endParaRPr kumimoji="0" lang="en-US" sz="4800" i="0" u="none" strike="noStrike" cap="none" spc="0" normalizeH="0" baseline="0" noProof="0" dirty="0">
              <a:ln>
                <a:noFill/>
              </a:ln>
              <a:solidFill>
                <a:schemeClr val="bg1"/>
              </a:solidFill>
              <a:effectLst/>
              <a:uLnTx/>
              <a:uFillTx/>
              <a:latin typeface="+mj-lt"/>
              <a:ea typeface="+mj-ea"/>
              <a:cs typeface="+mj-cs"/>
            </a:endParaRPr>
          </a:p>
        </p:txBody>
      </p:sp>
      <p:sp>
        <p:nvSpPr>
          <p:cNvPr id="5" name="Text Placeholder 4">
            <a:extLst>
              <a:ext uri="{FF2B5EF4-FFF2-40B4-BE49-F238E27FC236}">
                <a16:creationId xmlns:a16="http://schemas.microsoft.com/office/drawing/2014/main" id="{ACB16E84-A560-93B1-548A-DFDFDA6BFC25}"/>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750"/>
              </a:spcBef>
              <a:spcAft>
                <a:spcPts val="0"/>
              </a:spcAft>
              <a:buClrTx/>
              <a:buSzTx/>
              <a:buNone/>
              <a:tabLst/>
              <a:defRPr/>
            </a:pPr>
            <a:r>
              <a:rPr lang="en-US" sz="4400" b="1" dirty="0">
                <a:solidFill>
                  <a:schemeClr val="accent1">
                    <a:lumMod val="75000"/>
                  </a:schemeClr>
                </a:solidFill>
              </a:rPr>
              <a:t>78% </a:t>
            </a:r>
            <a:r>
              <a:rPr lang="en-US" sz="4400" dirty="0"/>
              <a:t>Had 4 or more Service Projects during the year</a:t>
            </a:r>
          </a:p>
          <a:p>
            <a:pPr marL="0" indent="0">
              <a:buNone/>
            </a:pPr>
            <a:r>
              <a:rPr lang="en-US" sz="4400" b="1" dirty="0"/>
              <a:t>(40% had 10 or more)</a:t>
            </a:r>
          </a:p>
          <a:p>
            <a:pPr marL="0" marR="0" lvl="0" fontAlgn="auto">
              <a:spcBef>
                <a:spcPts val="750"/>
              </a:spcBef>
              <a:spcAft>
                <a:spcPts val="0"/>
              </a:spcAft>
              <a:buClrTx/>
              <a:buSzTx/>
              <a:tabLst/>
              <a:defRPr/>
            </a:pPr>
            <a:endParaRPr lang="en-US" sz="4400" dirty="0"/>
          </a:p>
        </p:txBody>
      </p:sp>
      <p:pic>
        <p:nvPicPr>
          <p:cNvPr id="10" name="Picture 9" descr="A picture containing text, person, family&#10;&#10;Description automatically generated">
            <a:extLst>
              <a:ext uri="{FF2B5EF4-FFF2-40B4-BE49-F238E27FC236}">
                <a16:creationId xmlns:a16="http://schemas.microsoft.com/office/drawing/2014/main" id="{2B7F53F9-2445-B727-5B82-7D5EF9DEAF9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BE952598-DA58-859D-994E-F0BF04789025}"/>
              </a:ext>
            </a:extLst>
          </p:cNvPr>
          <p:cNvSpPr>
            <a:spLocks noGrp="1"/>
          </p:cNvSpPr>
          <p:nvPr>
            <p:ph type="sldNum" sz="quarter" idx="12"/>
          </p:nvPr>
        </p:nvSpPr>
        <p:spPr/>
        <p:txBody>
          <a:bodyPr/>
          <a:lstStyle/>
          <a:p>
            <a:fld id="{889896FD-BE31-4522-8D7A-44BE5E3AF69A}" type="slidenum">
              <a:rPr lang="en-US" smtClean="0"/>
              <a:t>9</a:t>
            </a:fld>
            <a:endParaRPr lang="en-US"/>
          </a:p>
        </p:txBody>
      </p:sp>
    </p:spTree>
    <p:extLst>
      <p:ext uri="{BB962C8B-B14F-4D97-AF65-F5344CB8AC3E}">
        <p14:creationId xmlns:p14="http://schemas.microsoft.com/office/powerpoint/2010/main" val="40538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otary International 2021">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S 2023 PPT Slides and Template" id="{DD30A2C1-08CE-4A1F-B506-BABF20AD898F}" vid="{AE0A9636-05ED-414A-9163-9FB9CDD93EC8}"/>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8546b77-7052-4a90-a05e-60f70be8003c}" enabled="1" method="Standard" siteId="{b559ff05-4aa5-48bc-8258-0535dc273e7b}" contentBits="2" removed="0"/>
</clbl:labelList>
</file>

<file path=docProps/app.xml><?xml version="1.0" encoding="utf-8"?>
<Properties xmlns="http://schemas.openxmlformats.org/officeDocument/2006/extended-properties" xmlns:vt="http://schemas.openxmlformats.org/officeDocument/2006/docPropsVTypes">
  <Template/>
  <TotalTime>989</TotalTime>
  <Words>5923</Words>
  <Application>Microsoft Office PowerPoint</Application>
  <PresentationFormat>Widescreen</PresentationFormat>
  <Paragraphs>534</Paragraphs>
  <Slides>77</Slides>
  <Notes>50</Notes>
  <HiddenSlides>1</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77</vt:i4>
      </vt:variant>
    </vt:vector>
  </HeadingPairs>
  <TitlesOfParts>
    <vt:vector size="93" baseType="lpstr">
      <vt:lpstr>Arial</vt:lpstr>
      <vt:lpstr>Arial Narrow</vt:lpstr>
      <vt:lpstr>Calibri</vt:lpstr>
      <vt:lpstr>Courier New</vt:lpstr>
      <vt:lpstr>Georgia</vt:lpstr>
      <vt:lpstr>Inter</vt:lpstr>
      <vt:lpstr>Noto Sans Symbols</vt:lpstr>
      <vt:lpstr>Open Sans</vt:lpstr>
      <vt:lpstr>Symbol</vt:lpstr>
      <vt:lpstr>Times New Roman</vt:lpstr>
      <vt:lpstr>Trebuchet MS</vt:lpstr>
      <vt:lpstr>Rotary International 2021</vt:lpstr>
      <vt:lpstr>1_Office Theme</vt:lpstr>
      <vt:lpstr>Office Theme</vt:lpstr>
      <vt:lpstr>Berlin</vt:lpstr>
      <vt:lpstr>Acrobat Document</vt:lpstr>
      <vt:lpstr>leadership seminar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Success Center</vt:lpstr>
      <vt:lpstr>PowerPoint Presentation</vt:lpstr>
      <vt:lpstr>PowerPoint Presentation</vt:lpstr>
      <vt:lpstr>Zone 30 </vt:lpstr>
      <vt:lpstr>What about new clubs?</vt:lpstr>
      <vt:lpstr>What about new clubs?</vt:lpstr>
      <vt:lpstr>PowerPoint Presentation</vt:lpstr>
      <vt:lpstr>Resources Rotary.org/membership </vt:lpstr>
      <vt:lpstr>Cultural change</vt:lpstr>
      <vt:lpstr>PowerPoint Presentation</vt:lpstr>
      <vt:lpstr>PowerPoint Presentation</vt:lpstr>
      <vt:lpstr>PowerPoint Presentation</vt:lpstr>
      <vt:lpstr>PowerPoint Presentation</vt:lpstr>
      <vt:lpstr>ANNUAL FUND - areas of focus</vt:lpstr>
      <vt:lpstr>PowerPoint Presentation</vt:lpstr>
      <vt:lpstr>Every rotarian, every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Endowment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vt:lpstr>
      <vt:lpstr>PowerPoint Presentation</vt:lpstr>
      <vt:lpstr>Exercise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Disaster communications </vt:lpstr>
      <vt:lpstr>Top Tips for Communicating In A Disaster </vt:lpstr>
      <vt:lpstr>Channels for Communication </vt:lpstr>
      <vt:lpstr>Ethics in disaster communications </vt:lpstr>
      <vt:lpstr>PowerPoint Presentation</vt:lpstr>
      <vt:lpstr>PowerPoint Presentation</vt:lpstr>
      <vt:lpstr>QUESTIONS</vt:lpstr>
      <vt:lpstr>PowerPoint Presentation</vt:lpstr>
      <vt:lpstr>CASE STUDY #1 </vt:lpstr>
      <vt:lpstr>CASE STUDY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Pietrusinski, Jill</dc:creator>
  <cp:lastModifiedBy>Michael Brown</cp:lastModifiedBy>
  <cp:revision>44</cp:revision>
  <cp:lastPrinted>2023-07-13T19:30:06Z</cp:lastPrinted>
  <dcterms:created xsi:type="dcterms:W3CDTF">2023-06-22T20:31:19Z</dcterms:created>
  <dcterms:modified xsi:type="dcterms:W3CDTF">2023-08-08T23:11:12Z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INTERNAL USE ONLY</vt:lpwstr>
  </property>
</Properties>
</file>