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6"/>
  </p:notesMasterIdLst>
  <p:sldIdLst>
    <p:sldId id="256" r:id="rId2"/>
    <p:sldId id="749" r:id="rId3"/>
    <p:sldId id="748" r:id="rId4"/>
    <p:sldId id="286" r:id="rId5"/>
    <p:sldId id="731" r:id="rId6"/>
    <p:sldId id="271" r:id="rId7"/>
    <p:sldId id="281" r:id="rId8"/>
    <p:sldId id="282" r:id="rId9"/>
    <p:sldId id="283" r:id="rId10"/>
    <p:sldId id="274" r:id="rId11"/>
    <p:sldId id="285" r:id="rId12"/>
    <p:sldId id="300" r:id="rId13"/>
    <p:sldId id="266" r:id="rId14"/>
    <p:sldId id="287" r:id="rId15"/>
    <p:sldId id="304" r:id="rId16"/>
    <p:sldId id="301" r:id="rId17"/>
    <p:sldId id="302" r:id="rId18"/>
    <p:sldId id="303" r:id="rId19"/>
    <p:sldId id="306" r:id="rId20"/>
    <p:sldId id="307" r:id="rId21"/>
    <p:sldId id="308" r:id="rId22"/>
    <p:sldId id="309" r:id="rId23"/>
    <p:sldId id="727" r:id="rId24"/>
    <p:sldId id="728" r:id="rId25"/>
    <p:sldId id="734" r:id="rId26"/>
    <p:sldId id="406" r:id="rId27"/>
    <p:sldId id="404" r:id="rId28"/>
    <p:sldId id="403" r:id="rId29"/>
    <p:sldId id="259" r:id="rId30"/>
    <p:sldId id="407" r:id="rId31"/>
    <p:sldId id="408" r:id="rId32"/>
    <p:sldId id="409" r:id="rId33"/>
    <p:sldId id="410" r:id="rId34"/>
    <p:sldId id="411" r:id="rId35"/>
    <p:sldId id="412" r:id="rId36"/>
    <p:sldId id="735" r:id="rId37"/>
    <p:sldId id="736" r:id="rId38"/>
    <p:sldId id="290" r:id="rId39"/>
    <p:sldId id="291" r:id="rId40"/>
    <p:sldId id="292" r:id="rId41"/>
    <p:sldId id="293" r:id="rId42"/>
    <p:sldId id="294" r:id="rId43"/>
    <p:sldId id="295" r:id="rId44"/>
    <p:sldId id="296" r:id="rId45"/>
    <p:sldId id="297" r:id="rId46"/>
    <p:sldId id="298" r:id="rId47"/>
    <p:sldId id="299" r:id="rId48"/>
    <p:sldId id="737" r:id="rId49"/>
    <p:sldId id="738" r:id="rId50"/>
    <p:sldId id="739" r:id="rId51"/>
    <p:sldId id="740" r:id="rId52"/>
    <p:sldId id="741" r:id="rId53"/>
    <p:sldId id="742" r:id="rId54"/>
    <p:sldId id="743" r:id="rId55"/>
    <p:sldId id="744" r:id="rId56"/>
    <p:sldId id="745" r:id="rId57"/>
    <p:sldId id="746" r:id="rId58"/>
    <p:sldId id="310" r:id="rId59"/>
    <p:sldId id="312" r:id="rId60"/>
    <p:sldId id="311" r:id="rId61"/>
    <p:sldId id="313" r:id="rId62"/>
    <p:sldId id="289" r:id="rId63"/>
    <p:sldId id="752" r:id="rId64"/>
    <p:sldId id="753" r:id="rId6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A2DA8-4554-4726-8622-733AAA154FB1}" v="2" dt="2023-08-08T23:11:51.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28" autoAdjust="0"/>
    <p:restoredTop sz="75150" autoAdjust="0"/>
  </p:normalViewPr>
  <p:slideViewPr>
    <p:cSldViewPr snapToGrid="0">
      <p:cViewPr varScale="1">
        <p:scale>
          <a:sx n="75" d="100"/>
          <a:sy n="75" d="100"/>
        </p:scale>
        <p:origin x="1452" y="-216"/>
      </p:cViewPr>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27829724409447E-2"/>
          <c:y val="7.1918056599529004E-2"/>
          <c:w val="0.9253721702755906"/>
          <c:h val="0.84996531434760614"/>
        </c:manualLayout>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cat>
            <c:strRef>
              <c:f>Sheet1!$A$2:$A$3</c:f>
              <c:strCache>
                <c:ptCount val="2"/>
                <c:pt idx="0">
                  <c:v>Zone 30</c:v>
                </c:pt>
                <c:pt idx="1">
                  <c:v>Zone 31</c:v>
                </c:pt>
              </c:strCache>
            </c:strRef>
          </c:cat>
          <c:val>
            <c:numRef>
              <c:f>Sheet1!$B$2:$B$3</c:f>
              <c:numCache>
                <c:formatCode>General</c:formatCode>
                <c:ptCount val="2"/>
                <c:pt idx="0">
                  <c:v>728</c:v>
                </c:pt>
                <c:pt idx="1">
                  <c:v>783</c:v>
                </c:pt>
              </c:numCache>
            </c:numRef>
          </c:val>
          <c:extLst>
            <c:ext xmlns:c16="http://schemas.microsoft.com/office/drawing/2014/chart" uri="{C3380CC4-5D6E-409C-BE32-E72D297353CC}">
              <c16:uniqueId val="{00000000-6A31-4503-9A96-8C798C9521CE}"/>
            </c:ext>
          </c:extLst>
        </c:ser>
        <c:ser>
          <c:idx val="1"/>
          <c:order val="1"/>
          <c:tx>
            <c:strRef>
              <c:f>Sheet1!$C$1</c:f>
              <c:strCache>
                <c:ptCount val="1"/>
                <c:pt idx="0">
                  <c:v>2023</c:v>
                </c:pt>
              </c:strCache>
            </c:strRef>
          </c:tx>
          <c:spPr>
            <a:solidFill>
              <a:schemeClr val="accent2"/>
            </a:solidFill>
            <a:ln>
              <a:noFill/>
            </a:ln>
            <a:effectLst/>
          </c:spPr>
          <c:invertIfNegative val="0"/>
          <c:cat>
            <c:strRef>
              <c:f>Sheet1!$A$2:$A$3</c:f>
              <c:strCache>
                <c:ptCount val="2"/>
                <c:pt idx="0">
                  <c:v>Zone 30</c:v>
                </c:pt>
                <c:pt idx="1">
                  <c:v>Zone 31</c:v>
                </c:pt>
              </c:strCache>
            </c:strRef>
          </c:cat>
          <c:val>
            <c:numRef>
              <c:f>Sheet1!$C$2:$C$3</c:f>
              <c:numCache>
                <c:formatCode>General</c:formatCode>
                <c:ptCount val="2"/>
                <c:pt idx="0">
                  <c:v>701</c:v>
                </c:pt>
                <c:pt idx="1">
                  <c:v>761</c:v>
                </c:pt>
              </c:numCache>
            </c:numRef>
          </c:val>
          <c:extLst>
            <c:ext xmlns:c16="http://schemas.microsoft.com/office/drawing/2014/chart" uri="{C3380CC4-5D6E-409C-BE32-E72D297353CC}">
              <c16:uniqueId val="{00000001-6A31-4503-9A96-8C798C9521CE}"/>
            </c:ext>
          </c:extLst>
        </c:ser>
        <c:dLbls>
          <c:showLegendKey val="0"/>
          <c:showVal val="0"/>
          <c:showCatName val="0"/>
          <c:showSerName val="0"/>
          <c:showPercent val="0"/>
          <c:showBubbleSize val="0"/>
        </c:dLbls>
        <c:gapWidth val="219"/>
        <c:overlap val="-27"/>
        <c:axId val="733005816"/>
        <c:axId val="733002208"/>
      </c:barChart>
      <c:catAx>
        <c:axId val="73300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002208"/>
        <c:crosses val="autoZero"/>
        <c:auto val="1"/>
        <c:lblAlgn val="ctr"/>
        <c:lblOffset val="100"/>
        <c:noMultiLvlLbl val="0"/>
      </c:catAx>
      <c:valAx>
        <c:axId val="73300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005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27829724409447E-2"/>
          <c:y val="7.1918056599529004E-2"/>
          <c:w val="0.9253721702755906"/>
          <c:h val="0.84996531434760614"/>
        </c:manualLayout>
      </c:layout>
      <c:barChart>
        <c:barDir val="col"/>
        <c:grouping val="clustered"/>
        <c:varyColors val="0"/>
        <c:ser>
          <c:idx val="0"/>
          <c:order val="0"/>
          <c:tx>
            <c:strRef>
              <c:f>Sheet1!$B$1</c:f>
              <c:strCache>
                <c:ptCount val="1"/>
                <c:pt idx="0">
                  <c:v>New Clubs</c:v>
                </c:pt>
              </c:strCache>
            </c:strRef>
          </c:tx>
          <c:spPr>
            <a:solidFill>
              <a:schemeClr val="accent1"/>
            </a:solidFill>
            <a:ln>
              <a:noFill/>
            </a:ln>
            <a:effectLst/>
          </c:spPr>
          <c:invertIfNegative val="0"/>
          <c:cat>
            <c:strRef>
              <c:f>Sheet1!$A$2:$A$4</c:f>
              <c:strCache>
                <c:ptCount val="2"/>
                <c:pt idx="0">
                  <c:v>Zone 30</c:v>
                </c:pt>
                <c:pt idx="1">
                  <c:v>Zone 31</c:v>
                </c:pt>
              </c:strCache>
            </c:strRef>
          </c:cat>
          <c:val>
            <c:numRef>
              <c:f>Sheet1!$B$2:$B$4</c:f>
              <c:numCache>
                <c:formatCode>General</c:formatCode>
                <c:ptCount val="3"/>
                <c:pt idx="0">
                  <c:v>13</c:v>
                </c:pt>
                <c:pt idx="1">
                  <c:v>21</c:v>
                </c:pt>
              </c:numCache>
            </c:numRef>
          </c:val>
          <c:extLst>
            <c:ext xmlns:c16="http://schemas.microsoft.com/office/drawing/2014/chart" uri="{C3380CC4-5D6E-409C-BE32-E72D297353CC}">
              <c16:uniqueId val="{00000000-6A31-4503-9A96-8C798C9521CE}"/>
            </c:ext>
          </c:extLst>
        </c:ser>
        <c:ser>
          <c:idx val="1"/>
          <c:order val="1"/>
          <c:tx>
            <c:strRef>
              <c:f>Sheet1!$C$1</c:f>
              <c:strCache>
                <c:ptCount val="1"/>
                <c:pt idx="0">
                  <c:v>Lost Clubs</c:v>
                </c:pt>
              </c:strCache>
            </c:strRef>
          </c:tx>
          <c:spPr>
            <a:solidFill>
              <a:schemeClr val="accent2"/>
            </a:solidFill>
            <a:ln>
              <a:noFill/>
            </a:ln>
            <a:effectLst/>
          </c:spPr>
          <c:invertIfNegative val="0"/>
          <c:cat>
            <c:strRef>
              <c:f>Sheet1!$A$2:$A$4</c:f>
              <c:strCache>
                <c:ptCount val="2"/>
                <c:pt idx="0">
                  <c:v>Zone 30</c:v>
                </c:pt>
                <c:pt idx="1">
                  <c:v>Zone 31</c:v>
                </c:pt>
              </c:strCache>
            </c:strRef>
          </c:cat>
          <c:val>
            <c:numRef>
              <c:f>Sheet1!$C$2:$C$4</c:f>
              <c:numCache>
                <c:formatCode>General</c:formatCode>
                <c:ptCount val="3"/>
                <c:pt idx="0">
                  <c:v>40</c:v>
                </c:pt>
                <c:pt idx="1">
                  <c:v>43</c:v>
                </c:pt>
              </c:numCache>
            </c:numRef>
          </c:val>
          <c:extLst>
            <c:ext xmlns:c16="http://schemas.microsoft.com/office/drawing/2014/chart" uri="{C3380CC4-5D6E-409C-BE32-E72D297353CC}">
              <c16:uniqueId val="{00000001-6A31-4503-9A96-8C798C9521CE}"/>
            </c:ext>
          </c:extLst>
        </c:ser>
        <c:dLbls>
          <c:showLegendKey val="0"/>
          <c:showVal val="0"/>
          <c:showCatName val="0"/>
          <c:showSerName val="0"/>
          <c:showPercent val="0"/>
          <c:showBubbleSize val="0"/>
        </c:dLbls>
        <c:gapWidth val="219"/>
        <c:overlap val="-27"/>
        <c:axId val="733005816"/>
        <c:axId val="733002208"/>
      </c:barChart>
      <c:catAx>
        <c:axId val="73300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002208"/>
        <c:crosses val="autoZero"/>
        <c:auto val="1"/>
        <c:lblAlgn val="ctr"/>
        <c:lblOffset val="100"/>
        <c:noMultiLvlLbl val="0"/>
      </c:catAx>
      <c:valAx>
        <c:axId val="73300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005816"/>
        <c:crosses val="autoZero"/>
        <c:crossBetween val="between"/>
      </c:valAx>
      <c:spPr>
        <a:noFill/>
        <a:ln>
          <a:noFill/>
        </a:ln>
        <a:effectLst/>
      </c:spPr>
    </c:plotArea>
    <c:legend>
      <c:legendPos val="b"/>
      <c:layout>
        <c:manualLayout>
          <c:xMode val="edge"/>
          <c:yMode val="edge"/>
          <c:x val="0.62329835137795286"/>
          <c:y val="0.94319599266756937"/>
          <c:w val="0.25965329724409447"/>
          <c:h val="4.50852580533182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1"/>
            <a:ext cx="3011699" cy="463407"/>
          </a:xfrm>
          <a:prstGeom prst="rect">
            <a:avLst/>
          </a:prstGeom>
        </p:spPr>
        <p:txBody>
          <a:bodyPr vert="horz" lIns="92485" tIns="46243" rIns="92485" bIns="46243" rtlCol="0"/>
          <a:lstStyle>
            <a:lvl1pPr algn="r">
              <a:defRPr sz="1200"/>
            </a:lvl1pPr>
          </a:lstStyle>
          <a:p>
            <a:fld id="{C069F578-495C-4738-A32A-51B18B24F8C8}" type="datetimeFigureOut">
              <a:rPr lang="en-US" smtClean="0"/>
              <a:t>8/8/2023</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9"/>
            <a:ext cx="3011699" cy="463406"/>
          </a:xfrm>
          <a:prstGeom prst="rect">
            <a:avLst/>
          </a:prstGeom>
        </p:spPr>
        <p:txBody>
          <a:bodyPr vert="horz" lIns="92485" tIns="46243" rIns="92485" bIns="46243" rtlCol="0" anchor="b"/>
          <a:lstStyle>
            <a:lvl1pPr algn="r">
              <a:defRPr sz="1200"/>
            </a:lvl1pPr>
          </a:lstStyle>
          <a:p>
            <a:fld id="{86D01B27-0EA7-4FF6-A054-5C553B734EC8}" type="slidenum">
              <a:rPr lang="en-US" smtClean="0"/>
              <a:t>‹#›</a:t>
            </a:fld>
            <a:endParaRPr lang="en-US"/>
          </a:p>
        </p:txBody>
      </p:sp>
    </p:spTree>
    <p:extLst>
      <p:ext uri="{BB962C8B-B14F-4D97-AF65-F5344CB8AC3E}">
        <p14:creationId xmlns:p14="http://schemas.microsoft.com/office/powerpoint/2010/main" val="275480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my-cms.rotary.org/en/learning-reference/learn-topic/membership?embed=true#develop" TargetMode="External"/><Relationship Id="rId3" Type="http://schemas.openxmlformats.org/officeDocument/2006/relationships/hyperlink" Target="https://my-cms.rotary.org/en/learning-reference/learn-topic/membership?embed=true#assess" TargetMode="External"/><Relationship Id="rId7" Type="http://schemas.openxmlformats.org/officeDocument/2006/relationships/hyperlink" Target="https://my-cms.rotary.org/en/learning-reference/learn-topic/membership?embed=true#inclusive"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my-cms.rotary.org/en/learning-reference/learn-topic/membership?embed=true#newmembers" TargetMode="External"/><Relationship Id="rId11" Type="http://schemas.openxmlformats.org/officeDocument/2006/relationships/hyperlink" Target="https://rotary.qualtrics.com/jfe/form/SV_0psymWP7iFWa6MK" TargetMode="External"/><Relationship Id="rId5" Type="http://schemas.openxmlformats.org/officeDocument/2006/relationships/hyperlink" Target="https://my-cms.rotary.org/en/learning-reference/learn-topic/membership?embed=true#connect" TargetMode="External"/><Relationship Id="rId10" Type="http://schemas.openxmlformats.org/officeDocument/2006/relationships/hyperlink" Target="https://my-cms.rotary.org/en/learning-reference/learn-topic/membership?embed=true#stay" TargetMode="External"/><Relationship Id="rId4" Type="http://schemas.openxmlformats.org/officeDocument/2006/relationships/hyperlink" Target="https://my-cms.rotary.org/en/learning-reference/learn-topic/membership?embed=true#engage" TargetMode="External"/><Relationship Id="rId9" Type="http://schemas.openxmlformats.org/officeDocument/2006/relationships/hyperlink" Target="https://my-cms.rotary.org/en/learning-reference/learn-topic/membership?embed=true#start"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D01B27-0EA7-4FF6-A054-5C553B734EC8}" type="slidenum">
              <a:rPr lang="en-US" smtClean="0"/>
              <a:t>1</a:t>
            </a:fld>
            <a:endParaRPr lang="en-US"/>
          </a:p>
        </p:txBody>
      </p:sp>
    </p:spTree>
    <p:extLst>
      <p:ext uri="{BB962C8B-B14F-4D97-AF65-F5344CB8AC3E}">
        <p14:creationId xmlns:p14="http://schemas.microsoft.com/office/powerpoint/2010/main" val="153856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Slide</a:t>
            </a:r>
          </a:p>
          <a:p>
            <a:endParaRPr lang="en-CA" dirty="0"/>
          </a:p>
          <a:p>
            <a:r>
              <a:rPr lang="en-CA" dirty="0"/>
              <a:t>Now, club leaders will talk about their approaches to public image in their community.</a:t>
            </a:r>
          </a:p>
        </p:txBody>
      </p:sp>
      <p:sp>
        <p:nvSpPr>
          <p:cNvPr id="4" name="Slide Number Placeholder 3"/>
          <p:cNvSpPr>
            <a:spLocks noGrp="1"/>
          </p:cNvSpPr>
          <p:nvPr>
            <p:ph type="sldNum" sz="quarter" idx="5"/>
          </p:nvPr>
        </p:nvSpPr>
        <p:spPr/>
        <p:txBody>
          <a:bodyPr/>
          <a:lstStyle/>
          <a:p>
            <a:fld id="{C01C8DE2-39C6-4B2F-88A5-DD9C128E2341}" type="slidenum">
              <a:rPr lang="en-CA" smtClean="0"/>
              <a:t>11</a:t>
            </a:fld>
            <a:endParaRPr lang="en-CA"/>
          </a:p>
        </p:txBody>
      </p:sp>
    </p:spTree>
    <p:extLst>
      <p:ext uri="{BB962C8B-B14F-4D97-AF65-F5344CB8AC3E}">
        <p14:creationId xmlns:p14="http://schemas.microsoft.com/office/powerpoint/2010/main" val="343425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the data from the first survey as a key basis for inquiry, we were able to seek more detail, with the result that our understanding of the qualities that make clubs successful was enhanced, clarified and expanded:</a:t>
            </a:r>
          </a:p>
          <a:p>
            <a:r>
              <a:rPr lang="en-CA" dirty="0"/>
              <a:t>First, and most importantly, strong leaders create strong clubs. More than this, leaders of surveyed clubs focused on 5 key attributes, which we will explore in more detail:</a:t>
            </a:r>
          </a:p>
          <a:p>
            <a:r>
              <a:rPr lang="en-CA" dirty="0"/>
              <a:t>Outstanding governance – clubs are well organized, plan, set goals and have continuity in leadership.</a:t>
            </a:r>
          </a:p>
          <a:p>
            <a:r>
              <a:rPr lang="en-CA" dirty="0"/>
              <a:t>Active, intentional member engagement – A healthy, engaged and inspired membership is key to club success.</a:t>
            </a:r>
          </a:p>
          <a:p>
            <a:r>
              <a:rPr lang="en-CA" dirty="0"/>
              <a:t>Dynamic, meaningful service – engaged members keep busy ‘doing’ throughout the year. Rotary is about service.</a:t>
            </a:r>
          </a:p>
          <a:p>
            <a:r>
              <a:rPr lang="en-CA" dirty="0"/>
              <a:t>Strong public image – Clubs aren’t just doing – they’re seen to be doing.</a:t>
            </a:r>
          </a:p>
          <a:p>
            <a:r>
              <a:rPr lang="en-CA" dirty="0"/>
              <a:t>Diversity, Equity and Inclusion – ensuring club membership reflects their community</a:t>
            </a:r>
          </a:p>
          <a:p>
            <a:r>
              <a:rPr lang="en-CA" dirty="0"/>
              <a:t>While not all leaders focussed equally on all 5 areas, most clubs take all these areas seriously.</a:t>
            </a:r>
          </a:p>
        </p:txBody>
      </p:sp>
      <p:sp>
        <p:nvSpPr>
          <p:cNvPr id="4" name="Slide Number Placeholder 3"/>
          <p:cNvSpPr>
            <a:spLocks noGrp="1"/>
          </p:cNvSpPr>
          <p:nvPr>
            <p:ph type="sldNum" sz="quarter" idx="5"/>
          </p:nvPr>
        </p:nvSpPr>
        <p:spPr/>
        <p:txBody>
          <a:bodyPr/>
          <a:lstStyle/>
          <a:p>
            <a:fld id="{C01C8DE2-39C6-4B2F-88A5-DD9C128E2341}" type="slidenum">
              <a:rPr lang="en-CA" smtClean="0"/>
              <a:t>12</a:t>
            </a:fld>
            <a:endParaRPr lang="en-CA"/>
          </a:p>
        </p:txBody>
      </p:sp>
    </p:spTree>
    <p:extLst>
      <p:ext uri="{BB962C8B-B14F-4D97-AF65-F5344CB8AC3E}">
        <p14:creationId xmlns:p14="http://schemas.microsoft.com/office/powerpoint/2010/main" val="176745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significant majority of clubs don’t just plan and set goals, they keep those plans alive and up to date, reviewing and adjusting regularly. </a:t>
            </a:r>
          </a:p>
          <a:p>
            <a:r>
              <a:rPr lang="en-CA" dirty="0"/>
              <a:t>.</a:t>
            </a:r>
          </a:p>
          <a:p>
            <a:endParaRPr lang="en-CA" dirty="0"/>
          </a:p>
        </p:txBody>
      </p:sp>
      <p:sp>
        <p:nvSpPr>
          <p:cNvPr id="4" name="Slide Number Placeholder 3"/>
          <p:cNvSpPr>
            <a:spLocks noGrp="1"/>
          </p:cNvSpPr>
          <p:nvPr>
            <p:ph type="sldNum" sz="quarter" idx="5"/>
          </p:nvPr>
        </p:nvSpPr>
        <p:spPr/>
        <p:txBody>
          <a:bodyPr/>
          <a:lstStyle/>
          <a:p>
            <a:fld id="{C01C8DE2-39C6-4B2F-88A5-DD9C128E2341}" type="slidenum">
              <a:rPr lang="en-CA" smtClean="0"/>
              <a:t>13</a:t>
            </a:fld>
            <a:endParaRPr lang="en-CA"/>
          </a:p>
        </p:txBody>
      </p:sp>
    </p:spTree>
    <p:extLst>
      <p:ext uri="{BB962C8B-B14F-4D97-AF65-F5344CB8AC3E}">
        <p14:creationId xmlns:p14="http://schemas.microsoft.com/office/powerpoint/2010/main" val="232443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reality is, in this last Rotary year, almost half of our clubs added 0 or 1 new member.  To overcome the natural attrition, we MUST attract members to our clubs.  What if you could go into a Rotary year with a pretty good idea of exactly how many members would leave over the year so you knew how many to add to have positive, net growth? The good news is, we now have a tool to help us with that.</a:t>
            </a:r>
          </a:p>
        </p:txBody>
      </p:sp>
      <p:sp>
        <p:nvSpPr>
          <p:cNvPr id="4" name="Slide Number Placeholder 3"/>
          <p:cNvSpPr>
            <a:spLocks noGrp="1"/>
          </p:cNvSpPr>
          <p:nvPr>
            <p:ph type="sldNum" sz="quarter" idx="5"/>
          </p:nvPr>
        </p:nvSpPr>
        <p:spPr/>
        <p:txBody>
          <a:bodyPr/>
          <a:lstStyle/>
          <a:p>
            <a:fld id="{86D01B27-0EA7-4FF6-A054-5C553B734EC8}" type="slidenum">
              <a:rPr lang="en-US" smtClean="0"/>
              <a:t>14</a:t>
            </a:fld>
            <a:endParaRPr lang="en-US"/>
          </a:p>
        </p:txBody>
      </p:sp>
    </p:spTree>
    <p:extLst>
      <p:ext uri="{BB962C8B-B14F-4D97-AF65-F5344CB8AC3E}">
        <p14:creationId xmlns:p14="http://schemas.microsoft.com/office/powerpoint/2010/main" val="1907722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D01B27-0EA7-4FF6-A054-5C553B734EC8}" type="slidenum">
              <a:rPr lang="en-US" smtClean="0"/>
              <a:t>15</a:t>
            </a:fld>
            <a:endParaRPr lang="en-US"/>
          </a:p>
        </p:txBody>
      </p:sp>
    </p:spTree>
    <p:extLst>
      <p:ext uri="{BB962C8B-B14F-4D97-AF65-F5344CB8AC3E}">
        <p14:creationId xmlns:p14="http://schemas.microsoft.com/office/powerpoint/2010/main" val="67700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component of </a:t>
            </a:r>
            <a:r>
              <a:rPr lang="en-US" dirty="0" err="1"/>
              <a:t>DACdb</a:t>
            </a:r>
            <a:r>
              <a:rPr lang="en-US" dirty="0"/>
              <a:t> with feeds directly from RI.  Don’t worry if you are a Club Runner District, there is a way we can get you access to this system as well</a:t>
            </a:r>
          </a:p>
          <a:p>
            <a:r>
              <a:rPr lang="en-US" dirty="0"/>
              <a:t>It starts with entering in the membership goal the club has entered into MyRotary &gt; Rotary Club Central </a:t>
            </a:r>
          </a:p>
          <a:p>
            <a:r>
              <a:rPr lang="en-US" b="0" i="0" dirty="0">
                <a:solidFill>
                  <a:srgbClr val="0050A2"/>
                </a:solidFill>
                <a:effectLst/>
                <a:latin typeface="Inter"/>
              </a:rPr>
              <a:t>Considering your club’s recent membership history, what’s a reasonable growth goal? Something in the range of 5%-10% is reachable for most clubs – </a:t>
            </a:r>
          </a:p>
          <a:p>
            <a:r>
              <a:rPr lang="en-US" b="0" i="0" dirty="0">
                <a:solidFill>
                  <a:srgbClr val="0050A2"/>
                </a:solidFill>
                <a:effectLst/>
                <a:latin typeface="Inter"/>
              </a:rPr>
              <a:t>Just enter that growth rate in the goal setting worksheet. Alternatively, you can enter a numerical membership goal and the growth percentage will be calculated for you.</a:t>
            </a:r>
            <a:endParaRPr lang="en-US" dirty="0"/>
          </a:p>
        </p:txBody>
      </p:sp>
      <p:sp>
        <p:nvSpPr>
          <p:cNvPr id="4" name="Slide Number Placeholder 3"/>
          <p:cNvSpPr>
            <a:spLocks noGrp="1"/>
          </p:cNvSpPr>
          <p:nvPr>
            <p:ph type="sldNum" sz="quarter" idx="5"/>
          </p:nvPr>
        </p:nvSpPr>
        <p:spPr/>
        <p:txBody>
          <a:bodyPr/>
          <a:lstStyle/>
          <a:p>
            <a:fld id="{86D01B27-0EA7-4FF6-A054-5C553B734EC8}" type="slidenum">
              <a:rPr lang="en-US" smtClean="0"/>
              <a:t>16</a:t>
            </a:fld>
            <a:endParaRPr lang="en-US"/>
          </a:p>
        </p:txBody>
      </p:sp>
    </p:spTree>
    <p:extLst>
      <p:ext uri="{BB962C8B-B14F-4D97-AF65-F5344CB8AC3E}">
        <p14:creationId xmlns:p14="http://schemas.microsoft.com/office/powerpoint/2010/main" val="415720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b="0" i="0" dirty="0">
                <a:solidFill>
                  <a:srgbClr val="0050A2"/>
                </a:solidFill>
                <a:effectLst/>
                <a:latin typeface="Inter"/>
              </a:rPr>
              <a:t>Once you’ve set a membership goal, the </a:t>
            </a:r>
            <a:r>
              <a:rPr lang="en-US" b="1" i="0" dirty="0">
                <a:solidFill>
                  <a:srgbClr val="0050A2"/>
                </a:solidFill>
                <a:effectLst/>
                <a:latin typeface="Inter"/>
              </a:rPr>
              <a:t>Progress Dashboard</a:t>
            </a:r>
            <a:r>
              <a:rPr lang="en-US" b="0" i="0" dirty="0">
                <a:solidFill>
                  <a:srgbClr val="0050A2"/>
                </a:solidFill>
                <a:effectLst/>
                <a:latin typeface="Inter"/>
              </a:rPr>
              <a:t> provides you a monthly updated snapshot of your pace of attracting new members, compared to the pace needed to meet your membership growth goals, plus replace those likely to leave over the year. The Pace graph always shows you where you are towards your yearly goal.  It shows whether you are ahead of, or behind where you need to be to reach your membership goal.  It is highly active as a predictor </a:t>
            </a:r>
            <a:endParaRPr lang="en-US" dirty="0"/>
          </a:p>
        </p:txBody>
      </p:sp>
      <p:sp>
        <p:nvSpPr>
          <p:cNvPr id="4" name="Slide Number Placeholder 3"/>
          <p:cNvSpPr>
            <a:spLocks noGrp="1"/>
          </p:cNvSpPr>
          <p:nvPr>
            <p:ph type="sldNum" sz="quarter" idx="5"/>
          </p:nvPr>
        </p:nvSpPr>
        <p:spPr/>
        <p:txBody>
          <a:bodyPr/>
          <a:lstStyle/>
          <a:p>
            <a:fld id="{86D01B27-0EA7-4FF6-A054-5C553B734EC8}" type="slidenum">
              <a:rPr lang="en-US" smtClean="0"/>
              <a:t>17</a:t>
            </a:fld>
            <a:endParaRPr lang="en-US"/>
          </a:p>
        </p:txBody>
      </p:sp>
    </p:spTree>
    <p:extLst>
      <p:ext uri="{BB962C8B-B14F-4D97-AF65-F5344CB8AC3E}">
        <p14:creationId xmlns:p14="http://schemas.microsoft.com/office/powerpoint/2010/main" val="1351701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also a District View to track District wide progress and see if you are on track for successful growth</a:t>
            </a:r>
          </a:p>
        </p:txBody>
      </p:sp>
      <p:sp>
        <p:nvSpPr>
          <p:cNvPr id="4" name="Slide Number Placeholder 3"/>
          <p:cNvSpPr>
            <a:spLocks noGrp="1"/>
          </p:cNvSpPr>
          <p:nvPr>
            <p:ph type="sldNum" sz="quarter" idx="5"/>
          </p:nvPr>
        </p:nvSpPr>
        <p:spPr/>
        <p:txBody>
          <a:bodyPr/>
          <a:lstStyle/>
          <a:p>
            <a:fld id="{86D01B27-0EA7-4FF6-A054-5C553B734EC8}" type="slidenum">
              <a:rPr lang="en-US" smtClean="0"/>
              <a:t>18</a:t>
            </a:fld>
            <a:endParaRPr lang="en-US"/>
          </a:p>
        </p:txBody>
      </p:sp>
    </p:spTree>
    <p:extLst>
      <p:ext uri="{BB962C8B-B14F-4D97-AF65-F5344CB8AC3E}">
        <p14:creationId xmlns:p14="http://schemas.microsoft.com/office/powerpoint/2010/main" val="128025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from May 2022-May 2023</a:t>
            </a:r>
          </a:p>
          <a:p>
            <a:r>
              <a:rPr lang="en-US" dirty="0"/>
              <a:t>Zone 31 use in St. Louis and Tulsa</a:t>
            </a:r>
          </a:p>
          <a:p>
            <a:pPr defTabSz="924854">
              <a:defRPr/>
            </a:pPr>
            <a:r>
              <a:rPr lang="en-US" dirty="0"/>
              <a:t>Make a few comments about year over year growth vs losses </a:t>
            </a:r>
          </a:p>
          <a:p>
            <a:endParaRPr lang="en-US" dirty="0"/>
          </a:p>
        </p:txBody>
      </p:sp>
      <p:sp>
        <p:nvSpPr>
          <p:cNvPr id="4" name="Slide Number Placeholder 3"/>
          <p:cNvSpPr>
            <a:spLocks noGrp="1"/>
          </p:cNvSpPr>
          <p:nvPr>
            <p:ph type="sldNum" sz="quarter" idx="5"/>
          </p:nvPr>
        </p:nvSpPr>
        <p:spPr/>
        <p:txBody>
          <a:bodyPr/>
          <a:lstStyle/>
          <a:p>
            <a:fld id="{86D01B27-0EA7-4FF6-A054-5C553B734EC8}" type="slidenum">
              <a:rPr lang="en-US" smtClean="0"/>
              <a:t>19</a:t>
            </a:fld>
            <a:endParaRPr lang="en-US"/>
          </a:p>
        </p:txBody>
      </p:sp>
    </p:spTree>
    <p:extLst>
      <p:ext uri="{BB962C8B-B14F-4D97-AF65-F5344CB8AC3E}">
        <p14:creationId xmlns:p14="http://schemas.microsoft.com/office/powerpoint/2010/main" val="1393762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attrition and attraction with members, we are losing more clubs than we are starting. </a:t>
            </a:r>
          </a:p>
          <a:p>
            <a:r>
              <a:rPr lang="en-US" dirty="0"/>
              <a:t>In 2018 Zone 30 had 728 clubs and Zone 31 had 783.  Unfortunately, in 2023 Zone 30 is down to 701 and Zone 31 761.</a:t>
            </a:r>
          </a:p>
          <a:p>
            <a:r>
              <a:rPr lang="en-US" dirty="0"/>
              <a:t>That’s a 3.7% attrition in Z30 and 2.8% attrition in Z31.  So how are we doing with attraction? </a:t>
            </a:r>
          </a:p>
        </p:txBody>
      </p:sp>
      <p:sp>
        <p:nvSpPr>
          <p:cNvPr id="4" name="Slide Number Placeholder 3"/>
          <p:cNvSpPr>
            <a:spLocks noGrp="1"/>
          </p:cNvSpPr>
          <p:nvPr>
            <p:ph type="sldNum" sz="quarter" idx="5"/>
          </p:nvPr>
        </p:nvSpPr>
        <p:spPr/>
        <p:txBody>
          <a:bodyPr/>
          <a:lstStyle/>
          <a:p>
            <a:fld id="{86D01B27-0EA7-4FF6-A054-5C553B734EC8}" type="slidenum">
              <a:rPr lang="en-US" smtClean="0"/>
              <a:t>20</a:t>
            </a:fld>
            <a:endParaRPr lang="en-US"/>
          </a:p>
        </p:txBody>
      </p:sp>
    </p:spTree>
    <p:extLst>
      <p:ext uri="{BB962C8B-B14F-4D97-AF65-F5344CB8AC3E}">
        <p14:creationId xmlns:p14="http://schemas.microsoft.com/office/powerpoint/2010/main" val="265782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 Leadership = Success on purpose</a:t>
            </a:r>
          </a:p>
          <a:p>
            <a:r>
              <a:rPr lang="en-US" dirty="0"/>
              <a:t>Let’s look at what successful clubs are doing </a:t>
            </a:r>
          </a:p>
        </p:txBody>
      </p:sp>
      <p:sp>
        <p:nvSpPr>
          <p:cNvPr id="4" name="Slide Number Placeholder 3"/>
          <p:cNvSpPr>
            <a:spLocks noGrp="1"/>
          </p:cNvSpPr>
          <p:nvPr>
            <p:ph type="sldNum" sz="quarter" idx="5"/>
          </p:nvPr>
        </p:nvSpPr>
        <p:spPr/>
        <p:txBody>
          <a:bodyPr/>
          <a:lstStyle/>
          <a:p>
            <a:fld id="{86D01B27-0EA7-4FF6-A054-5C553B734EC8}" type="slidenum">
              <a:rPr lang="en-US" smtClean="0"/>
              <a:t>3</a:t>
            </a:fld>
            <a:endParaRPr lang="en-US"/>
          </a:p>
        </p:txBody>
      </p:sp>
    </p:spTree>
    <p:extLst>
      <p:ext uri="{BB962C8B-B14F-4D97-AF65-F5344CB8AC3E}">
        <p14:creationId xmlns:p14="http://schemas.microsoft.com/office/powerpoint/2010/main" val="1492197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we have re-admitted some lost clubs which is usually an administrative issue for nonpayment.</a:t>
            </a:r>
          </a:p>
          <a:p>
            <a:r>
              <a:rPr lang="en-US" dirty="0"/>
              <a:t>As you can see our attrition is almost 2 x our attraction rate.</a:t>
            </a:r>
          </a:p>
          <a:p>
            <a:r>
              <a:rPr lang="en-US" dirty="0"/>
              <a:t>So, what can we do about this challenge? </a:t>
            </a:r>
          </a:p>
        </p:txBody>
      </p:sp>
      <p:sp>
        <p:nvSpPr>
          <p:cNvPr id="4" name="Slide Number Placeholder 3"/>
          <p:cNvSpPr>
            <a:spLocks noGrp="1"/>
          </p:cNvSpPr>
          <p:nvPr>
            <p:ph type="sldNum" sz="quarter" idx="5"/>
          </p:nvPr>
        </p:nvSpPr>
        <p:spPr/>
        <p:txBody>
          <a:bodyPr/>
          <a:lstStyle/>
          <a:p>
            <a:fld id="{86D01B27-0EA7-4FF6-A054-5C553B734EC8}" type="slidenum">
              <a:rPr lang="en-US" smtClean="0"/>
              <a:t>21</a:t>
            </a:fld>
            <a:endParaRPr lang="en-US"/>
          </a:p>
        </p:txBody>
      </p:sp>
    </p:spTree>
    <p:extLst>
      <p:ext uri="{BB962C8B-B14F-4D97-AF65-F5344CB8AC3E}">
        <p14:creationId xmlns:p14="http://schemas.microsoft.com/office/powerpoint/2010/main" val="2407720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how we can make our existing clubs more engaging and identify what a club experience my look like that would appeal to a variety of members’ (existing or potential) interests.  We would like you to work in groups at your table on the exercise being handed out. This chart lists some needs and interests of potential and current Rotary members. For each need or interest, please consider:</a:t>
            </a:r>
          </a:p>
          <a:p>
            <a:pPr marL="173410" indent="-173410">
              <a:buFont typeface="Arial" panose="020B0604020202020204" pitchFamily="34" charset="0"/>
              <a:buChar char="•"/>
            </a:pPr>
            <a:r>
              <a:rPr lang="en-US" dirty="0"/>
              <a:t>What might attract prospective members?</a:t>
            </a:r>
          </a:p>
          <a:p>
            <a:pPr marL="173410" indent="-173410">
              <a:buFont typeface="Arial" panose="020B0604020202020204" pitchFamily="34" charset="0"/>
              <a:buChar char="•"/>
            </a:pPr>
            <a:r>
              <a:rPr lang="en-US" dirty="0"/>
              <a:t>What kinds of programs &amp; activities could a club offer to engage current members?</a:t>
            </a:r>
          </a:p>
          <a:p>
            <a:endParaRPr lang="en-US" dirty="0"/>
          </a:p>
          <a:p>
            <a:r>
              <a:rPr lang="en-US" dirty="0"/>
              <a:t>You will have 10 min to work on this and then we will share what you have discussed</a:t>
            </a:r>
          </a:p>
          <a:p>
            <a:endParaRPr lang="en-US" dirty="0"/>
          </a:p>
          <a:p>
            <a:r>
              <a:rPr lang="en-US" dirty="0"/>
              <a:t>Facilitator – based on time have as many share as possible and then ask them to reflect on how their district can empower the membership committee to work with clubs to find out what members and prospective members want and how they can meet those expectations.  Encourage them to share this exercise with their club presidents to help them identify opportunities for engaging members. </a:t>
            </a:r>
          </a:p>
        </p:txBody>
      </p:sp>
      <p:sp>
        <p:nvSpPr>
          <p:cNvPr id="4" name="Slide Number Placeholder 3"/>
          <p:cNvSpPr>
            <a:spLocks noGrp="1"/>
          </p:cNvSpPr>
          <p:nvPr>
            <p:ph type="sldNum" sz="quarter" idx="5"/>
          </p:nvPr>
        </p:nvSpPr>
        <p:spPr/>
        <p:txBody>
          <a:bodyPr/>
          <a:lstStyle/>
          <a:p>
            <a:fld id="{86D01B27-0EA7-4FF6-A054-5C553B734EC8}" type="slidenum">
              <a:rPr lang="en-US" smtClean="0"/>
              <a:t>22</a:t>
            </a:fld>
            <a:endParaRPr lang="en-US"/>
          </a:p>
        </p:txBody>
      </p:sp>
    </p:spTree>
    <p:extLst>
      <p:ext uri="{BB962C8B-B14F-4D97-AF65-F5344CB8AC3E}">
        <p14:creationId xmlns:p14="http://schemas.microsoft.com/office/powerpoint/2010/main" val="3299893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resource rotary.org/membership </a:t>
            </a:r>
            <a:r>
              <a:rPr lang="en-US" b="0" i="0" dirty="0">
                <a:solidFill>
                  <a:srgbClr val="000000"/>
                </a:solidFill>
                <a:effectLst/>
                <a:latin typeface="Open Sans" panose="020B0606030504020204" pitchFamily="34" charset="0"/>
              </a:rPr>
              <a:t>Use these resources to increase your club's value:</a:t>
            </a:r>
          </a:p>
          <a:p>
            <a:pPr algn="l" rtl="0">
              <a:buFont typeface="Arial" panose="020B0604020202020204" pitchFamily="34" charset="0"/>
              <a:buChar char="•"/>
            </a:pPr>
            <a:r>
              <a:rPr lang="en-US" b="0" i="0" u="none" strike="noStrike" dirty="0">
                <a:solidFill>
                  <a:srgbClr val="005DAA"/>
                </a:solidFill>
                <a:effectLst/>
                <a:latin typeface="Open Sans" panose="020B0606030504020204" pitchFamily="34" charset="0"/>
                <a:hlinkClick r:id="rId3"/>
              </a:rPr>
              <a:t>Assess and adapt</a:t>
            </a:r>
            <a:endParaRPr lang="en-US" b="0" i="0" dirty="0">
              <a:solidFill>
                <a:srgbClr val="000000"/>
              </a:solidFill>
              <a:effectLst/>
              <a:latin typeface="Open Sans" panose="020B0606030504020204" pitchFamily="34" charset="0"/>
            </a:endParaRPr>
          </a:p>
          <a:p>
            <a:pPr algn="l" rtl="0">
              <a:buFont typeface="Arial" panose="020B0604020202020204" pitchFamily="34" charset="0"/>
              <a:buChar char="•"/>
            </a:pPr>
            <a:r>
              <a:rPr lang="en-US" b="0" i="0" u="none" strike="noStrike" dirty="0">
                <a:solidFill>
                  <a:srgbClr val="005DAA"/>
                </a:solidFill>
                <a:effectLst/>
                <a:latin typeface="Open Sans" panose="020B0606030504020204" pitchFamily="34" charset="0"/>
                <a:hlinkClick r:id="rId4"/>
              </a:rPr>
              <a:t>Engage current members</a:t>
            </a:r>
            <a:endParaRPr lang="en-US" b="0" i="0" dirty="0">
              <a:solidFill>
                <a:srgbClr val="000000"/>
              </a:solidFill>
              <a:effectLst/>
              <a:latin typeface="Open Sans" panose="020B0606030504020204" pitchFamily="34" charset="0"/>
            </a:endParaRPr>
          </a:p>
          <a:p>
            <a:pPr algn="l" rtl="0">
              <a:buFont typeface="Arial" panose="020B0604020202020204" pitchFamily="34" charset="0"/>
              <a:buChar char="•"/>
            </a:pPr>
            <a:r>
              <a:rPr lang="en-US" b="0" i="0" u="none" strike="noStrike" dirty="0">
                <a:solidFill>
                  <a:srgbClr val="005DAA"/>
                </a:solidFill>
                <a:effectLst/>
                <a:latin typeface="Open Sans" panose="020B0606030504020204" pitchFamily="34" charset="0"/>
                <a:hlinkClick r:id="rId5"/>
              </a:rPr>
              <a:t>Connect with prospective members</a:t>
            </a:r>
            <a:endParaRPr lang="en-US" b="0" i="0" dirty="0">
              <a:solidFill>
                <a:srgbClr val="000000"/>
              </a:solidFill>
              <a:effectLst/>
              <a:latin typeface="Open Sans" panose="020B0606030504020204" pitchFamily="34" charset="0"/>
            </a:endParaRPr>
          </a:p>
          <a:p>
            <a:pPr algn="l" rtl="0">
              <a:buFont typeface="Arial" panose="020B0604020202020204" pitchFamily="34" charset="0"/>
              <a:buChar char="•"/>
            </a:pPr>
            <a:r>
              <a:rPr lang="en-US" b="0" i="0" u="none" strike="noStrike" dirty="0">
                <a:solidFill>
                  <a:srgbClr val="00246C"/>
                </a:solidFill>
                <a:effectLst/>
                <a:latin typeface="Open Sans" panose="020B0606030504020204" pitchFamily="34" charset="0"/>
                <a:hlinkClick r:id="rId6"/>
              </a:rPr>
              <a:t>Make new members feel welcome</a:t>
            </a:r>
            <a:r>
              <a:rPr lang="en-US" b="0" i="0" u="none" strike="noStrike" dirty="0">
                <a:solidFill>
                  <a:srgbClr val="00246C"/>
                </a:solidFill>
                <a:effectLst/>
                <a:latin typeface="Open Sans" panose="020B0606030504020204" pitchFamily="34" charset="0"/>
              </a:rPr>
              <a:t> The New and Prospective Member Interest Survey can help</a:t>
            </a:r>
            <a:endParaRPr lang="en-US" b="0" i="0" dirty="0">
              <a:solidFill>
                <a:srgbClr val="000000"/>
              </a:solidFill>
              <a:effectLst/>
              <a:latin typeface="Open Sans" panose="020B0606030504020204" pitchFamily="34" charset="0"/>
            </a:endParaRPr>
          </a:p>
          <a:p>
            <a:pPr algn="l" rtl="0">
              <a:buFont typeface="Arial" panose="020B0604020202020204" pitchFamily="34" charset="0"/>
              <a:buChar char="•"/>
            </a:pPr>
            <a:r>
              <a:rPr lang="en-US" b="0" i="0" u="none" strike="noStrike" dirty="0">
                <a:solidFill>
                  <a:srgbClr val="005DAA"/>
                </a:solidFill>
                <a:effectLst/>
                <a:latin typeface="Open Sans" panose="020B0606030504020204" pitchFamily="34" charset="0"/>
                <a:hlinkClick r:id="rId7"/>
              </a:rPr>
              <a:t>Create an inclusive club culture</a:t>
            </a:r>
            <a:endParaRPr lang="en-US" b="0" i="0" dirty="0">
              <a:solidFill>
                <a:srgbClr val="000000"/>
              </a:solidFill>
              <a:effectLst/>
              <a:latin typeface="Open Sans" panose="020B0606030504020204" pitchFamily="34" charset="0"/>
            </a:endParaRPr>
          </a:p>
          <a:p>
            <a:pPr algn="l" rtl="0">
              <a:buFont typeface="Arial" panose="020B0604020202020204" pitchFamily="34" charset="0"/>
              <a:buChar char="•"/>
            </a:pPr>
            <a:r>
              <a:rPr lang="en-US" b="0" i="0" u="none" strike="noStrike" dirty="0">
                <a:solidFill>
                  <a:srgbClr val="005DAA"/>
                </a:solidFill>
                <a:effectLst/>
                <a:latin typeface="Open Sans" panose="020B0606030504020204" pitchFamily="34" charset="0"/>
                <a:hlinkClick r:id="rId8"/>
              </a:rPr>
              <a:t>Strengthen your club</a:t>
            </a:r>
            <a:endParaRPr lang="en-US" b="0" i="0" dirty="0">
              <a:solidFill>
                <a:srgbClr val="000000"/>
              </a:solidFill>
              <a:effectLst/>
              <a:latin typeface="Open Sans" panose="020B0606030504020204" pitchFamily="34" charset="0"/>
            </a:endParaRPr>
          </a:p>
          <a:p>
            <a:pPr algn="l" rtl="0">
              <a:buFont typeface="Arial" panose="020B0604020202020204" pitchFamily="34" charset="0"/>
              <a:buChar char="•"/>
            </a:pPr>
            <a:r>
              <a:rPr lang="en-US" b="0" i="0" u="none" strike="noStrike" dirty="0">
                <a:solidFill>
                  <a:srgbClr val="005DAA"/>
                </a:solidFill>
                <a:effectLst/>
                <a:latin typeface="Open Sans" panose="020B0606030504020204" pitchFamily="34" charset="0"/>
                <a:hlinkClick r:id="rId9"/>
              </a:rPr>
              <a:t>Start a new club</a:t>
            </a:r>
            <a:endParaRPr lang="en-US" b="0" i="0" dirty="0">
              <a:solidFill>
                <a:srgbClr val="000000"/>
              </a:solidFill>
              <a:effectLst/>
              <a:latin typeface="Open Sans" panose="020B0606030504020204" pitchFamily="34" charset="0"/>
            </a:endParaRPr>
          </a:p>
          <a:p>
            <a:pPr algn="l" rtl="0">
              <a:buFont typeface="Arial" panose="020B0604020202020204" pitchFamily="34" charset="0"/>
              <a:buChar char="•"/>
            </a:pPr>
            <a:r>
              <a:rPr lang="en-US" b="0" i="0" u="none" strike="noStrike" dirty="0">
                <a:solidFill>
                  <a:srgbClr val="005DAA"/>
                </a:solidFill>
                <a:effectLst/>
                <a:latin typeface="Open Sans" panose="020B0606030504020204" pitchFamily="34" charset="0"/>
                <a:hlinkClick r:id="rId10"/>
              </a:rPr>
              <a:t>Stay current</a:t>
            </a:r>
            <a:endParaRPr lang="en-US" b="0" i="0" dirty="0">
              <a:solidFill>
                <a:srgbClr val="000000"/>
              </a:solidFill>
              <a:effectLst/>
              <a:latin typeface="Open Sans" panose="020B0606030504020204" pitchFamily="34" charset="0"/>
            </a:endParaRPr>
          </a:p>
          <a:p>
            <a:pPr algn="l" rtl="0"/>
            <a:r>
              <a:rPr lang="en-US" b="0" i="0" dirty="0">
                <a:solidFill>
                  <a:srgbClr val="000000"/>
                </a:solidFill>
                <a:effectLst/>
                <a:latin typeface="Open Sans" panose="020B0606030504020204" pitchFamily="34" charset="0"/>
              </a:rPr>
              <a:t>Not sure where to start? Our </a:t>
            </a:r>
            <a:r>
              <a:rPr lang="en-US" b="0" i="0" u="none" strike="noStrike" dirty="0">
                <a:solidFill>
                  <a:srgbClr val="005DAA"/>
                </a:solidFill>
                <a:effectLst/>
                <a:latin typeface="Open Sans" panose="020B0606030504020204" pitchFamily="34" charset="0"/>
                <a:hlinkClick r:id="rId11"/>
              </a:rPr>
              <a:t>Club Planning Assistant</a:t>
            </a:r>
            <a:r>
              <a:rPr lang="en-US" b="0" i="0" dirty="0">
                <a:solidFill>
                  <a:srgbClr val="000000"/>
                </a:solidFill>
                <a:effectLst/>
                <a:latin typeface="Open Sans" panose="020B0606030504020204" pitchFamily="34" charset="0"/>
              </a:rPr>
              <a:t> can help customize a club resource specific to their needs</a:t>
            </a:r>
          </a:p>
          <a:p>
            <a:endParaRPr lang="en-US" dirty="0"/>
          </a:p>
        </p:txBody>
      </p:sp>
      <p:sp>
        <p:nvSpPr>
          <p:cNvPr id="4" name="Slide Number Placeholder 3"/>
          <p:cNvSpPr>
            <a:spLocks noGrp="1"/>
          </p:cNvSpPr>
          <p:nvPr>
            <p:ph type="sldNum" sz="quarter" idx="5"/>
          </p:nvPr>
        </p:nvSpPr>
        <p:spPr/>
        <p:txBody>
          <a:bodyPr/>
          <a:lstStyle/>
          <a:p>
            <a:fld id="{86D01B27-0EA7-4FF6-A054-5C553B734EC8}" type="slidenum">
              <a:rPr lang="en-US" smtClean="0"/>
              <a:t>23</a:t>
            </a:fld>
            <a:endParaRPr lang="en-US"/>
          </a:p>
        </p:txBody>
      </p:sp>
    </p:spTree>
    <p:extLst>
      <p:ext uri="{BB962C8B-B14F-4D97-AF65-F5344CB8AC3E}">
        <p14:creationId xmlns:p14="http://schemas.microsoft.com/office/powerpoint/2010/main" val="2393728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4">
              <a:defRPr/>
            </a:pPr>
            <a:r>
              <a:rPr lang="en-US" dirty="0"/>
              <a:t>“We realize your Clubs and Districts have gone through a lot in the last 3 years, and a leadership mindset that includes “change” is a delicate topic.  How do you feel about change? Rotary has a terrific model to assist, and we don’t have time today to go into it in detail, but we encourage you to go to the Learning Center in MyRotary called “Leading Change” to see how you can incorporate some of the ideas you may hear today into your club and district in a way they embrace those ideas and are less likely to resist. Why do you think “Engage People” is at the center of the model?”</a:t>
            </a:r>
          </a:p>
          <a:p>
            <a:endParaRPr lang="en-US" dirty="0"/>
          </a:p>
          <a:p>
            <a:r>
              <a:rPr lang="en-US" dirty="0"/>
              <a:t>We’d like to hear your ideas on how we can encourage others to do exactly what you’ve done today, invest your time in participating in Zone and District events to expand their reach beyond their club for idea sharing and growth in their Rotary journey. How can you adapt your District learning opportunities to become “simply Irrestible”?</a:t>
            </a:r>
          </a:p>
          <a:p>
            <a:endParaRPr lang="en-US" dirty="0"/>
          </a:p>
          <a:p>
            <a:r>
              <a:rPr lang="en-US" dirty="0"/>
              <a:t>Facilitator: have as many share as time allows.</a:t>
            </a:r>
          </a:p>
          <a:p>
            <a:endParaRPr lang="en-US" dirty="0"/>
          </a:p>
          <a:p>
            <a:r>
              <a:rPr lang="en-US" dirty="0"/>
              <a:t>Facilitator: ask them to right down at least one idea they will be taking back to their club/district, share a few if time allows, </a:t>
            </a:r>
          </a:p>
          <a:p>
            <a:r>
              <a:rPr lang="en-US" dirty="0"/>
              <a:t>Transition to Foundation facilitator by sharing how “finding a passion within a member or community leader can enhance engagement and attract new members to rotary by leveraging the power of The Rotary Foundation”.</a:t>
            </a:r>
          </a:p>
        </p:txBody>
      </p:sp>
      <p:sp>
        <p:nvSpPr>
          <p:cNvPr id="4" name="Slide Number Placeholder 3"/>
          <p:cNvSpPr>
            <a:spLocks noGrp="1"/>
          </p:cNvSpPr>
          <p:nvPr>
            <p:ph type="sldNum" sz="quarter" idx="5"/>
          </p:nvPr>
        </p:nvSpPr>
        <p:spPr/>
        <p:txBody>
          <a:bodyPr/>
          <a:lstStyle/>
          <a:p>
            <a:fld id="{86D01B27-0EA7-4FF6-A054-5C553B734EC8}" type="slidenum">
              <a:rPr lang="en-US" smtClean="0"/>
              <a:t>24</a:t>
            </a:fld>
            <a:endParaRPr lang="en-US"/>
          </a:p>
        </p:txBody>
      </p:sp>
    </p:spTree>
    <p:extLst>
      <p:ext uri="{BB962C8B-B14F-4D97-AF65-F5344CB8AC3E}">
        <p14:creationId xmlns:p14="http://schemas.microsoft.com/office/powerpoint/2010/main" val="927428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 Leadership = Success on purpose</a:t>
            </a:r>
          </a:p>
          <a:p>
            <a:r>
              <a:rPr lang="en-US" dirty="0"/>
              <a:t>Let’s look at what successful clubs are doing </a:t>
            </a:r>
          </a:p>
        </p:txBody>
      </p:sp>
      <p:sp>
        <p:nvSpPr>
          <p:cNvPr id="4" name="Slide Number Placeholder 3"/>
          <p:cNvSpPr>
            <a:spLocks noGrp="1"/>
          </p:cNvSpPr>
          <p:nvPr>
            <p:ph type="sldNum" sz="quarter" idx="5"/>
          </p:nvPr>
        </p:nvSpPr>
        <p:spPr/>
        <p:txBody>
          <a:bodyPr/>
          <a:lstStyle/>
          <a:p>
            <a:fld id="{86D01B27-0EA7-4FF6-A054-5C553B734EC8}" type="slidenum">
              <a:rPr lang="en-US" smtClean="0"/>
              <a:t>25</a:t>
            </a:fld>
            <a:endParaRPr lang="en-US"/>
          </a:p>
        </p:txBody>
      </p:sp>
    </p:spTree>
    <p:extLst>
      <p:ext uri="{BB962C8B-B14F-4D97-AF65-F5344CB8AC3E}">
        <p14:creationId xmlns:p14="http://schemas.microsoft.com/office/powerpoint/2010/main" val="2400380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Annual Fund is the primary source of funding for a broad range of local and international Rotary activities.  We’re an organization you can support with confidence. We’ve dedicated about 90 percent of our total spending to programs over the past 10 years, far exceeding the efficiency standards set by independent charity-rating services.</a:t>
            </a:r>
            <a:r>
              <a:rPr lang="en-US" b="0" i="0" dirty="0">
                <a:solidFill>
                  <a:srgbClr val="263B4C"/>
                </a:solidFill>
                <a:effectLst/>
                <a:latin typeface="Open Sans" panose="020B0606030504020204" pitchFamily="34" charset="0"/>
              </a:rPr>
              <a:t> You can direct your gift to an area of focus within the Annual Fund. However, Annual Fund gifts that are designated to an area of focus do not generate District Designated Funds (DDF).</a:t>
            </a:r>
            <a:r>
              <a:rPr lang="en-US" b="0" i="0" dirty="0">
                <a:solidFill>
                  <a:srgbClr val="000000"/>
                </a:solidFill>
                <a:effectLst/>
                <a:latin typeface="Open Sans" panose="020B0606030504020204" pitchFamily="34" charset="0"/>
              </a:rPr>
              <a:t>  When you donate to the Annual Fund-SHARE, a portion of those funds becomes available to your district each year through the District Designated Fund. At the end of three years, your district can use this money to pay for Foundation, club, and district projects.</a:t>
            </a:r>
            <a:r>
              <a:rPr lang="en-US" dirty="0"/>
              <a:t> Annual Fund-SHARE The Annual Fund is the main funding source for Foundation programs. Your gift empowers Rotarians to carry out sustainable service projects in your community and around the world. At the end of each year, contributions directed to Annual Fund-SHARE from all Rotary clubs in the district are divided between the World Fund and the District Designated Fund. The Rotary Foundation uses the World Fund to support Rotary’s highest-priority grants and programs, which are available to all Rotary districts. Your district uses the District Designated Fund to pay for Foundation, club, and district projects the clubs in your district choose.  </a:t>
            </a:r>
            <a:r>
              <a:rPr lang="en-US" b="0" i="0" dirty="0">
                <a:solidFill>
                  <a:srgbClr val="000000"/>
                </a:solidFill>
                <a:effectLst/>
                <a:latin typeface="Open Sans" panose="020B0606030504020204" pitchFamily="34" charset="0"/>
              </a:rPr>
              <a:t>[Note that t</a:t>
            </a:r>
            <a:r>
              <a:rPr lang="en-US" dirty="0"/>
              <a:t>he Annual Fund has included until this year, the Disaster Response donations.] Without support from our members and friends of the Rotary Foundation, there would be no money to fund the life-saving, life-changing projects. – Note handouts, including goals (BYB) and last </a:t>
            </a:r>
            <a:r>
              <a:rPr lang="en-US"/>
              <a:t>year’s performance.</a:t>
            </a:r>
            <a:endParaRPr lang="en-US" dirty="0"/>
          </a:p>
          <a:p>
            <a:endParaRPr lang="en-US" dirty="0"/>
          </a:p>
          <a:p>
            <a:r>
              <a:rPr lang="en-US" dirty="0"/>
              <a:t>Let’s start with a short-answer on your colored index cards:</a:t>
            </a:r>
          </a:p>
          <a:p>
            <a:r>
              <a:rPr lang="en-US" dirty="0"/>
              <a:t>I am a proud supporter of the Annual Fund because….</a:t>
            </a:r>
          </a:p>
          <a:p>
            <a:r>
              <a:rPr lang="en-US" dirty="0"/>
              <a:t>[pre-print: I was asked, I was told about it by my club mentor, I learned about it in orientation, I heard about it at a district event, other; I am not currently a supporter of the Annual Fund.]</a:t>
            </a:r>
          </a:p>
          <a:p>
            <a:endParaRPr lang="en-US" dirty="0"/>
          </a:p>
          <a:p>
            <a:r>
              <a:rPr lang="en-US" dirty="0"/>
              <a:t>Then go to panelist:  why are you a supporter? What is the #1 thing you have done in your district to build a culture of giving to our Annual Fund? What has been your #1 challenge to this?  What have you done to overcome that challenge?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group discussion:  Handout: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Annual Fund emphasis [20 min.]:  Following panelists, there would be small group discussions of a strategy each attendee would plan to use to create or maintain their club/district culture, including:  Actions steps, who, how long, measuring progress, resources.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DD56B-B04A-4A98-83D2-8CCD25597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207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Did you know where the first major outbreak of polio occurred? In happened in 1894 in Vermont. And did you know since 1988, our efforts and funds have helped immunize 3 billion children, 20 million people are walking today because of us and there are 20 million health workers and volunteers working worldwide to help tackle polio. And these health workers and volunteers do this despite substantial risk to themselves, in some places. This year Pakistan had more than 370,000 volunteer workers dedicate three days to immunize 44 million children along with more than 80,000 security personnel. During this campaign, 64 of these workers were killed. If a shooting incident occurs, the campaign may stop for an hour and then start again. And if a family initially refuses vaccination, workers come back later and try again, sometimes with success.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The world health and science communities understand how important our worldwide polio eradication efforts are but did you know only 1 in 12 Rotarians give and only 1 in 5 clubs contribute to PolioPlus. This is true even though this is our number one priority as Rotarians, it is our largest humanitarian grant by far.  All it costs to vaccinate one child is $3.00.  We, with our partners in the Global Polio Eradication Initiative, are vaccinating more than 400 million children each year. So, as you can see our participation in this is extremely important. When we make our annual commitment of $50 million and receive the Gates Foundation match of $100 million, we raise enough funds to vaccinate 50 million of these 400  million plus children. And we, Rotarians, are the ones who started all of this, we convinced WHO, the CDC, UNICEF, the Gates Foundation and Gavi, the vaccine alliance, that this could be done. And we, Rotarians, are the ones who are going to FINISH THIS. We are going to make sure there are no more children that are condemned to a life of misery from polio.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So, how do we continue to reach our goal? We have to create a culture of giving to PolioPlus. We do this by informing, we do this by participation, we do this by example. There are resources galore for you to use: EndPolio.org (Rotary’s site), the Learning Center at Rotary, WHO, CDC, the GPEI.  A very easy way to create this culture is to create a PolioPlus Society in your district. PolioPlus Societies are district administered where members pledge to give at least $100/year until we finish our fight against polio. Another way is to participate in a World Polio Day Event (October 24).  Clubs and districts can and are encouraged to register their World Polio Day events at endpolio.org.  Another great way to build the culture is to have either or both inward/outward looking polio fundraising events.  And it is extremely important to our effort that Districts pledge annually 20% of their DDF, because when they do so, the World Fund matches that pledge 50 cents to each dollar and that combined commitment is then matched by the Gates Foundation, so each dollar pledged has $4.5 dollars in impact.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This is our dream. Let’s make sure all children grow up healthy. I want to be a part of this history making event, don’t you?</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How many of you know someone who has had polio?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How many of you have given to PolioPlus in the last year?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How many of you have participated in a World Polio Day Event?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How many of you are members of the PolioPlus Society?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Calibri" panose="020F0502020204030204" pitchFamily="34" charset="0"/>
                <a:ea typeface="+mn-ea"/>
                <a:cs typeface="+mn-cs"/>
              </a:rPr>
              <a:t>Break to small group discussion:  [What can you do?] Let’s take 10 minutes to brainstorm 1 or 2 ideas for publicizing and fundraising for our continued efforts to eradicate polio and share at your tables.  Also discuss the action steps to planning this (who, what, when (start and end date and duration), where, why).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A09DD56B-B04A-4A98-83D2-8CCD25597AD2}" type="slidenum">
              <a:rPr lang="en-US" smtClean="0"/>
              <a:t>28</a:t>
            </a:fld>
            <a:endParaRPr lang="en-US"/>
          </a:p>
        </p:txBody>
      </p:sp>
    </p:spTree>
    <p:extLst>
      <p:ext uri="{BB962C8B-B14F-4D97-AF65-F5344CB8AC3E}">
        <p14:creationId xmlns:p14="http://schemas.microsoft.com/office/powerpoint/2010/main" val="659621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what the Endowment Fund does:  supports our grants and programs; SHARE, Areas of Focus, programs well into the future; never touch corpus -- without support from our members and friends of the Rotary Foundation, there would be no money to fund the life-saving, life-changing projects; many ways to give (see handout)</a:t>
            </a:r>
          </a:p>
          <a:p>
            <a:endParaRPr lang="en-US" dirty="0"/>
          </a:p>
          <a:p>
            <a:endParaRPr lang="en-US" dirty="0"/>
          </a:p>
        </p:txBody>
      </p:sp>
      <p:sp>
        <p:nvSpPr>
          <p:cNvPr id="4" name="Slide Number Placeholder 3"/>
          <p:cNvSpPr>
            <a:spLocks noGrp="1"/>
          </p:cNvSpPr>
          <p:nvPr>
            <p:ph type="sldNum" sz="quarter" idx="5"/>
          </p:nvPr>
        </p:nvSpPr>
        <p:spPr/>
        <p:txBody>
          <a:bodyPr/>
          <a:lstStyle/>
          <a:p>
            <a:fld id="{A09DD56B-B04A-4A98-83D2-8CCD25597AD2}" type="slidenum">
              <a:rPr lang="en-US" smtClean="0"/>
              <a:t>29</a:t>
            </a:fld>
            <a:endParaRPr lang="en-US"/>
          </a:p>
        </p:txBody>
      </p:sp>
    </p:spTree>
    <p:extLst>
      <p:ext uri="{BB962C8B-B14F-4D97-AF65-F5344CB8AC3E}">
        <p14:creationId xmlns:p14="http://schemas.microsoft.com/office/powerpoint/2010/main" val="3954596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0" dirty="0"/>
              <a:t>What we normally think of with Endowment is a bequest. A bequest is a commitment of $10,000 or more to the Endowment Fund via a codicil in your will or estate plan. The Rotary Foundation recognizes these at the same levels as Major Donor- 1. $10,000, 2. $25,000, 3. $50,000, 4. $100,000 and so on. These commitments can be via cash, equities, life insurance or property. What happens to your gift ? </a:t>
            </a:r>
            <a:r>
              <a:rPr lang="en-US" b="0" i="0" dirty="0">
                <a:solidFill>
                  <a:srgbClr val="39424A"/>
                </a:solidFill>
                <a:effectLst/>
                <a:latin typeface="Open Sans" panose="020B0606030504020204" pitchFamily="34" charset="0"/>
              </a:rPr>
              <a:t>Rotary strives to increase the value of your gift to the Endowment by preserving and investing your initial contribution and spending only a portion of the earnings. </a:t>
            </a:r>
          </a:p>
          <a:p>
            <a:pPr algn="l"/>
            <a:r>
              <a:rPr lang="en-US" b="0" i="0" dirty="0">
                <a:solidFill>
                  <a:srgbClr val="39424A"/>
                </a:solidFill>
                <a:effectLst/>
                <a:latin typeface="Open Sans" panose="020B0606030504020204" pitchFamily="34" charset="0"/>
              </a:rPr>
              <a:t>This strategy supports Rotary's causes today while generating funds that will further the work of future Rotarians committed to Doing Good in the World.</a:t>
            </a:r>
          </a:p>
          <a:p>
            <a:pPr algn="l"/>
            <a:endParaRPr lang="en-US" b="0" i="0" dirty="0">
              <a:solidFill>
                <a:srgbClr val="39424A"/>
              </a:solidFill>
              <a:effectLst/>
              <a:latin typeface="Open Sans" panose="020B0606030504020204" pitchFamily="34" charset="0"/>
            </a:endParaRPr>
          </a:p>
          <a:p>
            <a:pPr algn="l"/>
            <a:endParaRPr lang="en-US" b="0" i="0" dirty="0">
              <a:solidFill>
                <a:srgbClr val="39424A"/>
              </a:solidFill>
              <a:effectLst/>
              <a:latin typeface="Open Sans" panose="020B0606030504020204" pitchFamily="34" charset="0"/>
            </a:endParaRPr>
          </a:p>
          <a:p>
            <a:pPr algn="l"/>
            <a:endParaRPr lang="en-US" b="0" i="0" dirty="0">
              <a:solidFill>
                <a:srgbClr val="39424A"/>
              </a:solidFill>
              <a:effectLst/>
              <a:latin typeface="Open Sans" panose="020B0606030504020204" pitchFamily="34" charset="0"/>
            </a:endParaRPr>
          </a:p>
          <a:p>
            <a:pPr marL="0" marR="0" lvl="0" indent="0" algn="l" defTabSz="948507"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DB827055-821E-4F6B-AAA9-2685E1493D9C}" type="slidenum">
              <a:rPr lang="en-US" smtClean="0"/>
              <a:t>30</a:t>
            </a:fld>
            <a:endParaRPr lang="en-US" dirty="0"/>
          </a:p>
        </p:txBody>
      </p:sp>
    </p:spTree>
    <p:extLst>
      <p:ext uri="{BB962C8B-B14F-4D97-AF65-F5344CB8AC3E}">
        <p14:creationId xmlns:p14="http://schemas.microsoft.com/office/powerpoint/2010/main" val="593531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Bequests have been stagnant in our Zone. You can see the chart which shows the recent 14 months for each District.  We have been challenged by the Rotary Foundation Board of </a:t>
            </a:r>
            <a:r>
              <a:rPr lang="en-US" dirty="0" err="1"/>
              <a:t>trusteeswith</a:t>
            </a:r>
            <a:r>
              <a:rPr lang="en-US" dirty="0"/>
              <a:t> increasing gifts and commitments to the Endowment Fund. It will be important that every district is intentional about making the ask and promoting giving to the Endowment Fund during the 23-24 Rotary year.</a:t>
            </a:r>
          </a:p>
          <a:p>
            <a:r>
              <a:rPr lang="en-US" dirty="0"/>
              <a:t> There are Bequest Forms for you to use and/or take back to your district or club and share with prospective donors. You may have noticed the asterisk by D6840. They recently held a MDD in the spring of 2022. Districts who have held MDD have a large increase in Bequests. What is a MDD, or Legacy Dinner? The next couple of slides help explain:</a:t>
            </a:r>
          </a:p>
        </p:txBody>
      </p:sp>
      <p:sp>
        <p:nvSpPr>
          <p:cNvPr id="4" name="Slide Number Placeholder 3"/>
          <p:cNvSpPr>
            <a:spLocks noGrp="1"/>
          </p:cNvSpPr>
          <p:nvPr>
            <p:ph type="sldNum" sz="quarter" idx="5"/>
          </p:nvPr>
        </p:nvSpPr>
        <p:spPr/>
        <p:txBody>
          <a:bodyPr/>
          <a:lstStyle/>
          <a:p>
            <a:fld id="{86D01B27-0EA7-4FF6-A054-5C553B734EC8}" type="slidenum">
              <a:rPr lang="en-US" smtClean="0"/>
              <a:t>31</a:t>
            </a:fld>
            <a:endParaRPr lang="en-US"/>
          </a:p>
        </p:txBody>
      </p:sp>
    </p:spTree>
    <p:extLst>
      <p:ext uri="{BB962C8B-B14F-4D97-AF65-F5344CB8AC3E}">
        <p14:creationId xmlns:p14="http://schemas.microsoft.com/office/powerpoint/2010/main" val="240797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 Leadership = Success on purpose</a:t>
            </a:r>
          </a:p>
          <a:p>
            <a:r>
              <a:rPr lang="en-US" dirty="0"/>
              <a:t>Let’s look at what successful clubs are doing </a:t>
            </a:r>
          </a:p>
        </p:txBody>
      </p:sp>
      <p:sp>
        <p:nvSpPr>
          <p:cNvPr id="4" name="Slide Number Placeholder 3"/>
          <p:cNvSpPr>
            <a:spLocks noGrp="1"/>
          </p:cNvSpPr>
          <p:nvPr>
            <p:ph type="sldNum" sz="quarter" idx="5"/>
          </p:nvPr>
        </p:nvSpPr>
        <p:spPr/>
        <p:txBody>
          <a:bodyPr/>
          <a:lstStyle/>
          <a:p>
            <a:fld id="{86D01B27-0EA7-4FF6-A054-5C553B734EC8}" type="slidenum">
              <a:rPr lang="en-US" smtClean="0"/>
              <a:t>4</a:t>
            </a:fld>
            <a:endParaRPr lang="en-US"/>
          </a:p>
        </p:txBody>
      </p:sp>
    </p:spTree>
    <p:extLst>
      <p:ext uri="{BB962C8B-B14F-4D97-AF65-F5344CB8AC3E}">
        <p14:creationId xmlns:p14="http://schemas.microsoft.com/office/powerpoint/2010/main" val="1492197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build your club and district culture of giving to the Endowment Fund is through the Million Dollar or Legacy Dinner plan.  Discuss rename Million Dollar Dinner to Legacy Dinner or some other name to overcome trepidation Rotarians often have that this is too much/too hard to do.  We have a template with a checklist and step by step process.</a:t>
            </a:r>
          </a:p>
        </p:txBody>
      </p:sp>
      <p:sp>
        <p:nvSpPr>
          <p:cNvPr id="4" name="Slide Number Placeholder 3"/>
          <p:cNvSpPr>
            <a:spLocks noGrp="1"/>
          </p:cNvSpPr>
          <p:nvPr>
            <p:ph type="sldNum" sz="quarter" idx="5"/>
          </p:nvPr>
        </p:nvSpPr>
        <p:spPr/>
        <p:txBody>
          <a:bodyPr/>
          <a:lstStyle/>
          <a:p>
            <a:fld id="{86D01B27-0EA7-4FF6-A054-5C553B734EC8}" type="slidenum">
              <a:rPr lang="en-US" smtClean="0"/>
              <a:t>32</a:t>
            </a:fld>
            <a:endParaRPr lang="en-US"/>
          </a:p>
        </p:txBody>
      </p:sp>
    </p:spTree>
    <p:extLst>
      <p:ext uri="{BB962C8B-B14F-4D97-AF65-F5344CB8AC3E}">
        <p14:creationId xmlns:p14="http://schemas.microsoft.com/office/powerpoint/2010/main" val="1905112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success, you need to spend 10-15 months planning, building a training, fundraising, inviting, planning the event, etc.  Plus the money doesn’t all have to come in that night, there’s a window of time over which funds can be contributed or pledged.</a:t>
            </a:r>
          </a:p>
        </p:txBody>
      </p:sp>
      <p:sp>
        <p:nvSpPr>
          <p:cNvPr id="4" name="Slide Number Placeholder 3"/>
          <p:cNvSpPr>
            <a:spLocks noGrp="1"/>
          </p:cNvSpPr>
          <p:nvPr>
            <p:ph type="sldNum" sz="quarter" idx="5"/>
          </p:nvPr>
        </p:nvSpPr>
        <p:spPr/>
        <p:txBody>
          <a:bodyPr/>
          <a:lstStyle/>
          <a:p>
            <a:fld id="{86D01B27-0EA7-4FF6-A054-5C553B734EC8}" type="slidenum">
              <a:rPr lang="en-US" smtClean="0"/>
              <a:t>33</a:t>
            </a:fld>
            <a:endParaRPr lang="en-US"/>
          </a:p>
        </p:txBody>
      </p:sp>
    </p:spTree>
    <p:extLst>
      <p:ext uri="{BB962C8B-B14F-4D97-AF65-F5344CB8AC3E}">
        <p14:creationId xmlns:p14="http://schemas.microsoft.com/office/powerpoint/2010/main" val="3737575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building a strong team with a Chair to lead and team captains and are training them all in the how and why of identifying, cultivating, soliciting, and stewarding.  Even when the event is over, keep this team in place to do ongoing fundraising and to provide a skilled team with historical knowledge to assist in future legacy dinners, as we are encouraged to plan a legacy event every 5-8 years.</a:t>
            </a:r>
          </a:p>
        </p:txBody>
      </p:sp>
      <p:sp>
        <p:nvSpPr>
          <p:cNvPr id="4" name="Slide Number Placeholder 3"/>
          <p:cNvSpPr>
            <a:spLocks noGrp="1"/>
          </p:cNvSpPr>
          <p:nvPr>
            <p:ph type="sldNum" sz="quarter" idx="5"/>
          </p:nvPr>
        </p:nvSpPr>
        <p:spPr/>
        <p:txBody>
          <a:bodyPr/>
          <a:lstStyle/>
          <a:p>
            <a:fld id="{86D01B27-0EA7-4FF6-A054-5C553B734EC8}" type="slidenum">
              <a:rPr lang="en-US" smtClean="0"/>
              <a:t>34</a:t>
            </a:fld>
            <a:endParaRPr lang="en-US"/>
          </a:p>
        </p:txBody>
      </p:sp>
    </p:spTree>
    <p:extLst>
      <p:ext uri="{BB962C8B-B14F-4D97-AF65-F5344CB8AC3E}">
        <p14:creationId xmlns:p14="http://schemas.microsoft.com/office/powerpoint/2010/main" val="1000242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a:t>With our long record of making an impact, The Rotary Foundation is an organization you can trust to nurture your legacy and provide support every year for the causes you care about while fostering continued growth. </a:t>
            </a:r>
          </a:p>
          <a:p>
            <a:pPr defTabSz="948507">
              <a:defRPr/>
            </a:pPr>
            <a:endParaRPr lang="en-US" baseline="0" dirty="0"/>
          </a:p>
          <a:p>
            <a:pPr defTabSz="948507">
              <a:defRPr/>
            </a:pPr>
            <a:r>
              <a:rPr lang="en-US" baseline="0" dirty="0"/>
              <a:t>This </a:t>
            </a:r>
            <a:r>
              <a:rPr lang="en-US" dirty="0"/>
              <a:t>ensures that generations of Rotary members will have the resources they need to design achievable, sustainable projects that fulfill your </a:t>
            </a:r>
            <a:r>
              <a:rPr lang="en-US" baseline="0" dirty="0"/>
              <a:t>goals</a:t>
            </a:r>
            <a:r>
              <a:rPr lang="en-US" dirty="0"/>
              <a:t>. </a:t>
            </a:r>
            <a:r>
              <a:rPr lang="en-US" baseline="0" dirty="0"/>
              <a:t>Rotary is your partner, now and later, and is working to grow the Endowment Fund to $2.025 Billion by 2025.</a:t>
            </a:r>
            <a:endParaRPr lang="en-US" dirty="0"/>
          </a:p>
          <a:p>
            <a:pPr defTabSz="948507">
              <a:defRPr/>
            </a:pPr>
            <a:endParaRPr lang="en-US" dirty="0"/>
          </a:p>
          <a:p>
            <a:pPr defTabSz="948507">
              <a:defRPr/>
            </a:pPr>
            <a:r>
              <a:rPr lang="en-US" dirty="0"/>
              <a:t>Building a culture of giving is vital, and the key to building an influential Rotary legacy is to plan gifts now that will provide for the future</a:t>
            </a:r>
            <a:r>
              <a:rPr lang="en-US" baseline="0"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751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 Leadership = Success on purpose</a:t>
            </a:r>
          </a:p>
          <a:p>
            <a:r>
              <a:rPr lang="en-US" dirty="0"/>
              <a:t>Let’s look at what successful clubs are doing </a:t>
            </a:r>
          </a:p>
        </p:txBody>
      </p:sp>
      <p:sp>
        <p:nvSpPr>
          <p:cNvPr id="4" name="Slide Number Placeholder 3"/>
          <p:cNvSpPr>
            <a:spLocks noGrp="1"/>
          </p:cNvSpPr>
          <p:nvPr>
            <p:ph type="sldNum" sz="quarter" idx="5"/>
          </p:nvPr>
        </p:nvSpPr>
        <p:spPr/>
        <p:txBody>
          <a:bodyPr/>
          <a:lstStyle/>
          <a:p>
            <a:fld id="{86D01B27-0EA7-4FF6-A054-5C553B734EC8}" type="slidenum">
              <a:rPr lang="en-US" smtClean="0"/>
              <a:t>36</a:t>
            </a:fld>
            <a:endParaRPr lang="en-US"/>
          </a:p>
        </p:txBody>
      </p:sp>
    </p:spTree>
    <p:extLst>
      <p:ext uri="{BB962C8B-B14F-4D97-AF65-F5344CB8AC3E}">
        <p14:creationId xmlns:p14="http://schemas.microsoft.com/office/powerpoint/2010/main" val="636206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7" name="Google Shape;30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extLst>
      <p:ext uri="{BB962C8B-B14F-4D97-AF65-F5344CB8AC3E}">
        <p14:creationId xmlns:p14="http://schemas.microsoft.com/office/powerpoint/2010/main" val="1912800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p>
          <a:p>
            <a:r>
              <a:rPr lang="en-US" dirty="0"/>
              <a:t>We now want to give you some space to Put Rotary’s Action Plan into Action and apply what you’ve learned today.  We will have you work in small groups in the following Case study.</a:t>
            </a:r>
          </a:p>
          <a:p>
            <a:endParaRPr lang="en-US" dirty="0"/>
          </a:p>
        </p:txBody>
      </p:sp>
      <p:sp>
        <p:nvSpPr>
          <p:cNvPr id="4" name="Slide Number Placeholder 3"/>
          <p:cNvSpPr>
            <a:spLocks noGrp="1"/>
          </p:cNvSpPr>
          <p:nvPr>
            <p:ph type="sldNum" sz="quarter" idx="5"/>
          </p:nvPr>
        </p:nvSpPr>
        <p:spPr/>
        <p:txBody>
          <a:bodyPr/>
          <a:lstStyle/>
          <a:p>
            <a:fld id="{86D01B27-0EA7-4FF6-A054-5C553B734EC8}" type="slidenum">
              <a:rPr lang="en-US" smtClean="0"/>
              <a:t>62</a:t>
            </a:fld>
            <a:endParaRPr lang="en-US"/>
          </a:p>
        </p:txBody>
      </p:sp>
    </p:spTree>
    <p:extLst>
      <p:ext uri="{BB962C8B-B14F-4D97-AF65-F5344CB8AC3E}">
        <p14:creationId xmlns:p14="http://schemas.microsoft.com/office/powerpoint/2010/main" val="3317496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9250">
              <a:defRPr/>
            </a:pPr>
            <a:fld id="{55CB2294-2815-0641-BA18-00635844A3C8}" type="slidenum">
              <a:rPr lang="en-US">
                <a:solidFill>
                  <a:prstClr val="black"/>
                </a:solidFill>
                <a:latin typeface="Calibri" panose="020F0502020204030204"/>
              </a:rPr>
              <a:pPr defTabSz="959250">
                <a:defRPr/>
              </a:pPr>
              <a:t>63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27120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9250">
              <a:defRPr/>
            </a:pPr>
            <a:fld id="{55CB2294-2815-0641-BA18-00635844A3C8}" type="slidenum">
              <a:rPr lang="en-US">
                <a:solidFill>
                  <a:prstClr val="black"/>
                </a:solidFill>
                <a:latin typeface="Calibri" panose="020F0502020204030204"/>
              </a:rPr>
              <a:pPr defTabSz="959250">
                <a:defRPr/>
              </a:pPr>
              <a:t>64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3835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31230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Explain the North American survey from club presidents whose clubs had year over year growth for the past 5 year. </a:t>
            </a:r>
          </a:p>
          <a:p>
            <a:r>
              <a:rPr lang="en-CA" dirty="0"/>
              <a:t>What are they doing? </a:t>
            </a:r>
          </a:p>
          <a:p>
            <a:r>
              <a:rPr lang="en-CA" dirty="0"/>
              <a:t>These clubs meet regularly and are flexible in their approach.  Nearly 30% of these growth clubs have created a satellite club as an alternate experience for prospective Rotarians</a:t>
            </a:r>
          </a:p>
        </p:txBody>
      </p:sp>
      <p:sp>
        <p:nvSpPr>
          <p:cNvPr id="4" name="Slide Number Placeholder 3"/>
          <p:cNvSpPr>
            <a:spLocks noGrp="1"/>
          </p:cNvSpPr>
          <p:nvPr>
            <p:ph type="sldNum" sz="quarter" idx="5"/>
          </p:nvPr>
        </p:nvSpPr>
        <p:spPr/>
        <p:txBody>
          <a:bodyPr/>
          <a:lstStyle/>
          <a:p>
            <a:fld id="{C01C8DE2-39C6-4B2F-88A5-DD9C128E2341}" type="slidenum">
              <a:rPr lang="en-CA" smtClean="0"/>
              <a:t>6</a:t>
            </a:fld>
            <a:endParaRPr lang="en-CA"/>
          </a:p>
        </p:txBody>
      </p:sp>
    </p:spTree>
    <p:extLst>
      <p:ext uri="{BB962C8B-B14F-4D97-AF65-F5344CB8AC3E}">
        <p14:creationId xmlns:p14="http://schemas.microsoft.com/office/powerpoint/2010/main" val="232755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Slide</a:t>
            </a:r>
          </a:p>
        </p:txBody>
      </p:sp>
      <p:sp>
        <p:nvSpPr>
          <p:cNvPr id="4" name="Slide Number Placeholder 3"/>
          <p:cNvSpPr>
            <a:spLocks noGrp="1"/>
          </p:cNvSpPr>
          <p:nvPr>
            <p:ph type="sldNum" sz="quarter" idx="5"/>
          </p:nvPr>
        </p:nvSpPr>
        <p:spPr/>
        <p:txBody>
          <a:bodyPr/>
          <a:lstStyle/>
          <a:p>
            <a:fld id="{C01C8DE2-39C6-4B2F-88A5-DD9C128E2341}" type="slidenum">
              <a:rPr lang="en-CA" smtClean="0"/>
              <a:t>7</a:t>
            </a:fld>
            <a:endParaRPr lang="en-CA"/>
          </a:p>
        </p:txBody>
      </p:sp>
    </p:spTree>
    <p:extLst>
      <p:ext uri="{BB962C8B-B14F-4D97-AF65-F5344CB8AC3E}">
        <p14:creationId xmlns:p14="http://schemas.microsoft.com/office/powerpoint/2010/main" val="338134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can’t emphasize strongly enough how important the act of reaching out to the broader community is to creating the perception of a dynamic, attractive and welcoming group of people. As we quote from the survey. It really is the secret sauce, creating opportunities to engage and inspire ‘not yet Rotarians’.</a:t>
            </a:r>
          </a:p>
        </p:txBody>
      </p:sp>
      <p:sp>
        <p:nvSpPr>
          <p:cNvPr id="4" name="Slide Number Placeholder 3"/>
          <p:cNvSpPr>
            <a:spLocks noGrp="1"/>
          </p:cNvSpPr>
          <p:nvPr>
            <p:ph type="sldNum" sz="quarter" idx="5"/>
          </p:nvPr>
        </p:nvSpPr>
        <p:spPr/>
        <p:txBody>
          <a:bodyPr/>
          <a:lstStyle/>
          <a:p>
            <a:fld id="{C01C8DE2-39C6-4B2F-88A5-DD9C128E2341}" type="slidenum">
              <a:rPr lang="en-CA" smtClean="0"/>
              <a:t>8</a:t>
            </a:fld>
            <a:endParaRPr lang="en-CA"/>
          </a:p>
        </p:txBody>
      </p:sp>
    </p:spTree>
    <p:extLst>
      <p:ext uri="{BB962C8B-B14F-4D97-AF65-F5344CB8AC3E}">
        <p14:creationId xmlns:p14="http://schemas.microsoft.com/office/powerpoint/2010/main" val="1314250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clubs have frequent service projects. Only about 20% of the clubs indicated tat they only have a few service projects. Nearly 40% of the clubs have more than 10 service projects per year.  Lets hear club leaders talk about service.</a:t>
            </a:r>
          </a:p>
        </p:txBody>
      </p:sp>
      <p:sp>
        <p:nvSpPr>
          <p:cNvPr id="4" name="Slide Number Placeholder 3"/>
          <p:cNvSpPr>
            <a:spLocks noGrp="1"/>
          </p:cNvSpPr>
          <p:nvPr>
            <p:ph type="sldNum" sz="quarter" idx="5"/>
          </p:nvPr>
        </p:nvSpPr>
        <p:spPr/>
        <p:txBody>
          <a:bodyPr/>
          <a:lstStyle/>
          <a:p>
            <a:fld id="{C01C8DE2-39C6-4B2F-88A5-DD9C128E2341}" type="slidenum">
              <a:rPr lang="en-CA" smtClean="0"/>
              <a:t>9</a:t>
            </a:fld>
            <a:endParaRPr lang="en-CA"/>
          </a:p>
        </p:txBody>
      </p:sp>
    </p:spTree>
    <p:extLst>
      <p:ext uri="{BB962C8B-B14F-4D97-AF65-F5344CB8AC3E}">
        <p14:creationId xmlns:p14="http://schemas.microsoft.com/office/powerpoint/2010/main" val="285144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Slide</a:t>
            </a:r>
          </a:p>
        </p:txBody>
      </p:sp>
      <p:sp>
        <p:nvSpPr>
          <p:cNvPr id="4" name="Slide Number Placeholder 3"/>
          <p:cNvSpPr>
            <a:spLocks noGrp="1"/>
          </p:cNvSpPr>
          <p:nvPr>
            <p:ph type="sldNum" sz="quarter" idx="5"/>
          </p:nvPr>
        </p:nvSpPr>
        <p:spPr/>
        <p:txBody>
          <a:bodyPr/>
          <a:lstStyle/>
          <a:p>
            <a:fld id="{C01C8DE2-39C6-4B2F-88A5-DD9C128E2341}" type="slidenum">
              <a:rPr lang="en-CA" smtClean="0"/>
              <a:t>10</a:t>
            </a:fld>
            <a:endParaRPr lang="en-CA"/>
          </a:p>
        </p:txBody>
      </p:sp>
    </p:spTree>
    <p:extLst>
      <p:ext uri="{BB962C8B-B14F-4D97-AF65-F5344CB8AC3E}">
        <p14:creationId xmlns:p14="http://schemas.microsoft.com/office/powerpoint/2010/main" val="2690240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15663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Box 6" hidden="1">
            <a:extLst>
              <a:ext uri="{FF2B5EF4-FFF2-40B4-BE49-F238E27FC236}">
                <a16:creationId xmlns:a16="http://schemas.microsoft.com/office/drawing/2014/main" id="{C429B5C5-40F0-413F-82DE-781C809F82A3}"/>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889896FD-BE31-4522-8D7A-44BE5E3AF69A}" type="slidenum">
              <a:rPr lang="en-US" smtClean="0"/>
              <a:t>‹#›</a:t>
            </a:fld>
            <a:endParaRPr lang="en-US"/>
          </a:p>
        </p:txBody>
      </p:sp>
      <p:pic>
        <p:nvPicPr>
          <p:cNvPr id="3" name="Picture 2">
            <a:extLst>
              <a:ext uri="{FF2B5EF4-FFF2-40B4-BE49-F238E27FC236}">
                <a16:creationId xmlns:a16="http://schemas.microsoft.com/office/drawing/2014/main" id="{D629DE3D-7C49-A4D7-B413-B15D3ACD88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362836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889896FD-BE31-4522-8D7A-44BE5E3AF69A}"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endParaRPr lang="en-US" dirty="0"/>
          </a:p>
        </p:txBody>
      </p:sp>
      <p:sp>
        <p:nvSpPr>
          <p:cNvPr id="5" name="TextBox 4" hidden="1">
            <a:extLst>
              <a:ext uri="{FF2B5EF4-FFF2-40B4-BE49-F238E27FC236}">
                <a16:creationId xmlns:a16="http://schemas.microsoft.com/office/drawing/2014/main" id="{31265F87-D1A9-4FC6-9F13-66361C11DF35}"/>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pic>
        <p:nvPicPr>
          <p:cNvPr id="2" name="Picture 1">
            <a:extLst>
              <a:ext uri="{FF2B5EF4-FFF2-40B4-BE49-F238E27FC236}">
                <a16:creationId xmlns:a16="http://schemas.microsoft.com/office/drawing/2014/main" id="{202BB59F-BA83-49FB-7AEC-CB2E59D7F40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175003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endParaRPr lang="en-US" dirty="0"/>
          </a:p>
        </p:txBody>
      </p:sp>
      <p:sp>
        <p:nvSpPr>
          <p:cNvPr id="6" name="TextBox 5" hidden="1">
            <a:extLst>
              <a:ext uri="{FF2B5EF4-FFF2-40B4-BE49-F238E27FC236}">
                <a16:creationId xmlns:a16="http://schemas.microsoft.com/office/drawing/2014/main" id="{3F6A0DDC-8464-4003-BDFD-127BB593AA78}"/>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889896FD-BE31-4522-8D7A-44BE5E3AF69A}" type="slidenum">
              <a:rPr lang="en-US" smtClean="0"/>
              <a:t>‹#›</a:t>
            </a:fld>
            <a:endParaRPr lang="en-US"/>
          </a:p>
        </p:txBody>
      </p:sp>
      <p:pic>
        <p:nvPicPr>
          <p:cNvPr id="2" name="Picture 1">
            <a:extLst>
              <a:ext uri="{FF2B5EF4-FFF2-40B4-BE49-F238E27FC236}">
                <a16:creationId xmlns:a16="http://schemas.microsoft.com/office/drawing/2014/main" id="{2F03E901-685C-57AC-5AFA-A3BFA14D852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342424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889896FD-BE31-4522-8D7A-44BE5E3AF69A}" type="slidenum">
              <a:rPr lang="en-US" smtClean="0"/>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pic>
        <p:nvPicPr>
          <p:cNvPr id="2" name="Picture 1">
            <a:extLst>
              <a:ext uri="{FF2B5EF4-FFF2-40B4-BE49-F238E27FC236}">
                <a16:creationId xmlns:a16="http://schemas.microsoft.com/office/drawing/2014/main" id="{8F94463B-9D7F-8649-BF37-2E816F67739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420272337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r>
              <a:rPr lang="en-US"/>
              <a:t>Click icon to add picture</a:t>
            </a:r>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221750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r>
              <a:rPr lang="en-US"/>
              <a:t>Click icon to add picture</a:t>
            </a:r>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238197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r>
              <a:rPr lang="en-US"/>
              <a:t>Click icon to add picture</a:t>
            </a:r>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1767465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endParaRPr lang="en-US" dirty="0"/>
          </a:p>
        </p:txBody>
      </p:sp>
      <p:sp>
        <p:nvSpPr>
          <p:cNvPr id="6" name="TextBox 5" hidden="1">
            <a:extLst>
              <a:ext uri="{FF2B5EF4-FFF2-40B4-BE49-F238E27FC236}">
                <a16:creationId xmlns:a16="http://schemas.microsoft.com/office/drawing/2014/main" id="{F881E11F-8C40-406B-8C33-2D779A9666EE}"/>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889896FD-BE31-4522-8D7A-44BE5E3AF69A}" type="slidenum">
              <a:rPr lang="en-US" smtClean="0"/>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20CCE78-A091-AD4D-1313-6794A2AEE75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270517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pic>
        <p:nvPicPr>
          <p:cNvPr id="2" name="Picture 1">
            <a:extLst>
              <a:ext uri="{FF2B5EF4-FFF2-40B4-BE49-F238E27FC236}">
                <a16:creationId xmlns:a16="http://schemas.microsoft.com/office/drawing/2014/main" id="{610846A2-BE12-2970-8AE4-2B56530DA51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1690613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r>
              <a:rPr lang="en-US"/>
              <a:t>Click icon to add picture</a:t>
            </a:r>
            <a:endParaRPr lang="en-US" dirty="0"/>
          </a:p>
        </p:txBody>
      </p:sp>
      <p:sp>
        <p:nvSpPr>
          <p:cNvPr id="7" name="Rectangle 6">
            <a:extLst>
              <a:ext uri="{FF2B5EF4-FFF2-40B4-BE49-F238E27FC236}">
                <a16:creationId xmlns:a16="http://schemas.microsoft.com/office/drawing/2014/main" id="{88A776E0-39A8-48D5-80F8-035E16384242}"/>
              </a:ext>
            </a:extLst>
          </p:cNvPr>
          <p:cNvSpPr/>
          <p:nvPr/>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pic>
        <p:nvPicPr>
          <p:cNvPr id="2" name="Picture 1">
            <a:extLst>
              <a:ext uri="{FF2B5EF4-FFF2-40B4-BE49-F238E27FC236}">
                <a16:creationId xmlns:a16="http://schemas.microsoft.com/office/drawing/2014/main" id="{F55C7D40-3866-7C32-8361-248F46E42DE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1406950266"/>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2342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r>
              <a:rPr lang="en-US"/>
              <a:t>Second level</a:t>
            </a:r>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75180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1539809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D99589-1981-6C3F-A7DC-C80D7DAA001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2642036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0BCEB-4BF7-F769-FCE9-2C6486A53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F189A3-0A7E-BFAC-C186-1ADE5631F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BA5BC1-D135-34D4-4133-073E41A97B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724826-50FB-6578-9D0A-789DDE9E8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03D10-F690-39CE-EBA6-238EA9F24D10}"/>
              </a:ext>
            </a:extLst>
          </p:cNvPr>
          <p:cNvSpPr>
            <a:spLocks noGrp="1"/>
          </p:cNvSpPr>
          <p:nvPr>
            <p:ph type="sldNum" sz="quarter" idx="12"/>
          </p:nvPr>
        </p:nvSpPr>
        <p:spPr/>
        <p:txBody>
          <a:bodyPr/>
          <a:lstStyle/>
          <a:p>
            <a:fld id="{889896FD-BE31-4522-8D7A-44BE5E3AF69A}" type="slidenum">
              <a:rPr lang="en-US" smtClean="0"/>
              <a:t>‹#›</a:t>
            </a:fld>
            <a:endParaRPr lang="en-US"/>
          </a:p>
        </p:txBody>
      </p:sp>
      <p:pic>
        <p:nvPicPr>
          <p:cNvPr id="7" name="Picture 6">
            <a:extLst>
              <a:ext uri="{FF2B5EF4-FFF2-40B4-BE49-F238E27FC236}">
                <a16:creationId xmlns:a16="http://schemas.microsoft.com/office/drawing/2014/main" id="{466B238E-E17F-3752-F722-AD93CC25B17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703289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3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AD4D34A-C4B4-4E86-86B7-06FF73876E2C}"/>
              </a:ext>
            </a:extLst>
          </p:cNvPr>
          <p:cNvSpPr>
            <a:spLocks noGrp="1"/>
          </p:cNvSpPr>
          <p:nvPr>
            <p:ph type="pic"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r>
              <a:rPr lang="en-US" dirty="0"/>
              <a:t> </a:t>
            </a:r>
          </a:p>
        </p:txBody>
      </p:sp>
      <p:sp>
        <p:nvSpPr>
          <p:cNvPr id="10" name="Text Placeholder 9">
            <a:extLst>
              <a:ext uri="{FF2B5EF4-FFF2-40B4-BE49-F238E27FC236}">
                <a16:creationId xmlns:a16="http://schemas.microsoft.com/office/drawing/2014/main" id="{C7190B4B-2C55-4D6B-AE33-C261461E66A0}"/>
              </a:ext>
            </a:extLst>
          </p:cNvPr>
          <p:cNvSpPr>
            <a:spLocks noGrp="1"/>
          </p:cNvSpPr>
          <p:nvPr>
            <p:ph type="body" sz="quarter" idx="18" hasCustomPrompt="1"/>
          </p:nvPr>
        </p:nvSpPr>
        <p:spPr>
          <a:xfrm>
            <a:off x="6096000" y="0"/>
            <a:ext cx="6096000" cy="6858000"/>
          </a:xfrm>
          <a:custGeom>
            <a:avLst/>
            <a:gdLst>
              <a:gd name="connsiteX0" fmla="*/ 5850675 w 6096000"/>
              <a:gd name="connsiteY0" fmla="*/ 6677576 h 6858000"/>
              <a:gd name="connsiteX1" fmla="*/ 5856788 w 6096000"/>
              <a:gd name="connsiteY1" fmla="*/ 6677576 h 6858000"/>
              <a:gd name="connsiteX2" fmla="*/ 5862183 w 6096000"/>
              <a:gd name="connsiteY2" fmla="*/ 6678151 h 6858000"/>
              <a:gd name="connsiteX3" fmla="*/ 5864461 w 6096000"/>
              <a:gd name="connsiteY3" fmla="*/ 6679894 h 6858000"/>
              <a:gd name="connsiteX4" fmla="*/ 5865281 w 6096000"/>
              <a:gd name="connsiteY4" fmla="*/ 6682541 h 6858000"/>
              <a:gd name="connsiteX5" fmla="*/ 5863578 w 6096000"/>
              <a:gd name="connsiteY5" fmla="*/ 6686233 h 6858000"/>
              <a:gd name="connsiteX6" fmla="*/ 5857198 w 6096000"/>
              <a:gd name="connsiteY6" fmla="*/ 6687628 h 6858000"/>
              <a:gd name="connsiteX7" fmla="*/ 5850675 w 6096000"/>
              <a:gd name="connsiteY7" fmla="*/ 6687628 h 6858000"/>
              <a:gd name="connsiteX8" fmla="*/ 5845300 w 6096000"/>
              <a:gd name="connsiteY8" fmla="*/ 6673064 h 6858000"/>
              <a:gd name="connsiteX9" fmla="*/ 5845300 w 6096000"/>
              <a:gd name="connsiteY9" fmla="*/ 6706378 h 6858000"/>
              <a:gd name="connsiteX10" fmla="*/ 5850675 w 6096000"/>
              <a:gd name="connsiteY10" fmla="*/ 6706378 h 6858000"/>
              <a:gd name="connsiteX11" fmla="*/ 5850675 w 6096000"/>
              <a:gd name="connsiteY11" fmla="*/ 6692224 h 6858000"/>
              <a:gd name="connsiteX12" fmla="*/ 5853834 w 6096000"/>
              <a:gd name="connsiteY12" fmla="*/ 6692224 h 6858000"/>
              <a:gd name="connsiteX13" fmla="*/ 5858142 w 6096000"/>
              <a:gd name="connsiteY13" fmla="*/ 6693372 h 6858000"/>
              <a:gd name="connsiteX14" fmla="*/ 5863762 w 6096000"/>
              <a:gd name="connsiteY14" fmla="*/ 6701126 h 6858000"/>
              <a:gd name="connsiteX15" fmla="*/ 5866717 w 6096000"/>
              <a:gd name="connsiteY15" fmla="*/ 6706378 h 6858000"/>
              <a:gd name="connsiteX16" fmla="*/ 5873281 w 6096000"/>
              <a:gd name="connsiteY16" fmla="*/ 6706378 h 6858000"/>
              <a:gd name="connsiteX17" fmla="*/ 5869220 w 6096000"/>
              <a:gd name="connsiteY17" fmla="*/ 6699854 h 6858000"/>
              <a:gd name="connsiteX18" fmla="*/ 5864296 w 6096000"/>
              <a:gd name="connsiteY18" fmla="*/ 6693249 h 6858000"/>
              <a:gd name="connsiteX19" fmla="*/ 5861466 w 6096000"/>
              <a:gd name="connsiteY19" fmla="*/ 6691485 h 6858000"/>
              <a:gd name="connsiteX20" fmla="*/ 5868378 w 6096000"/>
              <a:gd name="connsiteY20" fmla="*/ 6688449 h 6858000"/>
              <a:gd name="connsiteX21" fmla="*/ 5870983 w 6096000"/>
              <a:gd name="connsiteY21" fmla="*/ 6682090 h 6858000"/>
              <a:gd name="connsiteX22" fmla="*/ 5869424 w 6096000"/>
              <a:gd name="connsiteY22" fmla="*/ 6677207 h 6858000"/>
              <a:gd name="connsiteX23" fmla="*/ 5865239 w 6096000"/>
              <a:gd name="connsiteY23" fmla="*/ 6673987 h 6858000"/>
              <a:gd name="connsiteX24" fmla="*/ 5856747 w 6096000"/>
              <a:gd name="connsiteY24" fmla="*/ 6673064 h 6858000"/>
              <a:gd name="connsiteX25" fmla="*/ 4806089 w 6096000"/>
              <a:gd name="connsiteY25" fmla="*/ 6670493 h 6858000"/>
              <a:gd name="connsiteX26" fmla="*/ 4809603 w 6096000"/>
              <a:gd name="connsiteY26" fmla="*/ 6670493 h 6858000"/>
              <a:gd name="connsiteX27" fmla="*/ 4809603 w 6096000"/>
              <a:gd name="connsiteY27" fmla="*/ 6674034 h 6858000"/>
              <a:gd name="connsiteX28" fmla="*/ 4781492 w 6096000"/>
              <a:gd name="connsiteY28" fmla="*/ 6709456 h 6858000"/>
              <a:gd name="connsiteX29" fmla="*/ 4763922 w 6096000"/>
              <a:gd name="connsiteY29" fmla="*/ 6691746 h 6858000"/>
              <a:gd name="connsiteX30" fmla="*/ 4806089 w 6096000"/>
              <a:gd name="connsiteY30" fmla="*/ 6670493 h 6858000"/>
              <a:gd name="connsiteX31" fmla="*/ 5858881 w 6096000"/>
              <a:gd name="connsiteY31" fmla="*/ 6663422 h 6858000"/>
              <a:gd name="connsiteX32" fmla="*/ 5871558 w 6096000"/>
              <a:gd name="connsiteY32" fmla="*/ 6666766 h 6858000"/>
              <a:gd name="connsiteX33" fmla="*/ 5881220 w 6096000"/>
              <a:gd name="connsiteY33" fmla="*/ 6676325 h 6858000"/>
              <a:gd name="connsiteX34" fmla="*/ 5884687 w 6096000"/>
              <a:gd name="connsiteY34" fmla="*/ 6689269 h 6858000"/>
              <a:gd name="connsiteX35" fmla="*/ 5881282 w 6096000"/>
              <a:gd name="connsiteY35" fmla="*/ 6702090 h 6858000"/>
              <a:gd name="connsiteX36" fmla="*/ 5871722 w 6096000"/>
              <a:gd name="connsiteY36" fmla="*/ 6711650 h 6858000"/>
              <a:gd name="connsiteX37" fmla="*/ 5858881 w 6096000"/>
              <a:gd name="connsiteY37" fmla="*/ 6715076 h 6858000"/>
              <a:gd name="connsiteX38" fmla="*/ 5846039 w 6096000"/>
              <a:gd name="connsiteY38" fmla="*/ 6711650 h 6858000"/>
              <a:gd name="connsiteX39" fmla="*/ 5836459 w 6096000"/>
              <a:gd name="connsiteY39" fmla="*/ 6702090 h 6858000"/>
              <a:gd name="connsiteX40" fmla="*/ 5833033 w 6096000"/>
              <a:gd name="connsiteY40" fmla="*/ 6689269 h 6858000"/>
              <a:gd name="connsiteX41" fmla="*/ 5836521 w 6096000"/>
              <a:gd name="connsiteY41" fmla="*/ 6676325 h 6858000"/>
              <a:gd name="connsiteX42" fmla="*/ 5846183 w 6096000"/>
              <a:gd name="connsiteY42" fmla="*/ 6666766 h 6858000"/>
              <a:gd name="connsiteX43" fmla="*/ 5858881 w 6096000"/>
              <a:gd name="connsiteY43" fmla="*/ 6663422 h 6858000"/>
              <a:gd name="connsiteX44" fmla="*/ 5858881 w 6096000"/>
              <a:gd name="connsiteY44" fmla="*/ 6658294 h 6858000"/>
              <a:gd name="connsiteX45" fmla="*/ 5843660 w 6096000"/>
              <a:gd name="connsiteY45" fmla="*/ 6662294 h 6858000"/>
              <a:gd name="connsiteX46" fmla="*/ 5832069 w 6096000"/>
              <a:gd name="connsiteY46" fmla="*/ 6673741 h 6858000"/>
              <a:gd name="connsiteX47" fmla="*/ 5827904 w 6096000"/>
              <a:gd name="connsiteY47" fmla="*/ 6689269 h 6858000"/>
              <a:gd name="connsiteX48" fmla="*/ 5832007 w 6096000"/>
              <a:gd name="connsiteY48" fmla="*/ 6704655 h 6858000"/>
              <a:gd name="connsiteX49" fmla="*/ 5843474 w 6096000"/>
              <a:gd name="connsiteY49" fmla="*/ 6716122 h 6858000"/>
              <a:gd name="connsiteX50" fmla="*/ 5858881 w 6096000"/>
              <a:gd name="connsiteY50" fmla="*/ 6720204 h 6858000"/>
              <a:gd name="connsiteX51" fmla="*/ 5874287 w 6096000"/>
              <a:gd name="connsiteY51" fmla="*/ 6716122 h 6858000"/>
              <a:gd name="connsiteX52" fmla="*/ 5885733 w 6096000"/>
              <a:gd name="connsiteY52" fmla="*/ 6704655 h 6858000"/>
              <a:gd name="connsiteX53" fmla="*/ 5889815 w 6096000"/>
              <a:gd name="connsiteY53" fmla="*/ 6689269 h 6858000"/>
              <a:gd name="connsiteX54" fmla="*/ 5885671 w 6096000"/>
              <a:gd name="connsiteY54" fmla="*/ 6673741 h 6858000"/>
              <a:gd name="connsiteX55" fmla="*/ 5874101 w 6096000"/>
              <a:gd name="connsiteY55" fmla="*/ 6662294 h 6858000"/>
              <a:gd name="connsiteX56" fmla="*/ 5858881 w 6096000"/>
              <a:gd name="connsiteY56" fmla="*/ 6658294 h 6858000"/>
              <a:gd name="connsiteX57" fmla="*/ 4995685 w 6096000"/>
              <a:gd name="connsiteY57" fmla="*/ 6628842 h 6858000"/>
              <a:gd name="connsiteX58" fmla="*/ 5027259 w 6096000"/>
              <a:gd name="connsiteY58" fmla="*/ 6669149 h 6858000"/>
              <a:gd name="connsiteX59" fmla="*/ 4995685 w 6096000"/>
              <a:gd name="connsiteY59" fmla="*/ 6709455 h 6858000"/>
              <a:gd name="connsiteX60" fmla="*/ 4964111 w 6096000"/>
              <a:gd name="connsiteY60" fmla="*/ 6669149 h 6858000"/>
              <a:gd name="connsiteX61" fmla="*/ 4995685 w 6096000"/>
              <a:gd name="connsiteY61" fmla="*/ 6628842 h 6858000"/>
              <a:gd name="connsiteX62" fmla="*/ 4685998 w 6096000"/>
              <a:gd name="connsiteY62" fmla="*/ 6628842 h 6858000"/>
              <a:gd name="connsiteX63" fmla="*/ 4714212 w 6096000"/>
              <a:gd name="connsiteY63" fmla="*/ 6669149 h 6858000"/>
              <a:gd name="connsiteX64" fmla="*/ 4685998 w 6096000"/>
              <a:gd name="connsiteY64" fmla="*/ 6709455 h 6858000"/>
              <a:gd name="connsiteX65" fmla="*/ 4657783 w 6096000"/>
              <a:gd name="connsiteY65" fmla="*/ 6669149 h 6858000"/>
              <a:gd name="connsiteX66" fmla="*/ 4685998 w 6096000"/>
              <a:gd name="connsiteY66" fmla="*/ 6628842 h 6858000"/>
              <a:gd name="connsiteX67" fmla="*/ 4373622 w 6096000"/>
              <a:gd name="connsiteY67" fmla="*/ 6628842 h 6858000"/>
              <a:gd name="connsiteX68" fmla="*/ 4405196 w 6096000"/>
              <a:gd name="connsiteY68" fmla="*/ 6669149 h 6858000"/>
              <a:gd name="connsiteX69" fmla="*/ 4373622 w 6096000"/>
              <a:gd name="connsiteY69" fmla="*/ 6709455 h 6858000"/>
              <a:gd name="connsiteX70" fmla="*/ 4342048 w 6096000"/>
              <a:gd name="connsiteY70" fmla="*/ 6669149 h 6858000"/>
              <a:gd name="connsiteX71" fmla="*/ 4373622 w 6096000"/>
              <a:gd name="connsiteY71" fmla="*/ 6628842 h 6858000"/>
              <a:gd name="connsiteX72" fmla="*/ 4918562 w 6096000"/>
              <a:gd name="connsiteY72" fmla="*/ 6623595 h 6858000"/>
              <a:gd name="connsiteX73" fmla="*/ 4918562 w 6096000"/>
              <a:gd name="connsiteY73" fmla="*/ 6719555 h 6858000"/>
              <a:gd name="connsiteX74" fmla="*/ 4930851 w 6096000"/>
              <a:gd name="connsiteY74" fmla="*/ 6719555 h 6858000"/>
              <a:gd name="connsiteX75" fmla="*/ 4930851 w 6096000"/>
              <a:gd name="connsiteY75" fmla="*/ 6623595 h 6858000"/>
              <a:gd name="connsiteX76" fmla="*/ 5062189 w 6096000"/>
              <a:gd name="connsiteY76" fmla="*/ 6622125 h 6858000"/>
              <a:gd name="connsiteX77" fmla="*/ 5062189 w 6096000"/>
              <a:gd name="connsiteY77" fmla="*/ 6646508 h 6858000"/>
              <a:gd name="connsiteX78" fmla="*/ 5062189 w 6096000"/>
              <a:gd name="connsiteY78" fmla="*/ 6716173 h 6858000"/>
              <a:gd name="connsiteX79" fmla="*/ 5076009 w 6096000"/>
              <a:gd name="connsiteY79" fmla="*/ 6716173 h 6858000"/>
              <a:gd name="connsiteX80" fmla="*/ 5076009 w 6096000"/>
              <a:gd name="connsiteY80" fmla="*/ 6663924 h 6858000"/>
              <a:gd name="connsiteX81" fmla="*/ 5103648 w 6096000"/>
              <a:gd name="connsiteY81" fmla="*/ 6629091 h 6858000"/>
              <a:gd name="connsiteX82" fmla="*/ 5124377 w 6096000"/>
              <a:gd name="connsiteY82" fmla="*/ 6660441 h 6858000"/>
              <a:gd name="connsiteX83" fmla="*/ 5124377 w 6096000"/>
              <a:gd name="connsiteY83" fmla="*/ 6716173 h 6858000"/>
              <a:gd name="connsiteX84" fmla="*/ 5134741 w 6096000"/>
              <a:gd name="connsiteY84" fmla="*/ 6716173 h 6858000"/>
              <a:gd name="connsiteX85" fmla="*/ 5134741 w 6096000"/>
              <a:gd name="connsiteY85" fmla="*/ 6656957 h 6858000"/>
              <a:gd name="connsiteX86" fmla="*/ 5103648 w 6096000"/>
              <a:gd name="connsiteY86" fmla="*/ 6622125 h 6858000"/>
              <a:gd name="connsiteX87" fmla="*/ 5072554 w 6096000"/>
              <a:gd name="connsiteY87" fmla="*/ 6639541 h 6858000"/>
              <a:gd name="connsiteX88" fmla="*/ 5072554 w 6096000"/>
              <a:gd name="connsiteY88" fmla="*/ 6622125 h 6858000"/>
              <a:gd name="connsiteX89" fmla="*/ 5062189 w 6096000"/>
              <a:gd name="connsiteY89" fmla="*/ 6622125 h 6858000"/>
              <a:gd name="connsiteX90" fmla="*/ 4992997 w 6096000"/>
              <a:gd name="connsiteY90" fmla="*/ 6622125 h 6858000"/>
              <a:gd name="connsiteX91" fmla="*/ 4949332 w 6096000"/>
              <a:gd name="connsiteY91" fmla="*/ 6671165 h 6858000"/>
              <a:gd name="connsiteX92" fmla="*/ 4992997 w 6096000"/>
              <a:gd name="connsiteY92" fmla="*/ 6720204 h 6858000"/>
              <a:gd name="connsiteX93" fmla="*/ 5036662 w 6096000"/>
              <a:gd name="connsiteY93" fmla="*/ 6671165 h 6858000"/>
              <a:gd name="connsiteX94" fmla="*/ 4992997 w 6096000"/>
              <a:gd name="connsiteY94" fmla="*/ 6622125 h 6858000"/>
              <a:gd name="connsiteX95" fmla="*/ 4787851 w 6096000"/>
              <a:gd name="connsiteY95" fmla="*/ 6622125 h 6858000"/>
              <a:gd name="connsiteX96" fmla="*/ 4759700 w 6096000"/>
              <a:gd name="connsiteY96" fmla="*/ 6625628 h 6858000"/>
              <a:gd name="connsiteX97" fmla="*/ 4759700 w 6096000"/>
              <a:gd name="connsiteY97" fmla="*/ 6639639 h 6858000"/>
              <a:gd name="connsiteX98" fmla="*/ 4787851 w 6096000"/>
              <a:gd name="connsiteY98" fmla="*/ 6629131 h 6858000"/>
              <a:gd name="connsiteX99" fmla="*/ 4808964 w 6096000"/>
              <a:gd name="connsiteY99" fmla="*/ 6653651 h 6858000"/>
              <a:gd name="connsiteX100" fmla="*/ 4808964 w 6096000"/>
              <a:gd name="connsiteY100" fmla="*/ 6660656 h 6858000"/>
              <a:gd name="connsiteX101" fmla="*/ 4749144 w 6096000"/>
              <a:gd name="connsiteY101" fmla="*/ 6692181 h 6858000"/>
              <a:gd name="connsiteX102" fmla="*/ 4780813 w 6096000"/>
              <a:gd name="connsiteY102" fmla="*/ 6720204 h 6858000"/>
              <a:gd name="connsiteX103" fmla="*/ 4808964 w 6096000"/>
              <a:gd name="connsiteY103" fmla="*/ 6702690 h 6858000"/>
              <a:gd name="connsiteX104" fmla="*/ 4812483 w 6096000"/>
              <a:gd name="connsiteY104" fmla="*/ 6702690 h 6858000"/>
              <a:gd name="connsiteX105" fmla="*/ 4812483 w 6096000"/>
              <a:gd name="connsiteY105" fmla="*/ 6716701 h 6858000"/>
              <a:gd name="connsiteX106" fmla="*/ 4823039 w 6096000"/>
              <a:gd name="connsiteY106" fmla="*/ 6716701 h 6858000"/>
              <a:gd name="connsiteX107" fmla="*/ 4823039 w 6096000"/>
              <a:gd name="connsiteY107" fmla="*/ 6699187 h 6858000"/>
              <a:gd name="connsiteX108" fmla="*/ 4823039 w 6096000"/>
              <a:gd name="connsiteY108" fmla="*/ 6657154 h 6858000"/>
              <a:gd name="connsiteX109" fmla="*/ 4787851 w 6096000"/>
              <a:gd name="connsiteY109" fmla="*/ 6622125 h 6858000"/>
              <a:gd name="connsiteX110" fmla="*/ 4546268 w 6096000"/>
              <a:gd name="connsiteY110" fmla="*/ 6622125 h 6858000"/>
              <a:gd name="connsiteX111" fmla="*/ 4546268 w 6096000"/>
              <a:gd name="connsiteY111" fmla="*/ 6646508 h 6858000"/>
              <a:gd name="connsiteX112" fmla="*/ 4546268 w 6096000"/>
              <a:gd name="connsiteY112" fmla="*/ 6716173 h 6858000"/>
              <a:gd name="connsiteX113" fmla="*/ 4560343 w 6096000"/>
              <a:gd name="connsiteY113" fmla="*/ 6716173 h 6858000"/>
              <a:gd name="connsiteX114" fmla="*/ 4560343 w 6096000"/>
              <a:gd name="connsiteY114" fmla="*/ 6663924 h 6858000"/>
              <a:gd name="connsiteX115" fmla="*/ 4588494 w 6096000"/>
              <a:gd name="connsiteY115" fmla="*/ 6629091 h 6858000"/>
              <a:gd name="connsiteX116" fmla="*/ 4609607 w 6096000"/>
              <a:gd name="connsiteY116" fmla="*/ 6660441 h 6858000"/>
              <a:gd name="connsiteX117" fmla="*/ 4609607 w 6096000"/>
              <a:gd name="connsiteY117" fmla="*/ 6716173 h 6858000"/>
              <a:gd name="connsiteX118" fmla="*/ 4620163 w 6096000"/>
              <a:gd name="connsiteY118" fmla="*/ 6716173 h 6858000"/>
              <a:gd name="connsiteX119" fmla="*/ 4620163 w 6096000"/>
              <a:gd name="connsiteY119" fmla="*/ 6656957 h 6858000"/>
              <a:gd name="connsiteX120" fmla="*/ 4588494 w 6096000"/>
              <a:gd name="connsiteY120" fmla="*/ 6622125 h 6858000"/>
              <a:gd name="connsiteX121" fmla="*/ 4556824 w 6096000"/>
              <a:gd name="connsiteY121" fmla="*/ 6639541 h 6858000"/>
              <a:gd name="connsiteX122" fmla="*/ 4556824 w 6096000"/>
              <a:gd name="connsiteY122" fmla="*/ 6622125 h 6858000"/>
              <a:gd name="connsiteX123" fmla="*/ 4546268 w 6096000"/>
              <a:gd name="connsiteY123" fmla="*/ 6622125 h 6858000"/>
              <a:gd name="connsiteX124" fmla="*/ 4444159 w 6096000"/>
              <a:gd name="connsiteY124" fmla="*/ 6622125 h 6858000"/>
              <a:gd name="connsiteX125" fmla="*/ 4444159 w 6096000"/>
              <a:gd name="connsiteY125" fmla="*/ 6685175 h 6858000"/>
              <a:gd name="connsiteX126" fmla="*/ 4475828 w 6096000"/>
              <a:gd name="connsiteY126" fmla="*/ 6720204 h 6858000"/>
              <a:gd name="connsiteX127" fmla="*/ 4507498 w 6096000"/>
              <a:gd name="connsiteY127" fmla="*/ 6702690 h 6858000"/>
              <a:gd name="connsiteX128" fmla="*/ 4507498 w 6096000"/>
              <a:gd name="connsiteY128" fmla="*/ 6716701 h 6858000"/>
              <a:gd name="connsiteX129" fmla="*/ 4518054 w 6096000"/>
              <a:gd name="connsiteY129" fmla="*/ 6716701 h 6858000"/>
              <a:gd name="connsiteX130" fmla="*/ 4518054 w 6096000"/>
              <a:gd name="connsiteY130" fmla="*/ 6695684 h 6858000"/>
              <a:gd name="connsiteX131" fmla="*/ 4518054 w 6096000"/>
              <a:gd name="connsiteY131" fmla="*/ 6622125 h 6858000"/>
              <a:gd name="connsiteX132" fmla="*/ 4503979 w 6096000"/>
              <a:gd name="connsiteY132" fmla="*/ 6622125 h 6858000"/>
              <a:gd name="connsiteX133" fmla="*/ 4503979 w 6096000"/>
              <a:gd name="connsiteY133" fmla="*/ 6674667 h 6858000"/>
              <a:gd name="connsiteX134" fmla="*/ 4475828 w 6096000"/>
              <a:gd name="connsiteY134" fmla="*/ 6709695 h 6858000"/>
              <a:gd name="connsiteX135" fmla="*/ 4454715 w 6096000"/>
              <a:gd name="connsiteY135" fmla="*/ 6681673 h 6858000"/>
              <a:gd name="connsiteX136" fmla="*/ 4454715 w 6096000"/>
              <a:gd name="connsiteY136" fmla="*/ 6622125 h 6858000"/>
              <a:gd name="connsiteX137" fmla="*/ 4444159 w 6096000"/>
              <a:gd name="connsiteY137" fmla="*/ 6622125 h 6858000"/>
              <a:gd name="connsiteX138" fmla="*/ 4375637 w 6096000"/>
              <a:gd name="connsiteY138" fmla="*/ 6622125 h 6858000"/>
              <a:gd name="connsiteX139" fmla="*/ 4331300 w 6096000"/>
              <a:gd name="connsiteY139" fmla="*/ 6671165 h 6858000"/>
              <a:gd name="connsiteX140" fmla="*/ 4375637 w 6096000"/>
              <a:gd name="connsiteY140" fmla="*/ 6720204 h 6858000"/>
              <a:gd name="connsiteX141" fmla="*/ 4419975 w 6096000"/>
              <a:gd name="connsiteY141" fmla="*/ 6671165 h 6858000"/>
              <a:gd name="connsiteX142" fmla="*/ 4375637 w 6096000"/>
              <a:gd name="connsiteY142" fmla="*/ 6622125 h 6858000"/>
              <a:gd name="connsiteX143" fmla="*/ 5559303 w 6096000"/>
              <a:gd name="connsiteY143" fmla="*/ 6607346 h 6858000"/>
              <a:gd name="connsiteX144" fmla="*/ 5563333 w 6096000"/>
              <a:gd name="connsiteY144" fmla="*/ 6618095 h 6858000"/>
              <a:gd name="connsiteX145" fmla="*/ 5567364 w 6096000"/>
              <a:gd name="connsiteY145" fmla="*/ 6624813 h 6858000"/>
              <a:gd name="connsiteX146" fmla="*/ 5552585 w 6096000"/>
              <a:gd name="connsiteY146" fmla="*/ 6624813 h 6858000"/>
              <a:gd name="connsiteX147" fmla="*/ 5556616 w 6096000"/>
              <a:gd name="connsiteY147" fmla="*/ 6618095 h 6858000"/>
              <a:gd name="connsiteX148" fmla="*/ 5563446 w 6096000"/>
              <a:gd name="connsiteY148" fmla="*/ 6596598 h 6858000"/>
              <a:gd name="connsiteX149" fmla="*/ 5553032 w 6096000"/>
              <a:gd name="connsiteY149" fmla="*/ 6600112 h 6858000"/>
              <a:gd name="connsiteX150" fmla="*/ 5549562 w 6096000"/>
              <a:gd name="connsiteY150" fmla="*/ 6617682 h 6858000"/>
              <a:gd name="connsiteX151" fmla="*/ 5539149 w 6096000"/>
              <a:gd name="connsiteY151" fmla="*/ 6638764 h 6858000"/>
              <a:gd name="connsiteX152" fmla="*/ 5549562 w 6096000"/>
              <a:gd name="connsiteY152" fmla="*/ 6642278 h 6858000"/>
              <a:gd name="connsiteX153" fmla="*/ 5549562 w 6096000"/>
              <a:gd name="connsiteY153" fmla="*/ 6631737 h 6858000"/>
              <a:gd name="connsiteX154" fmla="*/ 5570387 w 6096000"/>
              <a:gd name="connsiteY154" fmla="*/ 6631737 h 6858000"/>
              <a:gd name="connsiteX155" fmla="*/ 5570387 w 6096000"/>
              <a:gd name="connsiteY155" fmla="*/ 6638764 h 6858000"/>
              <a:gd name="connsiteX156" fmla="*/ 5580800 w 6096000"/>
              <a:gd name="connsiteY156" fmla="*/ 6638764 h 6858000"/>
              <a:gd name="connsiteX157" fmla="*/ 5570387 w 6096000"/>
              <a:gd name="connsiteY157" fmla="*/ 6617682 h 6858000"/>
              <a:gd name="connsiteX158" fmla="*/ 5563446 w 6096000"/>
              <a:gd name="connsiteY158" fmla="*/ 6600112 h 6858000"/>
              <a:gd name="connsiteX159" fmla="*/ 5563446 w 6096000"/>
              <a:gd name="connsiteY159" fmla="*/ 6596598 h 6858000"/>
              <a:gd name="connsiteX160" fmla="*/ 4868451 w 6096000"/>
              <a:gd name="connsiteY160" fmla="*/ 6596597 h 6858000"/>
              <a:gd name="connsiteX161" fmla="*/ 4857971 w 6096000"/>
              <a:gd name="connsiteY161" fmla="*/ 6600129 h 6858000"/>
              <a:gd name="connsiteX162" fmla="*/ 4857971 w 6096000"/>
              <a:gd name="connsiteY162" fmla="*/ 6621318 h 6858000"/>
              <a:gd name="connsiteX163" fmla="*/ 4840505 w 6096000"/>
              <a:gd name="connsiteY163" fmla="*/ 6621318 h 6858000"/>
              <a:gd name="connsiteX164" fmla="*/ 4840505 w 6096000"/>
              <a:gd name="connsiteY164" fmla="*/ 6631913 h 6858000"/>
              <a:gd name="connsiteX165" fmla="*/ 4857971 w 6096000"/>
              <a:gd name="connsiteY165" fmla="*/ 6631913 h 6858000"/>
              <a:gd name="connsiteX166" fmla="*/ 4857971 w 6096000"/>
              <a:gd name="connsiteY166" fmla="*/ 6688419 h 6858000"/>
              <a:gd name="connsiteX167" fmla="*/ 4878931 w 6096000"/>
              <a:gd name="connsiteY167" fmla="*/ 6720203 h 6858000"/>
              <a:gd name="connsiteX168" fmla="*/ 4892904 w 6096000"/>
              <a:gd name="connsiteY168" fmla="*/ 6716672 h 6858000"/>
              <a:gd name="connsiteX169" fmla="*/ 4892904 w 6096000"/>
              <a:gd name="connsiteY169" fmla="*/ 6706077 h 6858000"/>
              <a:gd name="connsiteX170" fmla="*/ 4882424 w 6096000"/>
              <a:gd name="connsiteY170" fmla="*/ 6709608 h 6858000"/>
              <a:gd name="connsiteX171" fmla="*/ 4868451 w 6096000"/>
              <a:gd name="connsiteY171" fmla="*/ 6695482 h 6858000"/>
              <a:gd name="connsiteX172" fmla="*/ 4868451 w 6096000"/>
              <a:gd name="connsiteY172" fmla="*/ 6631913 h 6858000"/>
              <a:gd name="connsiteX173" fmla="*/ 4889410 w 6096000"/>
              <a:gd name="connsiteY173" fmla="*/ 6631913 h 6858000"/>
              <a:gd name="connsiteX174" fmla="*/ 4889410 w 6096000"/>
              <a:gd name="connsiteY174" fmla="*/ 6621318 h 6858000"/>
              <a:gd name="connsiteX175" fmla="*/ 4868451 w 6096000"/>
              <a:gd name="connsiteY175" fmla="*/ 6621318 h 6858000"/>
              <a:gd name="connsiteX176" fmla="*/ 4868451 w 6096000"/>
              <a:gd name="connsiteY176" fmla="*/ 6596597 h 6858000"/>
              <a:gd name="connsiteX177" fmla="*/ 5503881 w 6096000"/>
              <a:gd name="connsiteY177" fmla="*/ 6593911 h 6858000"/>
              <a:gd name="connsiteX178" fmla="*/ 5493469 w 6096000"/>
              <a:gd name="connsiteY178" fmla="*/ 6636077 h 6858000"/>
              <a:gd name="connsiteX179" fmla="*/ 5503881 w 6096000"/>
              <a:gd name="connsiteY179" fmla="*/ 6636077 h 6858000"/>
              <a:gd name="connsiteX180" fmla="*/ 5507352 w 6096000"/>
              <a:gd name="connsiteY180" fmla="*/ 6611481 h 6858000"/>
              <a:gd name="connsiteX181" fmla="*/ 5521236 w 6096000"/>
              <a:gd name="connsiteY181" fmla="*/ 6639591 h 6858000"/>
              <a:gd name="connsiteX182" fmla="*/ 5528178 w 6096000"/>
              <a:gd name="connsiteY182" fmla="*/ 6639591 h 6858000"/>
              <a:gd name="connsiteX183" fmla="*/ 5535119 w 6096000"/>
              <a:gd name="connsiteY183" fmla="*/ 6597425 h 6858000"/>
              <a:gd name="connsiteX184" fmla="*/ 5528178 w 6096000"/>
              <a:gd name="connsiteY184" fmla="*/ 6597425 h 6858000"/>
              <a:gd name="connsiteX185" fmla="*/ 5524707 w 6096000"/>
              <a:gd name="connsiteY185" fmla="*/ 6625536 h 6858000"/>
              <a:gd name="connsiteX186" fmla="*/ 5510824 w 6096000"/>
              <a:gd name="connsiteY186" fmla="*/ 6593911 h 6858000"/>
              <a:gd name="connsiteX187" fmla="*/ 5503881 w 6096000"/>
              <a:gd name="connsiteY187" fmla="*/ 6593911 h 6858000"/>
              <a:gd name="connsiteX188" fmla="*/ 5613044 w 6096000"/>
              <a:gd name="connsiteY188" fmla="*/ 6589881 h 6858000"/>
              <a:gd name="connsiteX189" fmla="*/ 5578112 w 6096000"/>
              <a:gd name="connsiteY189" fmla="*/ 6596982 h 6858000"/>
              <a:gd name="connsiteX190" fmla="*/ 5578112 w 6096000"/>
              <a:gd name="connsiteY190" fmla="*/ 6604084 h 6858000"/>
              <a:gd name="connsiteX191" fmla="*/ 5592084 w 6096000"/>
              <a:gd name="connsiteY191" fmla="*/ 6604084 h 6858000"/>
              <a:gd name="connsiteX192" fmla="*/ 5599071 w 6096000"/>
              <a:gd name="connsiteY192" fmla="*/ 6639592 h 6858000"/>
              <a:gd name="connsiteX193" fmla="*/ 5606057 w 6096000"/>
              <a:gd name="connsiteY193" fmla="*/ 6636041 h 6858000"/>
              <a:gd name="connsiteX194" fmla="*/ 5599071 w 6096000"/>
              <a:gd name="connsiteY194" fmla="*/ 6600533 h 6858000"/>
              <a:gd name="connsiteX195" fmla="*/ 5613044 w 6096000"/>
              <a:gd name="connsiteY195" fmla="*/ 6596982 h 6858000"/>
              <a:gd name="connsiteX196" fmla="*/ 5468748 w 6096000"/>
              <a:gd name="connsiteY196" fmla="*/ 6589881 h 6858000"/>
              <a:gd name="connsiteX197" fmla="*/ 5479228 w 6096000"/>
              <a:gd name="connsiteY197" fmla="*/ 6593240 h 6858000"/>
              <a:gd name="connsiteX198" fmla="*/ 5482720 w 6096000"/>
              <a:gd name="connsiteY198" fmla="*/ 6596599 h 6858000"/>
              <a:gd name="connsiteX199" fmla="*/ 5482720 w 6096000"/>
              <a:gd name="connsiteY199" fmla="*/ 6599957 h 6858000"/>
              <a:gd name="connsiteX200" fmla="*/ 5475734 w 6096000"/>
              <a:gd name="connsiteY200" fmla="*/ 6603316 h 6858000"/>
              <a:gd name="connsiteX201" fmla="*/ 5465254 w 6096000"/>
              <a:gd name="connsiteY201" fmla="*/ 6599957 h 6858000"/>
              <a:gd name="connsiteX202" fmla="*/ 5468748 w 6096000"/>
              <a:gd name="connsiteY202" fmla="*/ 6596599 h 6858000"/>
              <a:gd name="connsiteX203" fmla="*/ 5468748 w 6096000"/>
              <a:gd name="connsiteY203" fmla="*/ 6589881 h 6858000"/>
              <a:gd name="connsiteX204" fmla="*/ 4918562 w 6096000"/>
              <a:gd name="connsiteY204" fmla="*/ 6587995 h 6858000"/>
              <a:gd name="connsiteX205" fmla="*/ 4918562 w 6096000"/>
              <a:gd name="connsiteY205" fmla="*/ 6601689 h 6858000"/>
              <a:gd name="connsiteX206" fmla="*/ 4930851 w 6096000"/>
              <a:gd name="connsiteY206" fmla="*/ 6601689 h 6858000"/>
              <a:gd name="connsiteX207" fmla="*/ 4930851 w 6096000"/>
              <a:gd name="connsiteY207" fmla="*/ 6587995 h 6858000"/>
              <a:gd name="connsiteX208" fmla="*/ 5619762 w 6096000"/>
              <a:gd name="connsiteY208" fmla="*/ 6585849 h 6858000"/>
              <a:gd name="connsiteX209" fmla="*/ 5633582 w 6096000"/>
              <a:gd name="connsiteY209" fmla="*/ 6628843 h 6858000"/>
              <a:gd name="connsiteX210" fmla="*/ 5643946 w 6096000"/>
              <a:gd name="connsiteY210" fmla="*/ 6625260 h 6858000"/>
              <a:gd name="connsiteX211" fmla="*/ 5630127 w 6096000"/>
              <a:gd name="connsiteY211" fmla="*/ 6585849 h 6858000"/>
              <a:gd name="connsiteX212" fmla="*/ 5619762 w 6096000"/>
              <a:gd name="connsiteY212" fmla="*/ 6585849 h 6858000"/>
              <a:gd name="connsiteX213" fmla="*/ 4250688 w 6096000"/>
              <a:gd name="connsiteY213" fmla="*/ 6585849 h 6858000"/>
              <a:gd name="connsiteX214" fmla="*/ 4250688 w 6096000"/>
              <a:gd name="connsiteY214" fmla="*/ 6716173 h 6858000"/>
              <a:gd name="connsiteX215" fmla="*/ 4265467 w 6096000"/>
              <a:gd name="connsiteY215" fmla="*/ 6716173 h 6858000"/>
              <a:gd name="connsiteX216" fmla="*/ 4265467 w 6096000"/>
              <a:gd name="connsiteY216" fmla="*/ 6657057 h 6858000"/>
              <a:gd name="connsiteX217" fmla="*/ 4311148 w 6096000"/>
              <a:gd name="connsiteY217" fmla="*/ 6657057 h 6858000"/>
              <a:gd name="connsiteX218" fmla="*/ 4311148 w 6096000"/>
              <a:gd name="connsiteY218" fmla="*/ 6646309 h 6858000"/>
              <a:gd name="connsiteX219" fmla="*/ 4265467 w 6096000"/>
              <a:gd name="connsiteY219" fmla="*/ 6646309 h 6858000"/>
              <a:gd name="connsiteX220" fmla="*/ 4265467 w 6096000"/>
              <a:gd name="connsiteY220" fmla="*/ 6596597 h 6858000"/>
              <a:gd name="connsiteX221" fmla="*/ 4313835 w 6096000"/>
              <a:gd name="connsiteY221" fmla="*/ 6596597 h 6858000"/>
              <a:gd name="connsiteX222" fmla="*/ 4313835 w 6096000"/>
              <a:gd name="connsiteY222" fmla="*/ 6585849 h 6858000"/>
              <a:gd name="connsiteX223" fmla="*/ 5465143 w 6096000"/>
              <a:gd name="connsiteY223" fmla="*/ 6579132 h 6858000"/>
              <a:gd name="connsiteX224" fmla="*/ 5458200 w 6096000"/>
              <a:gd name="connsiteY224" fmla="*/ 6596599 h 6858000"/>
              <a:gd name="connsiteX225" fmla="*/ 5458200 w 6096000"/>
              <a:gd name="connsiteY225" fmla="*/ 6600091 h 6858000"/>
              <a:gd name="connsiteX226" fmla="*/ 5447788 w 6096000"/>
              <a:gd name="connsiteY226" fmla="*/ 6617558 h 6858000"/>
              <a:gd name="connsiteX227" fmla="*/ 5458200 w 6096000"/>
              <a:gd name="connsiteY227" fmla="*/ 6621051 h 6858000"/>
              <a:gd name="connsiteX228" fmla="*/ 5461671 w 6096000"/>
              <a:gd name="connsiteY228" fmla="*/ 6607078 h 6858000"/>
              <a:gd name="connsiteX229" fmla="*/ 5472084 w 6096000"/>
              <a:gd name="connsiteY229" fmla="*/ 6610572 h 6858000"/>
              <a:gd name="connsiteX230" fmla="*/ 5472084 w 6096000"/>
              <a:gd name="connsiteY230" fmla="*/ 6628037 h 6858000"/>
              <a:gd name="connsiteX231" fmla="*/ 5482497 w 6096000"/>
              <a:gd name="connsiteY231" fmla="*/ 6631531 h 6858000"/>
              <a:gd name="connsiteX232" fmla="*/ 5479026 w 6096000"/>
              <a:gd name="connsiteY232" fmla="*/ 6610572 h 6858000"/>
              <a:gd name="connsiteX233" fmla="*/ 5489438 w 6096000"/>
              <a:gd name="connsiteY233" fmla="*/ 6600091 h 6858000"/>
              <a:gd name="connsiteX234" fmla="*/ 5489438 w 6096000"/>
              <a:gd name="connsiteY234" fmla="*/ 6596599 h 6858000"/>
              <a:gd name="connsiteX235" fmla="*/ 5482497 w 6096000"/>
              <a:gd name="connsiteY235" fmla="*/ 6586119 h 6858000"/>
              <a:gd name="connsiteX236" fmla="*/ 5465143 w 6096000"/>
              <a:gd name="connsiteY236" fmla="*/ 6579132 h 6858000"/>
              <a:gd name="connsiteX237" fmla="*/ 5670241 w 6096000"/>
              <a:gd name="connsiteY237" fmla="*/ 6576425 h 6858000"/>
              <a:gd name="connsiteX238" fmla="*/ 5678878 w 6096000"/>
              <a:gd name="connsiteY238" fmla="*/ 6582156 h 6858000"/>
              <a:gd name="connsiteX239" fmla="*/ 5678878 w 6096000"/>
              <a:gd name="connsiteY239" fmla="*/ 6589209 h 6858000"/>
              <a:gd name="connsiteX240" fmla="*/ 5675423 w 6096000"/>
              <a:gd name="connsiteY240" fmla="*/ 6599790 h 6858000"/>
              <a:gd name="connsiteX241" fmla="*/ 5671968 w 6096000"/>
              <a:gd name="connsiteY241" fmla="*/ 6603317 h 6858000"/>
              <a:gd name="connsiteX242" fmla="*/ 5658149 w 6096000"/>
              <a:gd name="connsiteY242" fmla="*/ 6599790 h 6858000"/>
              <a:gd name="connsiteX243" fmla="*/ 5654694 w 6096000"/>
              <a:gd name="connsiteY243" fmla="*/ 6596264 h 6858000"/>
              <a:gd name="connsiteX244" fmla="*/ 5654694 w 6096000"/>
              <a:gd name="connsiteY244" fmla="*/ 6589209 h 6858000"/>
              <a:gd name="connsiteX245" fmla="*/ 5661604 w 6096000"/>
              <a:gd name="connsiteY245" fmla="*/ 6578629 h 6858000"/>
              <a:gd name="connsiteX246" fmla="*/ 5670241 w 6096000"/>
              <a:gd name="connsiteY246" fmla="*/ 6576425 h 6858000"/>
              <a:gd name="connsiteX247" fmla="*/ 4714738 w 6096000"/>
              <a:gd name="connsiteY247" fmla="*/ 6575100 h 6858000"/>
              <a:gd name="connsiteX248" fmla="*/ 4714738 w 6096000"/>
              <a:gd name="connsiteY248" fmla="*/ 6638804 h 6858000"/>
              <a:gd name="connsiteX249" fmla="*/ 4686231 w 6096000"/>
              <a:gd name="connsiteY249" fmla="*/ 6621108 h 6858000"/>
              <a:gd name="connsiteX250" fmla="*/ 4647034 w 6096000"/>
              <a:gd name="connsiteY250" fmla="*/ 6670656 h 6858000"/>
              <a:gd name="connsiteX251" fmla="*/ 4686231 w 6096000"/>
              <a:gd name="connsiteY251" fmla="*/ 6720203 h 6858000"/>
              <a:gd name="connsiteX252" fmla="*/ 4714738 w 6096000"/>
              <a:gd name="connsiteY252" fmla="*/ 6702507 h 6858000"/>
              <a:gd name="connsiteX253" fmla="*/ 4714738 w 6096000"/>
              <a:gd name="connsiteY253" fmla="*/ 6716664 h 6858000"/>
              <a:gd name="connsiteX254" fmla="*/ 4728991 w 6096000"/>
              <a:gd name="connsiteY254" fmla="*/ 6716664 h 6858000"/>
              <a:gd name="connsiteX255" fmla="*/ 4728991 w 6096000"/>
              <a:gd name="connsiteY255" fmla="*/ 6575100 h 6858000"/>
              <a:gd name="connsiteX256" fmla="*/ 4714738 w 6096000"/>
              <a:gd name="connsiteY256" fmla="*/ 6575100 h 6858000"/>
              <a:gd name="connsiteX257" fmla="*/ 5672161 w 6096000"/>
              <a:gd name="connsiteY257" fmla="*/ 6569584 h 6858000"/>
              <a:gd name="connsiteX258" fmla="*/ 5654694 w 6096000"/>
              <a:gd name="connsiteY258" fmla="*/ 6572607 h 6858000"/>
              <a:gd name="connsiteX259" fmla="*/ 5643946 w 6096000"/>
              <a:gd name="connsiteY259" fmla="*/ 6589881 h 6858000"/>
              <a:gd name="connsiteX260" fmla="*/ 5647528 w 6096000"/>
              <a:gd name="connsiteY260" fmla="*/ 6600246 h 6858000"/>
              <a:gd name="connsiteX261" fmla="*/ 5676191 w 6096000"/>
              <a:gd name="connsiteY261" fmla="*/ 6607156 h 6858000"/>
              <a:gd name="connsiteX262" fmla="*/ 5686939 w 6096000"/>
              <a:gd name="connsiteY262" fmla="*/ 6600246 h 6858000"/>
              <a:gd name="connsiteX263" fmla="*/ 5686939 w 6096000"/>
              <a:gd name="connsiteY263" fmla="*/ 6589881 h 6858000"/>
              <a:gd name="connsiteX264" fmla="*/ 5686939 w 6096000"/>
              <a:gd name="connsiteY264" fmla="*/ 6579517 h 6858000"/>
              <a:gd name="connsiteX265" fmla="*/ 5672161 w 6096000"/>
              <a:gd name="connsiteY265" fmla="*/ 6569584 h 6858000"/>
              <a:gd name="connsiteX266" fmla="*/ 5429909 w 6096000"/>
              <a:gd name="connsiteY266" fmla="*/ 6561666 h 6858000"/>
              <a:gd name="connsiteX267" fmla="*/ 5408825 w 6096000"/>
              <a:gd name="connsiteY267" fmla="*/ 6596598 h 6858000"/>
              <a:gd name="connsiteX268" fmla="*/ 5433423 w 6096000"/>
              <a:gd name="connsiteY268" fmla="*/ 6614064 h 6858000"/>
              <a:gd name="connsiteX269" fmla="*/ 5436937 w 6096000"/>
              <a:gd name="connsiteY269" fmla="*/ 6607078 h 6858000"/>
              <a:gd name="connsiteX270" fmla="*/ 5419367 w 6096000"/>
              <a:gd name="connsiteY270" fmla="*/ 6596598 h 6858000"/>
              <a:gd name="connsiteX271" fmla="*/ 5426395 w 6096000"/>
              <a:gd name="connsiteY271" fmla="*/ 6586119 h 6858000"/>
              <a:gd name="connsiteX272" fmla="*/ 5436937 w 6096000"/>
              <a:gd name="connsiteY272" fmla="*/ 6593105 h 6858000"/>
              <a:gd name="connsiteX273" fmla="*/ 5440450 w 6096000"/>
              <a:gd name="connsiteY273" fmla="*/ 6586119 h 6858000"/>
              <a:gd name="connsiteX274" fmla="*/ 5429909 w 6096000"/>
              <a:gd name="connsiteY274" fmla="*/ 6579132 h 6858000"/>
              <a:gd name="connsiteX275" fmla="*/ 5433423 w 6096000"/>
              <a:gd name="connsiteY275" fmla="*/ 6572146 h 6858000"/>
              <a:gd name="connsiteX276" fmla="*/ 5450992 w 6096000"/>
              <a:gd name="connsiteY276" fmla="*/ 6582625 h 6858000"/>
              <a:gd name="connsiteX277" fmla="*/ 5454506 w 6096000"/>
              <a:gd name="connsiteY277" fmla="*/ 6575638 h 6858000"/>
              <a:gd name="connsiteX278" fmla="*/ 5429909 w 6096000"/>
              <a:gd name="connsiteY278" fmla="*/ 6561666 h 6858000"/>
              <a:gd name="connsiteX279" fmla="*/ 5707361 w 6096000"/>
              <a:gd name="connsiteY279" fmla="*/ 6533452 h 6858000"/>
              <a:gd name="connsiteX280" fmla="*/ 5700375 w 6096000"/>
              <a:gd name="connsiteY280" fmla="*/ 6540505 h 6858000"/>
              <a:gd name="connsiteX281" fmla="*/ 5717840 w 6096000"/>
              <a:gd name="connsiteY281" fmla="*/ 6558139 h 6858000"/>
              <a:gd name="connsiteX282" fmla="*/ 5689895 w 6096000"/>
              <a:gd name="connsiteY282" fmla="*/ 6551086 h 6858000"/>
              <a:gd name="connsiteX283" fmla="*/ 5682908 w 6096000"/>
              <a:gd name="connsiteY283" fmla="*/ 6554612 h 6858000"/>
              <a:gd name="connsiteX284" fmla="*/ 5707361 w 6096000"/>
              <a:gd name="connsiteY284" fmla="*/ 6589881 h 6858000"/>
              <a:gd name="connsiteX285" fmla="*/ 5714348 w 6096000"/>
              <a:gd name="connsiteY285" fmla="*/ 6582827 h 6858000"/>
              <a:gd name="connsiteX286" fmla="*/ 5700375 w 6096000"/>
              <a:gd name="connsiteY286" fmla="*/ 6561666 h 6858000"/>
              <a:gd name="connsiteX287" fmla="*/ 5728320 w 6096000"/>
              <a:gd name="connsiteY287" fmla="*/ 6572246 h 6858000"/>
              <a:gd name="connsiteX288" fmla="*/ 5735307 w 6096000"/>
              <a:gd name="connsiteY288" fmla="*/ 6565193 h 6858000"/>
              <a:gd name="connsiteX289" fmla="*/ 5707361 w 6096000"/>
              <a:gd name="connsiteY289" fmla="*/ 6533452 h 6858000"/>
              <a:gd name="connsiteX290" fmla="*/ 5399008 w 6096000"/>
              <a:gd name="connsiteY290" fmla="*/ 6533452 h 6858000"/>
              <a:gd name="connsiteX291" fmla="*/ 5391980 w 6096000"/>
              <a:gd name="connsiteY291" fmla="*/ 6536965 h 6858000"/>
              <a:gd name="connsiteX292" fmla="*/ 5402522 w 6096000"/>
              <a:gd name="connsiteY292" fmla="*/ 6547507 h 6858000"/>
              <a:gd name="connsiteX293" fmla="*/ 5377924 w 6096000"/>
              <a:gd name="connsiteY293" fmla="*/ 6572104 h 6858000"/>
              <a:gd name="connsiteX294" fmla="*/ 5384952 w 6096000"/>
              <a:gd name="connsiteY294" fmla="*/ 6579132 h 6858000"/>
              <a:gd name="connsiteX295" fmla="*/ 5409548 w 6096000"/>
              <a:gd name="connsiteY295" fmla="*/ 6554535 h 6858000"/>
              <a:gd name="connsiteX296" fmla="*/ 5420090 w 6096000"/>
              <a:gd name="connsiteY296" fmla="*/ 6561562 h 6858000"/>
              <a:gd name="connsiteX297" fmla="*/ 5423604 w 6096000"/>
              <a:gd name="connsiteY297" fmla="*/ 6554535 h 6858000"/>
              <a:gd name="connsiteX298" fmla="*/ 5399008 w 6096000"/>
              <a:gd name="connsiteY298" fmla="*/ 6533452 h 6858000"/>
              <a:gd name="connsiteX299" fmla="*/ 5728589 w 6096000"/>
              <a:gd name="connsiteY299" fmla="*/ 6522703 h 6858000"/>
              <a:gd name="connsiteX300" fmla="*/ 5746055 w 6096000"/>
              <a:gd name="connsiteY300" fmla="*/ 6529421 h 6858000"/>
              <a:gd name="connsiteX301" fmla="*/ 5746055 w 6096000"/>
              <a:gd name="connsiteY301" fmla="*/ 6533452 h 6858000"/>
              <a:gd name="connsiteX302" fmla="*/ 5739337 w 6096000"/>
              <a:gd name="connsiteY302" fmla="*/ 6540170 h 6858000"/>
              <a:gd name="connsiteX303" fmla="*/ 5735307 w 6096000"/>
              <a:gd name="connsiteY303" fmla="*/ 6533452 h 6858000"/>
              <a:gd name="connsiteX304" fmla="*/ 5724942 w 6096000"/>
              <a:gd name="connsiteY304" fmla="*/ 6515985 h 6858000"/>
              <a:gd name="connsiteX305" fmla="*/ 5717840 w 6096000"/>
              <a:gd name="connsiteY305" fmla="*/ 6522927 h 6858000"/>
              <a:gd name="connsiteX306" fmla="*/ 5724942 w 6096000"/>
              <a:gd name="connsiteY306" fmla="*/ 6533339 h 6858000"/>
              <a:gd name="connsiteX307" fmla="*/ 5742696 w 6096000"/>
              <a:gd name="connsiteY307" fmla="*/ 6557635 h 6858000"/>
              <a:gd name="connsiteX308" fmla="*/ 5746247 w 6096000"/>
              <a:gd name="connsiteY308" fmla="*/ 6554165 h 6858000"/>
              <a:gd name="connsiteX309" fmla="*/ 5742696 w 6096000"/>
              <a:gd name="connsiteY309" fmla="*/ 6547223 h 6858000"/>
              <a:gd name="connsiteX310" fmla="*/ 5753349 w 6096000"/>
              <a:gd name="connsiteY310" fmla="*/ 6533339 h 6858000"/>
              <a:gd name="connsiteX311" fmla="*/ 5760450 w 6096000"/>
              <a:gd name="connsiteY311" fmla="*/ 6533339 h 6858000"/>
              <a:gd name="connsiteX312" fmla="*/ 5764002 w 6096000"/>
              <a:gd name="connsiteY312" fmla="*/ 6533339 h 6858000"/>
              <a:gd name="connsiteX313" fmla="*/ 5767552 w 6096000"/>
              <a:gd name="connsiteY313" fmla="*/ 6526397 h 6858000"/>
              <a:gd name="connsiteX314" fmla="*/ 5724942 w 6096000"/>
              <a:gd name="connsiteY314" fmla="*/ 6515985 h 6858000"/>
              <a:gd name="connsiteX315" fmla="*/ 5370198 w 6096000"/>
              <a:gd name="connsiteY315" fmla="*/ 6501206 h 6858000"/>
              <a:gd name="connsiteX316" fmla="*/ 5334930 w 6096000"/>
              <a:gd name="connsiteY316" fmla="*/ 6526286 h 6858000"/>
              <a:gd name="connsiteX317" fmla="*/ 5341984 w 6096000"/>
              <a:gd name="connsiteY317" fmla="*/ 6533452 h 6858000"/>
              <a:gd name="connsiteX318" fmla="*/ 5363145 w 6096000"/>
              <a:gd name="connsiteY318" fmla="*/ 6519121 h 6858000"/>
              <a:gd name="connsiteX319" fmla="*/ 5352564 w 6096000"/>
              <a:gd name="connsiteY319" fmla="*/ 6547782 h 6858000"/>
              <a:gd name="connsiteX320" fmla="*/ 5359618 w 6096000"/>
              <a:gd name="connsiteY320" fmla="*/ 6554948 h 6858000"/>
              <a:gd name="connsiteX321" fmla="*/ 5391359 w 6096000"/>
              <a:gd name="connsiteY321" fmla="*/ 6526286 h 6858000"/>
              <a:gd name="connsiteX322" fmla="*/ 5387833 w 6096000"/>
              <a:gd name="connsiteY322" fmla="*/ 6519121 h 6858000"/>
              <a:gd name="connsiteX323" fmla="*/ 5366672 w 6096000"/>
              <a:gd name="connsiteY323" fmla="*/ 6537034 h 6858000"/>
              <a:gd name="connsiteX324" fmla="*/ 5377252 w 6096000"/>
              <a:gd name="connsiteY324" fmla="*/ 6508372 h 6858000"/>
              <a:gd name="connsiteX325" fmla="*/ 5370198 w 6096000"/>
              <a:gd name="connsiteY325" fmla="*/ 6501206 h 6858000"/>
              <a:gd name="connsiteX326" fmla="*/ 5739338 w 6096000"/>
              <a:gd name="connsiteY326" fmla="*/ 6490458 h 6858000"/>
              <a:gd name="connsiteX327" fmla="*/ 5735307 w 6096000"/>
              <a:gd name="connsiteY327" fmla="*/ 6498519 h 6858000"/>
              <a:gd name="connsiteX328" fmla="*/ 5774270 w 6096000"/>
              <a:gd name="connsiteY328" fmla="*/ 6518673 h 6858000"/>
              <a:gd name="connsiteX329" fmla="*/ 5787706 w 6096000"/>
              <a:gd name="connsiteY329" fmla="*/ 6494489 h 6858000"/>
              <a:gd name="connsiteX330" fmla="*/ 5780988 w 6096000"/>
              <a:gd name="connsiteY330" fmla="*/ 6490458 h 6858000"/>
              <a:gd name="connsiteX331" fmla="*/ 5770239 w 6096000"/>
              <a:gd name="connsiteY331" fmla="*/ 6509268 h 6858000"/>
              <a:gd name="connsiteX332" fmla="*/ 5363634 w 6096000"/>
              <a:gd name="connsiteY332" fmla="*/ 6487771 h 6858000"/>
              <a:gd name="connsiteX333" fmla="*/ 5328212 w 6096000"/>
              <a:gd name="connsiteY333" fmla="*/ 6508933 h 6858000"/>
              <a:gd name="connsiteX334" fmla="*/ 5331754 w 6096000"/>
              <a:gd name="connsiteY334" fmla="*/ 6515986 h 6858000"/>
              <a:gd name="connsiteX335" fmla="*/ 5367176 w 6096000"/>
              <a:gd name="connsiteY335" fmla="*/ 6494825 h 6858000"/>
              <a:gd name="connsiteX336" fmla="*/ 5363634 w 6096000"/>
              <a:gd name="connsiteY336" fmla="*/ 6487771 h 6858000"/>
              <a:gd name="connsiteX337" fmla="*/ 5354927 w 6096000"/>
              <a:gd name="connsiteY337" fmla="*/ 6454161 h 6858000"/>
              <a:gd name="connsiteX338" fmla="*/ 5360192 w 6096000"/>
              <a:gd name="connsiteY338" fmla="*/ 6459892 h 6858000"/>
              <a:gd name="connsiteX339" fmla="*/ 5553257 w 6096000"/>
              <a:gd name="connsiteY339" fmla="*/ 6590385 h 6858000"/>
              <a:gd name="connsiteX340" fmla="*/ 5746320 w 6096000"/>
              <a:gd name="connsiteY340" fmla="*/ 6459892 h 6858000"/>
              <a:gd name="connsiteX341" fmla="*/ 5751586 w 6096000"/>
              <a:gd name="connsiteY341" fmla="*/ 6454161 h 6858000"/>
              <a:gd name="connsiteX342" fmla="*/ 5756851 w 6096000"/>
              <a:gd name="connsiteY342" fmla="*/ 6456365 h 6858000"/>
              <a:gd name="connsiteX343" fmla="*/ 5795464 w 6096000"/>
              <a:gd name="connsiteY343" fmla="*/ 6466946 h 6858000"/>
              <a:gd name="connsiteX344" fmla="*/ 5802484 w 6096000"/>
              <a:gd name="connsiteY344" fmla="*/ 6477526 h 6858000"/>
              <a:gd name="connsiteX345" fmla="*/ 5553257 w 6096000"/>
              <a:gd name="connsiteY345" fmla="*/ 6650341 h 6858000"/>
              <a:gd name="connsiteX346" fmla="*/ 5304028 w 6096000"/>
              <a:gd name="connsiteY346" fmla="*/ 6481054 h 6858000"/>
              <a:gd name="connsiteX347" fmla="*/ 5311049 w 6096000"/>
              <a:gd name="connsiteY347" fmla="*/ 6466946 h 6858000"/>
              <a:gd name="connsiteX348" fmla="*/ 5349662 w 6096000"/>
              <a:gd name="connsiteY348" fmla="*/ 6456365 h 6858000"/>
              <a:gd name="connsiteX349" fmla="*/ 5354927 w 6096000"/>
              <a:gd name="connsiteY349" fmla="*/ 6454161 h 6858000"/>
              <a:gd name="connsiteX350" fmla="*/ 5507442 w 6096000"/>
              <a:gd name="connsiteY350" fmla="*/ 6448323 h 6858000"/>
              <a:gd name="connsiteX351" fmla="*/ 5517922 w 6096000"/>
              <a:gd name="connsiteY351" fmla="*/ 6448323 h 6858000"/>
              <a:gd name="connsiteX352" fmla="*/ 5521414 w 6096000"/>
              <a:gd name="connsiteY352" fmla="*/ 6455414 h 6858000"/>
              <a:gd name="connsiteX353" fmla="*/ 5528401 w 6096000"/>
              <a:gd name="connsiteY353" fmla="*/ 6558233 h 6858000"/>
              <a:gd name="connsiteX354" fmla="*/ 5524908 w 6096000"/>
              <a:gd name="connsiteY354" fmla="*/ 6568870 h 6858000"/>
              <a:gd name="connsiteX355" fmla="*/ 5517922 w 6096000"/>
              <a:gd name="connsiteY355" fmla="*/ 6568870 h 6858000"/>
              <a:gd name="connsiteX356" fmla="*/ 5409632 w 6096000"/>
              <a:gd name="connsiteY356" fmla="*/ 6505050 h 6858000"/>
              <a:gd name="connsiteX357" fmla="*/ 5406138 w 6096000"/>
              <a:gd name="connsiteY357" fmla="*/ 6501505 h 6858000"/>
              <a:gd name="connsiteX358" fmla="*/ 5406138 w 6096000"/>
              <a:gd name="connsiteY358" fmla="*/ 6497960 h 6858000"/>
              <a:gd name="connsiteX359" fmla="*/ 5413124 w 6096000"/>
              <a:gd name="connsiteY359" fmla="*/ 6494415 h 6858000"/>
              <a:gd name="connsiteX360" fmla="*/ 5507442 w 6096000"/>
              <a:gd name="connsiteY360" fmla="*/ 6448323 h 6858000"/>
              <a:gd name="connsiteX361" fmla="*/ 5592084 w 6096000"/>
              <a:gd name="connsiteY361" fmla="*/ 6444777 h 6858000"/>
              <a:gd name="connsiteX362" fmla="*/ 5602565 w 6096000"/>
              <a:gd name="connsiteY362" fmla="*/ 6444777 h 6858000"/>
              <a:gd name="connsiteX363" fmla="*/ 5693388 w 6096000"/>
              <a:gd name="connsiteY363" fmla="*/ 6490688 h 6858000"/>
              <a:gd name="connsiteX364" fmla="*/ 5700375 w 6096000"/>
              <a:gd name="connsiteY364" fmla="*/ 6497752 h 6858000"/>
              <a:gd name="connsiteX365" fmla="*/ 5696882 w 6096000"/>
              <a:gd name="connsiteY365" fmla="*/ 6504815 h 6858000"/>
              <a:gd name="connsiteX366" fmla="*/ 5588592 w 6096000"/>
              <a:gd name="connsiteY366" fmla="*/ 6568384 h 6858000"/>
              <a:gd name="connsiteX367" fmla="*/ 5581605 w 6096000"/>
              <a:gd name="connsiteY367" fmla="*/ 6568384 h 6858000"/>
              <a:gd name="connsiteX368" fmla="*/ 5578112 w 6096000"/>
              <a:gd name="connsiteY368" fmla="*/ 6557789 h 6858000"/>
              <a:gd name="connsiteX369" fmla="*/ 5588592 w 6096000"/>
              <a:gd name="connsiteY369" fmla="*/ 6455373 h 6858000"/>
              <a:gd name="connsiteX370" fmla="*/ 5592084 w 6096000"/>
              <a:gd name="connsiteY370" fmla="*/ 6444777 h 6858000"/>
              <a:gd name="connsiteX371" fmla="*/ 4714283 w 6096000"/>
              <a:gd name="connsiteY371" fmla="*/ 6405813 h 6858000"/>
              <a:gd name="connsiteX372" fmla="*/ 4755862 w 6096000"/>
              <a:gd name="connsiteY372" fmla="*/ 6405813 h 6858000"/>
              <a:gd name="connsiteX373" fmla="*/ 4755862 w 6096000"/>
              <a:gd name="connsiteY373" fmla="*/ 6448423 h 6858000"/>
              <a:gd name="connsiteX374" fmla="*/ 4707353 w 6096000"/>
              <a:gd name="connsiteY374" fmla="*/ 6455525 h 6858000"/>
              <a:gd name="connsiteX375" fmla="*/ 4690028 w 6096000"/>
              <a:gd name="connsiteY375" fmla="*/ 6430669 h 6858000"/>
              <a:gd name="connsiteX376" fmla="*/ 4714283 w 6096000"/>
              <a:gd name="connsiteY376" fmla="*/ 6405813 h 6858000"/>
              <a:gd name="connsiteX377" fmla="*/ 4398479 w 6096000"/>
              <a:gd name="connsiteY377" fmla="*/ 6335948 h 6858000"/>
              <a:gd name="connsiteX378" fmla="*/ 4440128 w 6096000"/>
              <a:gd name="connsiteY378" fmla="*/ 6392220 h 6858000"/>
              <a:gd name="connsiteX379" fmla="*/ 4398479 w 6096000"/>
              <a:gd name="connsiteY379" fmla="*/ 6455524 h 6858000"/>
              <a:gd name="connsiteX380" fmla="*/ 4356829 w 6096000"/>
              <a:gd name="connsiteY380" fmla="*/ 6392220 h 6858000"/>
              <a:gd name="connsiteX381" fmla="*/ 4398479 w 6096000"/>
              <a:gd name="connsiteY381" fmla="*/ 6335948 h 6858000"/>
              <a:gd name="connsiteX382" fmla="*/ 5543005 w 6096000"/>
              <a:gd name="connsiteY382" fmla="*/ 6331919 h 6858000"/>
              <a:gd name="connsiteX383" fmla="*/ 5564034 w 6096000"/>
              <a:gd name="connsiteY383" fmla="*/ 6331919 h 6858000"/>
              <a:gd name="connsiteX384" fmla="*/ 5564034 w 6096000"/>
              <a:gd name="connsiteY384" fmla="*/ 6342559 h 6858000"/>
              <a:gd name="connsiteX385" fmla="*/ 5595578 w 6096000"/>
              <a:gd name="connsiteY385" fmla="*/ 6381576 h 6858000"/>
              <a:gd name="connsiteX386" fmla="*/ 5553519 w 6096000"/>
              <a:gd name="connsiteY386" fmla="*/ 6420593 h 6858000"/>
              <a:gd name="connsiteX387" fmla="*/ 5514966 w 6096000"/>
              <a:gd name="connsiteY387" fmla="*/ 6381576 h 6858000"/>
              <a:gd name="connsiteX388" fmla="*/ 5543005 w 6096000"/>
              <a:gd name="connsiteY388" fmla="*/ 6342559 h 6858000"/>
              <a:gd name="connsiteX389" fmla="*/ 5543005 w 6096000"/>
              <a:gd name="connsiteY389" fmla="*/ 6331919 h 6858000"/>
              <a:gd name="connsiteX390" fmla="*/ 5553257 w 6096000"/>
              <a:gd name="connsiteY390" fmla="*/ 6321170 h 6858000"/>
              <a:gd name="connsiteX391" fmla="*/ 5493469 w 6096000"/>
              <a:gd name="connsiteY391" fmla="*/ 6381630 h 6858000"/>
              <a:gd name="connsiteX392" fmla="*/ 5553257 w 6096000"/>
              <a:gd name="connsiteY392" fmla="*/ 6442090 h 6858000"/>
              <a:gd name="connsiteX393" fmla="*/ 5613045 w 6096000"/>
              <a:gd name="connsiteY393" fmla="*/ 6381630 h 6858000"/>
              <a:gd name="connsiteX394" fmla="*/ 5553257 w 6096000"/>
              <a:gd name="connsiteY394" fmla="*/ 6321170 h 6858000"/>
              <a:gd name="connsiteX395" fmla="*/ 5553257 w 6096000"/>
              <a:gd name="connsiteY395" fmla="*/ 6314453 h 6858000"/>
              <a:gd name="connsiteX396" fmla="*/ 5619763 w 6096000"/>
              <a:gd name="connsiteY396" fmla="*/ 6381630 h 6858000"/>
              <a:gd name="connsiteX397" fmla="*/ 5553257 w 6096000"/>
              <a:gd name="connsiteY397" fmla="*/ 6448808 h 6858000"/>
              <a:gd name="connsiteX398" fmla="*/ 5486751 w 6096000"/>
              <a:gd name="connsiteY398" fmla="*/ 6381630 h 6858000"/>
              <a:gd name="connsiteX399" fmla="*/ 5553257 w 6096000"/>
              <a:gd name="connsiteY399" fmla="*/ 6314453 h 6858000"/>
              <a:gd name="connsiteX400" fmla="*/ 5728549 w 6096000"/>
              <a:gd name="connsiteY400" fmla="*/ 6311766 h 6858000"/>
              <a:gd name="connsiteX401" fmla="*/ 5732050 w 6096000"/>
              <a:gd name="connsiteY401" fmla="*/ 6318819 h 6858000"/>
              <a:gd name="connsiteX402" fmla="*/ 5732050 w 6096000"/>
              <a:gd name="connsiteY402" fmla="*/ 6442258 h 6858000"/>
              <a:gd name="connsiteX403" fmla="*/ 5728549 w 6096000"/>
              <a:gd name="connsiteY403" fmla="*/ 6449312 h 6858000"/>
              <a:gd name="connsiteX404" fmla="*/ 5721546 w 6096000"/>
              <a:gd name="connsiteY404" fmla="*/ 6449312 h 6858000"/>
              <a:gd name="connsiteX405" fmla="*/ 5634012 w 6096000"/>
              <a:gd name="connsiteY405" fmla="*/ 6389356 h 6858000"/>
              <a:gd name="connsiteX406" fmla="*/ 5630510 w 6096000"/>
              <a:gd name="connsiteY406" fmla="*/ 6382302 h 6858000"/>
              <a:gd name="connsiteX407" fmla="*/ 5634012 w 6096000"/>
              <a:gd name="connsiteY407" fmla="*/ 6371721 h 6858000"/>
              <a:gd name="connsiteX408" fmla="*/ 5718044 w 6096000"/>
              <a:gd name="connsiteY408" fmla="*/ 6315292 h 6858000"/>
              <a:gd name="connsiteX409" fmla="*/ 5728549 w 6096000"/>
              <a:gd name="connsiteY409" fmla="*/ 6311766 h 6858000"/>
              <a:gd name="connsiteX410" fmla="*/ 5377964 w 6096000"/>
              <a:gd name="connsiteY410" fmla="*/ 6311766 h 6858000"/>
              <a:gd name="connsiteX411" fmla="*/ 5384967 w 6096000"/>
              <a:gd name="connsiteY411" fmla="*/ 6315292 h 6858000"/>
              <a:gd name="connsiteX412" fmla="*/ 5472501 w 6096000"/>
              <a:gd name="connsiteY412" fmla="*/ 6371721 h 6858000"/>
              <a:gd name="connsiteX413" fmla="*/ 5476002 w 6096000"/>
              <a:gd name="connsiteY413" fmla="*/ 6382302 h 6858000"/>
              <a:gd name="connsiteX414" fmla="*/ 5472501 w 6096000"/>
              <a:gd name="connsiteY414" fmla="*/ 6389356 h 6858000"/>
              <a:gd name="connsiteX415" fmla="*/ 5384967 w 6096000"/>
              <a:gd name="connsiteY415" fmla="*/ 6449312 h 6858000"/>
              <a:gd name="connsiteX416" fmla="*/ 5377964 w 6096000"/>
              <a:gd name="connsiteY416" fmla="*/ 6449312 h 6858000"/>
              <a:gd name="connsiteX417" fmla="*/ 5370961 w 6096000"/>
              <a:gd name="connsiteY417" fmla="*/ 6445785 h 6858000"/>
              <a:gd name="connsiteX418" fmla="*/ 5370961 w 6096000"/>
              <a:gd name="connsiteY418" fmla="*/ 6318819 h 6858000"/>
              <a:gd name="connsiteX419" fmla="*/ 5377964 w 6096000"/>
              <a:gd name="connsiteY419" fmla="*/ 6311766 h 6858000"/>
              <a:gd name="connsiteX420" fmla="*/ 4974316 w 6096000"/>
              <a:gd name="connsiteY420" fmla="*/ 6301017 h 6858000"/>
              <a:gd name="connsiteX421" fmla="*/ 4974316 w 6096000"/>
              <a:gd name="connsiteY421" fmla="*/ 6308070 h 6858000"/>
              <a:gd name="connsiteX422" fmla="*/ 5016166 w 6096000"/>
              <a:gd name="connsiteY422" fmla="*/ 6470304 h 6858000"/>
              <a:gd name="connsiteX423" fmla="*/ 5037091 w 6096000"/>
              <a:gd name="connsiteY423" fmla="*/ 6491465 h 6858000"/>
              <a:gd name="connsiteX424" fmla="*/ 5047554 w 6096000"/>
              <a:gd name="connsiteY424" fmla="*/ 6491465 h 6858000"/>
              <a:gd name="connsiteX425" fmla="*/ 5044066 w 6096000"/>
              <a:gd name="connsiteY425" fmla="*/ 6498518 h 6858000"/>
              <a:gd name="connsiteX426" fmla="*/ 5016166 w 6096000"/>
              <a:gd name="connsiteY426" fmla="*/ 6519679 h 6858000"/>
              <a:gd name="connsiteX427" fmla="*/ 4981291 w 6096000"/>
              <a:gd name="connsiteY427" fmla="*/ 6516153 h 6858000"/>
              <a:gd name="connsiteX428" fmla="*/ 4977804 w 6096000"/>
              <a:gd name="connsiteY428" fmla="*/ 6519679 h 6858000"/>
              <a:gd name="connsiteX429" fmla="*/ 4974316 w 6096000"/>
              <a:gd name="connsiteY429" fmla="*/ 6523206 h 6858000"/>
              <a:gd name="connsiteX430" fmla="*/ 4974316 w 6096000"/>
              <a:gd name="connsiteY430" fmla="*/ 6544367 h 6858000"/>
              <a:gd name="connsiteX431" fmla="*/ 4981291 w 6096000"/>
              <a:gd name="connsiteY431" fmla="*/ 6551421 h 6858000"/>
              <a:gd name="connsiteX432" fmla="*/ 5026628 w 6096000"/>
              <a:gd name="connsiteY432" fmla="*/ 6554947 h 6858000"/>
              <a:gd name="connsiteX433" fmla="*/ 5030116 w 6096000"/>
              <a:gd name="connsiteY433" fmla="*/ 6554947 h 6858000"/>
              <a:gd name="connsiteX434" fmla="*/ 5085916 w 6096000"/>
              <a:gd name="connsiteY434" fmla="*/ 6502045 h 6858000"/>
              <a:gd name="connsiteX435" fmla="*/ 5117303 w 6096000"/>
              <a:gd name="connsiteY435" fmla="*/ 6371553 h 6858000"/>
              <a:gd name="connsiteX436" fmla="*/ 5131253 w 6096000"/>
              <a:gd name="connsiteY436" fmla="*/ 6329231 h 6858000"/>
              <a:gd name="connsiteX437" fmla="*/ 5134741 w 6096000"/>
              <a:gd name="connsiteY437" fmla="*/ 6308070 h 6858000"/>
              <a:gd name="connsiteX438" fmla="*/ 5134741 w 6096000"/>
              <a:gd name="connsiteY438" fmla="*/ 6301017 h 6858000"/>
              <a:gd name="connsiteX439" fmla="*/ 5127766 w 6096000"/>
              <a:gd name="connsiteY439" fmla="*/ 6301017 h 6858000"/>
              <a:gd name="connsiteX440" fmla="*/ 5099866 w 6096000"/>
              <a:gd name="connsiteY440" fmla="*/ 6301017 h 6858000"/>
              <a:gd name="connsiteX441" fmla="*/ 5092891 w 6096000"/>
              <a:gd name="connsiteY441" fmla="*/ 6304543 h 6858000"/>
              <a:gd name="connsiteX442" fmla="*/ 5054528 w 6096000"/>
              <a:gd name="connsiteY442" fmla="*/ 6449143 h 6858000"/>
              <a:gd name="connsiteX443" fmla="*/ 5051041 w 6096000"/>
              <a:gd name="connsiteY443" fmla="*/ 6449143 h 6858000"/>
              <a:gd name="connsiteX444" fmla="*/ 5016166 w 6096000"/>
              <a:gd name="connsiteY444" fmla="*/ 6304543 h 6858000"/>
              <a:gd name="connsiteX445" fmla="*/ 5009191 w 6096000"/>
              <a:gd name="connsiteY445" fmla="*/ 6301017 h 6858000"/>
              <a:gd name="connsiteX446" fmla="*/ 4981291 w 6096000"/>
              <a:gd name="connsiteY446" fmla="*/ 6301017 h 6858000"/>
              <a:gd name="connsiteX447" fmla="*/ 4974316 w 6096000"/>
              <a:gd name="connsiteY447" fmla="*/ 6301017 h 6858000"/>
              <a:gd name="connsiteX448" fmla="*/ 4942289 w 6096000"/>
              <a:gd name="connsiteY448" fmla="*/ 6296986 h 6858000"/>
              <a:gd name="connsiteX449" fmla="*/ 4889474 w 6096000"/>
              <a:gd name="connsiteY449" fmla="*/ 6318092 h 6858000"/>
              <a:gd name="connsiteX450" fmla="*/ 4889474 w 6096000"/>
              <a:gd name="connsiteY450" fmla="*/ 6307539 h 6858000"/>
              <a:gd name="connsiteX451" fmla="*/ 4882433 w 6096000"/>
              <a:gd name="connsiteY451" fmla="*/ 6300504 h 6858000"/>
              <a:gd name="connsiteX452" fmla="*/ 4854264 w 6096000"/>
              <a:gd name="connsiteY452" fmla="*/ 6300504 h 6858000"/>
              <a:gd name="connsiteX453" fmla="*/ 4847222 w 6096000"/>
              <a:gd name="connsiteY453" fmla="*/ 6307539 h 6858000"/>
              <a:gd name="connsiteX454" fmla="*/ 4847222 w 6096000"/>
              <a:gd name="connsiteY454" fmla="*/ 6483422 h 6858000"/>
              <a:gd name="connsiteX455" fmla="*/ 4854264 w 6096000"/>
              <a:gd name="connsiteY455" fmla="*/ 6490457 h 6858000"/>
              <a:gd name="connsiteX456" fmla="*/ 4882433 w 6096000"/>
              <a:gd name="connsiteY456" fmla="*/ 6490457 h 6858000"/>
              <a:gd name="connsiteX457" fmla="*/ 4889474 w 6096000"/>
              <a:gd name="connsiteY457" fmla="*/ 6483422 h 6858000"/>
              <a:gd name="connsiteX458" fmla="*/ 4889474 w 6096000"/>
              <a:gd name="connsiteY458" fmla="*/ 6360304 h 6858000"/>
              <a:gd name="connsiteX459" fmla="*/ 4942289 w 6096000"/>
              <a:gd name="connsiteY459" fmla="*/ 6339198 h 6858000"/>
              <a:gd name="connsiteX460" fmla="*/ 4949332 w 6096000"/>
              <a:gd name="connsiteY460" fmla="*/ 6332163 h 6858000"/>
              <a:gd name="connsiteX461" fmla="*/ 4949332 w 6096000"/>
              <a:gd name="connsiteY461" fmla="*/ 6304022 h 6858000"/>
              <a:gd name="connsiteX462" fmla="*/ 4945811 w 6096000"/>
              <a:gd name="connsiteY462" fmla="*/ 6300504 h 6858000"/>
              <a:gd name="connsiteX463" fmla="*/ 4942289 w 6096000"/>
              <a:gd name="connsiteY463" fmla="*/ 6296986 h 6858000"/>
              <a:gd name="connsiteX464" fmla="*/ 4735647 w 6096000"/>
              <a:gd name="connsiteY464" fmla="*/ 6292955 h 6858000"/>
              <a:gd name="connsiteX465" fmla="*/ 4665417 w 6096000"/>
              <a:gd name="connsiteY465" fmla="*/ 6300026 h 6858000"/>
              <a:gd name="connsiteX466" fmla="*/ 4658394 w 6096000"/>
              <a:gd name="connsiteY466" fmla="*/ 6307098 h 6858000"/>
              <a:gd name="connsiteX467" fmla="*/ 4658394 w 6096000"/>
              <a:gd name="connsiteY467" fmla="*/ 6331847 h 6858000"/>
              <a:gd name="connsiteX468" fmla="*/ 4661905 w 6096000"/>
              <a:gd name="connsiteY468" fmla="*/ 6338919 h 6858000"/>
              <a:gd name="connsiteX469" fmla="*/ 4665417 w 6096000"/>
              <a:gd name="connsiteY469" fmla="*/ 6338919 h 6858000"/>
              <a:gd name="connsiteX470" fmla="*/ 4732136 w 6096000"/>
              <a:gd name="connsiteY470" fmla="*/ 6335383 h 6858000"/>
              <a:gd name="connsiteX471" fmla="*/ 4756717 w 6096000"/>
              <a:gd name="connsiteY471" fmla="*/ 6360133 h 6858000"/>
              <a:gd name="connsiteX472" fmla="*/ 4756717 w 6096000"/>
              <a:gd name="connsiteY472" fmla="*/ 6370740 h 6858000"/>
              <a:gd name="connsiteX473" fmla="*/ 4707555 w 6096000"/>
              <a:gd name="connsiteY473" fmla="*/ 6374276 h 6858000"/>
              <a:gd name="connsiteX474" fmla="*/ 4644347 w 6096000"/>
              <a:gd name="connsiteY474" fmla="*/ 6434381 h 6858000"/>
              <a:gd name="connsiteX475" fmla="*/ 4700532 w 6096000"/>
              <a:gd name="connsiteY475" fmla="*/ 6494487 h 6858000"/>
              <a:gd name="connsiteX476" fmla="*/ 4763740 w 6096000"/>
              <a:gd name="connsiteY476" fmla="*/ 6480344 h 6858000"/>
              <a:gd name="connsiteX477" fmla="*/ 4791833 w 6096000"/>
              <a:gd name="connsiteY477" fmla="*/ 6494487 h 6858000"/>
              <a:gd name="connsiteX478" fmla="*/ 4798855 w 6096000"/>
              <a:gd name="connsiteY478" fmla="*/ 6490951 h 6858000"/>
              <a:gd name="connsiteX479" fmla="*/ 4798855 w 6096000"/>
              <a:gd name="connsiteY479" fmla="*/ 6487416 h 6858000"/>
              <a:gd name="connsiteX480" fmla="*/ 4798855 w 6096000"/>
              <a:gd name="connsiteY480" fmla="*/ 6360133 h 6858000"/>
              <a:gd name="connsiteX481" fmla="*/ 4735647 w 6096000"/>
              <a:gd name="connsiteY481" fmla="*/ 6292955 h 6858000"/>
              <a:gd name="connsiteX482" fmla="*/ 4399822 w 6096000"/>
              <a:gd name="connsiteY482" fmla="*/ 6292954 h 6858000"/>
              <a:gd name="connsiteX483" fmla="*/ 4313835 w 6096000"/>
              <a:gd name="connsiteY483" fmla="*/ 6393721 h 6858000"/>
              <a:gd name="connsiteX484" fmla="*/ 4399822 w 6096000"/>
              <a:gd name="connsiteY484" fmla="*/ 6494487 h 6858000"/>
              <a:gd name="connsiteX485" fmla="*/ 4485809 w 6096000"/>
              <a:gd name="connsiteY485" fmla="*/ 6393721 h 6858000"/>
              <a:gd name="connsiteX486" fmla="*/ 4399822 w 6096000"/>
              <a:gd name="connsiteY486" fmla="*/ 6292954 h 6858000"/>
              <a:gd name="connsiteX487" fmla="*/ 4145892 w 6096000"/>
              <a:gd name="connsiteY487" fmla="*/ 6268771 h 6858000"/>
              <a:gd name="connsiteX488" fmla="*/ 4177241 w 6096000"/>
              <a:gd name="connsiteY488" fmla="*/ 6268771 h 6858000"/>
              <a:gd name="connsiteX489" fmla="*/ 4194657 w 6096000"/>
              <a:gd name="connsiteY489" fmla="*/ 6268771 h 6858000"/>
              <a:gd name="connsiteX490" fmla="*/ 4239940 w 6096000"/>
              <a:gd name="connsiteY490" fmla="*/ 6307735 h 6858000"/>
              <a:gd name="connsiteX491" fmla="*/ 4191174 w 6096000"/>
              <a:gd name="connsiteY491" fmla="*/ 6346697 h 6858000"/>
              <a:gd name="connsiteX492" fmla="*/ 4145892 w 6096000"/>
              <a:gd name="connsiteY492" fmla="*/ 6346697 h 6858000"/>
              <a:gd name="connsiteX493" fmla="*/ 4145892 w 6096000"/>
              <a:gd name="connsiteY493" fmla="*/ 6268771 h 6858000"/>
              <a:gd name="connsiteX494" fmla="*/ 4563063 w 6096000"/>
              <a:gd name="connsiteY494" fmla="*/ 6255336 h 6858000"/>
              <a:gd name="connsiteX495" fmla="*/ 4531410 w 6096000"/>
              <a:gd name="connsiteY495" fmla="*/ 6262370 h 6858000"/>
              <a:gd name="connsiteX496" fmla="*/ 4527893 w 6096000"/>
              <a:gd name="connsiteY496" fmla="*/ 6269404 h 6858000"/>
              <a:gd name="connsiteX497" fmla="*/ 4527893 w 6096000"/>
              <a:gd name="connsiteY497" fmla="*/ 6301056 h 6858000"/>
              <a:gd name="connsiteX498" fmla="*/ 4510308 w 6096000"/>
              <a:gd name="connsiteY498" fmla="*/ 6301056 h 6858000"/>
              <a:gd name="connsiteX499" fmla="*/ 4503275 w 6096000"/>
              <a:gd name="connsiteY499" fmla="*/ 6308090 h 6858000"/>
              <a:gd name="connsiteX500" fmla="*/ 4503275 w 6096000"/>
              <a:gd name="connsiteY500" fmla="*/ 6332708 h 6858000"/>
              <a:gd name="connsiteX501" fmla="*/ 4510308 w 6096000"/>
              <a:gd name="connsiteY501" fmla="*/ 6339742 h 6858000"/>
              <a:gd name="connsiteX502" fmla="*/ 4527893 w 6096000"/>
              <a:gd name="connsiteY502" fmla="*/ 6339742 h 6858000"/>
              <a:gd name="connsiteX503" fmla="*/ 4527893 w 6096000"/>
              <a:gd name="connsiteY503" fmla="*/ 6424149 h 6858000"/>
              <a:gd name="connsiteX504" fmla="*/ 4584164 w 6096000"/>
              <a:gd name="connsiteY504" fmla="*/ 6494487 h 6858000"/>
              <a:gd name="connsiteX505" fmla="*/ 4615817 w 6096000"/>
              <a:gd name="connsiteY505" fmla="*/ 6490971 h 6858000"/>
              <a:gd name="connsiteX506" fmla="*/ 4622851 w 6096000"/>
              <a:gd name="connsiteY506" fmla="*/ 6483936 h 6858000"/>
              <a:gd name="connsiteX507" fmla="*/ 4622851 w 6096000"/>
              <a:gd name="connsiteY507" fmla="*/ 6459318 h 6858000"/>
              <a:gd name="connsiteX508" fmla="*/ 4615817 w 6096000"/>
              <a:gd name="connsiteY508" fmla="*/ 6452284 h 6858000"/>
              <a:gd name="connsiteX509" fmla="*/ 4591198 w 6096000"/>
              <a:gd name="connsiteY509" fmla="*/ 6452284 h 6858000"/>
              <a:gd name="connsiteX510" fmla="*/ 4570096 w 6096000"/>
              <a:gd name="connsiteY510" fmla="*/ 6417115 h 6858000"/>
              <a:gd name="connsiteX511" fmla="*/ 4570096 w 6096000"/>
              <a:gd name="connsiteY511" fmla="*/ 6339742 h 6858000"/>
              <a:gd name="connsiteX512" fmla="*/ 4615817 w 6096000"/>
              <a:gd name="connsiteY512" fmla="*/ 6339742 h 6858000"/>
              <a:gd name="connsiteX513" fmla="*/ 4622851 w 6096000"/>
              <a:gd name="connsiteY513" fmla="*/ 6332708 h 6858000"/>
              <a:gd name="connsiteX514" fmla="*/ 4622851 w 6096000"/>
              <a:gd name="connsiteY514" fmla="*/ 6308090 h 6858000"/>
              <a:gd name="connsiteX515" fmla="*/ 4615817 w 6096000"/>
              <a:gd name="connsiteY515" fmla="*/ 6301056 h 6858000"/>
              <a:gd name="connsiteX516" fmla="*/ 4570096 w 6096000"/>
              <a:gd name="connsiteY516" fmla="*/ 6301056 h 6858000"/>
              <a:gd name="connsiteX517" fmla="*/ 4570096 w 6096000"/>
              <a:gd name="connsiteY517" fmla="*/ 6262370 h 6858000"/>
              <a:gd name="connsiteX518" fmla="*/ 4566580 w 6096000"/>
              <a:gd name="connsiteY518" fmla="*/ 6255336 h 6858000"/>
              <a:gd name="connsiteX519" fmla="*/ 4563063 w 6096000"/>
              <a:gd name="connsiteY519" fmla="*/ 6255336 h 6858000"/>
              <a:gd name="connsiteX520" fmla="*/ 4187668 w 6096000"/>
              <a:gd name="connsiteY520" fmla="*/ 6227122 h 6858000"/>
              <a:gd name="connsiteX521" fmla="*/ 4107208 w 6096000"/>
              <a:gd name="connsiteY521" fmla="*/ 6230633 h 6858000"/>
              <a:gd name="connsiteX522" fmla="*/ 4100211 w 6096000"/>
              <a:gd name="connsiteY522" fmla="*/ 6237655 h 6858000"/>
              <a:gd name="connsiteX523" fmla="*/ 4100211 w 6096000"/>
              <a:gd name="connsiteY523" fmla="*/ 6483435 h 6858000"/>
              <a:gd name="connsiteX524" fmla="*/ 4107208 w 6096000"/>
              <a:gd name="connsiteY524" fmla="*/ 6490457 h 6858000"/>
              <a:gd name="connsiteX525" fmla="*/ 4138693 w 6096000"/>
              <a:gd name="connsiteY525" fmla="*/ 6490457 h 6858000"/>
              <a:gd name="connsiteX526" fmla="*/ 4145689 w 6096000"/>
              <a:gd name="connsiteY526" fmla="*/ 6483435 h 6858000"/>
              <a:gd name="connsiteX527" fmla="*/ 4145689 w 6096000"/>
              <a:gd name="connsiteY527" fmla="*/ 6385123 h 6858000"/>
              <a:gd name="connsiteX528" fmla="*/ 4194665 w 6096000"/>
              <a:gd name="connsiteY528" fmla="*/ 6388634 h 6858000"/>
              <a:gd name="connsiteX529" fmla="*/ 4240143 w 6096000"/>
              <a:gd name="connsiteY529" fmla="*/ 6486946 h 6858000"/>
              <a:gd name="connsiteX530" fmla="*/ 4247139 w 6096000"/>
              <a:gd name="connsiteY530" fmla="*/ 6490457 h 6858000"/>
              <a:gd name="connsiteX531" fmla="*/ 4278624 w 6096000"/>
              <a:gd name="connsiteY531" fmla="*/ 6490457 h 6858000"/>
              <a:gd name="connsiteX532" fmla="*/ 4285620 w 6096000"/>
              <a:gd name="connsiteY532" fmla="*/ 6486946 h 6858000"/>
              <a:gd name="connsiteX533" fmla="*/ 4285620 w 6096000"/>
              <a:gd name="connsiteY533" fmla="*/ 6479924 h 6858000"/>
              <a:gd name="connsiteX534" fmla="*/ 4240143 w 6096000"/>
              <a:gd name="connsiteY534" fmla="*/ 6374590 h 6858000"/>
              <a:gd name="connsiteX535" fmla="*/ 4285620 w 6096000"/>
              <a:gd name="connsiteY535" fmla="*/ 6307878 h 6858000"/>
              <a:gd name="connsiteX536" fmla="*/ 4194665 w 6096000"/>
              <a:gd name="connsiteY536" fmla="*/ 6227122 h 6858000"/>
              <a:gd name="connsiteX537" fmla="*/ 4187668 w 6096000"/>
              <a:gd name="connsiteY537" fmla="*/ 6227122 h 6858000"/>
              <a:gd name="connsiteX538" fmla="*/ 5743186 w 6096000"/>
              <a:gd name="connsiteY538" fmla="*/ 6196200 h 6858000"/>
              <a:gd name="connsiteX539" fmla="*/ 5749722 w 6096000"/>
              <a:gd name="connsiteY539" fmla="*/ 6201931 h 6858000"/>
              <a:gd name="connsiteX540" fmla="*/ 5812470 w 6096000"/>
              <a:gd name="connsiteY540" fmla="*/ 6441755 h 6858000"/>
              <a:gd name="connsiteX541" fmla="*/ 5802012 w 6096000"/>
              <a:gd name="connsiteY541" fmla="*/ 6445282 h 6858000"/>
              <a:gd name="connsiteX542" fmla="*/ 5763666 w 6096000"/>
              <a:gd name="connsiteY542" fmla="*/ 6434701 h 6858000"/>
              <a:gd name="connsiteX543" fmla="*/ 5756694 w 6096000"/>
              <a:gd name="connsiteY543" fmla="*/ 6424121 h 6858000"/>
              <a:gd name="connsiteX544" fmla="*/ 5711377 w 6096000"/>
              <a:gd name="connsiteY544" fmla="*/ 6244253 h 6858000"/>
              <a:gd name="connsiteX545" fmla="*/ 5711377 w 6096000"/>
              <a:gd name="connsiteY545" fmla="*/ 6230146 h 6858000"/>
              <a:gd name="connsiteX546" fmla="*/ 5739264 w 6096000"/>
              <a:gd name="connsiteY546" fmla="*/ 6198404 h 6858000"/>
              <a:gd name="connsiteX547" fmla="*/ 5743186 w 6096000"/>
              <a:gd name="connsiteY547" fmla="*/ 6196200 h 6858000"/>
              <a:gd name="connsiteX548" fmla="*/ 5362923 w 6096000"/>
              <a:gd name="connsiteY548" fmla="*/ 6196200 h 6858000"/>
              <a:gd name="connsiteX549" fmla="*/ 5366885 w 6096000"/>
              <a:gd name="connsiteY549" fmla="*/ 6198404 h 6858000"/>
              <a:gd name="connsiteX550" fmla="*/ 5398585 w 6096000"/>
              <a:gd name="connsiteY550" fmla="*/ 6230146 h 6858000"/>
              <a:gd name="connsiteX551" fmla="*/ 5395063 w 6096000"/>
              <a:gd name="connsiteY551" fmla="*/ 6244253 h 6858000"/>
              <a:gd name="connsiteX552" fmla="*/ 5349274 w 6096000"/>
              <a:gd name="connsiteY552" fmla="*/ 6424121 h 6858000"/>
              <a:gd name="connsiteX553" fmla="*/ 5342229 w 6096000"/>
              <a:gd name="connsiteY553" fmla="*/ 6434701 h 6858000"/>
              <a:gd name="connsiteX554" fmla="*/ 5303484 w 6096000"/>
              <a:gd name="connsiteY554" fmla="*/ 6445282 h 6858000"/>
              <a:gd name="connsiteX555" fmla="*/ 5292917 w 6096000"/>
              <a:gd name="connsiteY555" fmla="*/ 6441755 h 6858000"/>
              <a:gd name="connsiteX556" fmla="*/ 5356318 w 6096000"/>
              <a:gd name="connsiteY556" fmla="*/ 6201931 h 6858000"/>
              <a:gd name="connsiteX557" fmla="*/ 5362923 w 6096000"/>
              <a:gd name="connsiteY557" fmla="*/ 6196200 h 6858000"/>
              <a:gd name="connsiteX558" fmla="*/ 5581605 w 6096000"/>
              <a:gd name="connsiteY558" fmla="*/ 6190846 h 6858000"/>
              <a:gd name="connsiteX559" fmla="*/ 5588592 w 6096000"/>
              <a:gd name="connsiteY559" fmla="*/ 6190846 h 6858000"/>
              <a:gd name="connsiteX560" fmla="*/ 5696882 w 6096000"/>
              <a:gd name="connsiteY560" fmla="*/ 6254415 h 6858000"/>
              <a:gd name="connsiteX561" fmla="*/ 5700375 w 6096000"/>
              <a:gd name="connsiteY561" fmla="*/ 6261479 h 6858000"/>
              <a:gd name="connsiteX562" fmla="*/ 5693388 w 6096000"/>
              <a:gd name="connsiteY562" fmla="*/ 6268542 h 6858000"/>
              <a:gd name="connsiteX563" fmla="*/ 5602565 w 6096000"/>
              <a:gd name="connsiteY563" fmla="*/ 6314453 h 6858000"/>
              <a:gd name="connsiteX564" fmla="*/ 5592084 w 6096000"/>
              <a:gd name="connsiteY564" fmla="*/ 6314453 h 6858000"/>
              <a:gd name="connsiteX565" fmla="*/ 5585098 w 6096000"/>
              <a:gd name="connsiteY565" fmla="*/ 6303858 h 6858000"/>
              <a:gd name="connsiteX566" fmla="*/ 5578112 w 6096000"/>
              <a:gd name="connsiteY566" fmla="*/ 6201442 h 6858000"/>
              <a:gd name="connsiteX567" fmla="*/ 5581605 w 6096000"/>
              <a:gd name="connsiteY567" fmla="*/ 6190846 h 6858000"/>
              <a:gd name="connsiteX568" fmla="*/ 5517922 w 6096000"/>
              <a:gd name="connsiteY568" fmla="*/ 6190846 h 6858000"/>
              <a:gd name="connsiteX569" fmla="*/ 5524908 w 6096000"/>
              <a:gd name="connsiteY569" fmla="*/ 6190846 h 6858000"/>
              <a:gd name="connsiteX570" fmla="*/ 5528401 w 6096000"/>
              <a:gd name="connsiteY570" fmla="*/ 6201442 h 6858000"/>
              <a:gd name="connsiteX571" fmla="*/ 5517922 w 6096000"/>
              <a:gd name="connsiteY571" fmla="*/ 6307389 h 6858000"/>
              <a:gd name="connsiteX572" fmla="*/ 5514428 w 6096000"/>
              <a:gd name="connsiteY572" fmla="*/ 6314453 h 6858000"/>
              <a:gd name="connsiteX573" fmla="*/ 5503949 w 6096000"/>
              <a:gd name="connsiteY573" fmla="*/ 6314453 h 6858000"/>
              <a:gd name="connsiteX574" fmla="*/ 5413124 w 6096000"/>
              <a:gd name="connsiteY574" fmla="*/ 6268542 h 6858000"/>
              <a:gd name="connsiteX575" fmla="*/ 5406138 w 6096000"/>
              <a:gd name="connsiteY575" fmla="*/ 6261479 h 6858000"/>
              <a:gd name="connsiteX576" fmla="*/ 5409632 w 6096000"/>
              <a:gd name="connsiteY576" fmla="*/ 6254415 h 6858000"/>
              <a:gd name="connsiteX577" fmla="*/ 5517922 w 6096000"/>
              <a:gd name="connsiteY577" fmla="*/ 6190846 h 6858000"/>
              <a:gd name="connsiteX578" fmla="*/ 5436772 w 6096000"/>
              <a:gd name="connsiteY578" fmla="*/ 6155914 h 6858000"/>
              <a:gd name="connsiteX579" fmla="*/ 5443758 w 6096000"/>
              <a:gd name="connsiteY579" fmla="*/ 6163304 h 6858000"/>
              <a:gd name="connsiteX580" fmla="*/ 5440265 w 6096000"/>
              <a:gd name="connsiteY580" fmla="*/ 6166999 h 6858000"/>
              <a:gd name="connsiteX581" fmla="*/ 5433278 w 6096000"/>
              <a:gd name="connsiteY581" fmla="*/ 6170694 h 6858000"/>
              <a:gd name="connsiteX582" fmla="*/ 5429785 w 6096000"/>
              <a:gd name="connsiteY582" fmla="*/ 6163304 h 6858000"/>
              <a:gd name="connsiteX583" fmla="*/ 5426292 w 6096000"/>
              <a:gd name="connsiteY583" fmla="*/ 6163304 h 6858000"/>
              <a:gd name="connsiteX584" fmla="*/ 5436772 w 6096000"/>
              <a:gd name="connsiteY584" fmla="*/ 6155914 h 6858000"/>
              <a:gd name="connsiteX585" fmla="*/ 5433297 w 6096000"/>
              <a:gd name="connsiteY585" fmla="*/ 6148717 h 6858000"/>
              <a:gd name="connsiteX586" fmla="*/ 5415543 w 6096000"/>
              <a:gd name="connsiteY586" fmla="*/ 6159369 h 6858000"/>
              <a:gd name="connsiteX587" fmla="*/ 5419094 w 6096000"/>
              <a:gd name="connsiteY587" fmla="*/ 6162920 h 6858000"/>
              <a:gd name="connsiteX588" fmla="*/ 5436848 w 6096000"/>
              <a:gd name="connsiteY588" fmla="*/ 6194878 h 6858000"/>
              <a:gd name="connsiteX589" fmla="*/ 5443950 w 6096000"/>
              <a:gd name="connsiteY589" fmla="*/ 6191326 h 6858000"/>
              <a:gd name="connsiteX590" fmla="*/ 5436848 w 6096000"/>
              <a:gd name="connsiteY590" fmla="*/ 6177123 h 6858000"/>
              <a:gd name="connsiteX591" fmla="*/ 5443950 w 6096000"/>
              <a:gd name="connsiteY591" fmla="*/ 6173573 h 6858000"/>
              <a:gd name="connsiteX592" fmla="*/ 5458153 w 6096000"/>
              <a:gd name="connsiteY592" fmla="*/ 6184225 h 6858000"/>
              <a:gd name="connsiteX593" fmla="*/ 5465255 w 6096000"/>
              <a:gd name="connsiteY593" fmla="*/ 6180674 h 6858000"/>
              <a:gd name="connsiteX594" fmla="*/ 5451052 w 6096000"/>
              <a:gd name="connsiteY594" fmla="*/ 6166471 h 6858000"/>
              <a:gd name="connsiteX595" fmla="*/ 5451052 w 6096000"/>
              <a:gd name="connsiteY595" fmla="*/ 6162920 h 6858000"/>
              <a:gd name="connsiteX596" fmla="*/ 5433297 w 6096000"/>
              <a:gd name="connsiteY596" fmla="*/ 6148717 h 6858000"/>
              <a:gd name="connsiteX597" fmla="*/ 5654205 w 6096000"/>
              <a:gd name="connsiteY597" fmla="*/ 6142479 h 6858000"/>
              <a:gd name="connsiteX598" fmla="*/ 5657748 w 6096000"/>
              <a:gd name="connsiteY598" fmla="*/ 6166663 h 6858000"/>
              <a:gd name="connsiteX599" fmla="*/ 5650663 w 6096000"/>
              <a:gd name="connsiteY599" fmla="*/ 6183937 h 6858000"/>
              <a:gd name="connsiteX600" fmla="*/ 5657748 w 6096000"/>
              <a:gd name="connsiteY600" fmla="*/ 6190846 h 6858000"/>
              <a:gd name="connsiteX601" fmla="*/ 5664832 w 6096000"/>
              <a:gd name="connsiteY601" fmla="*/ 6173572 h 6858000"/>
              <a:gd name="connsiteX602" fmla="*/ 5689626 w 6096000"/>
              <a:gd name="connsiteY602" fmla="*/ 6159753 h 6858000"/>
              <a:gd name="connsiteX603" fmla="*/ 5682543 w 6096000"/>
              <a:gd name="connsiteY603" fmla="*/ 6156298 h 6858000"/>
              <a:gd name="connsiteX604" fmla="*/ 5664832 w 6096000"/>
              <a:gd name="connsiteY604" fmla="*/ 6163208 h 6858000"/>
              <a:gd name="connsiteX605" fmla="*/ 5661290 w 6096000"/>
              <a:gd name="connsiteY605" fmla="*/ 6145933 h 6858000"/>
              <a:gd name="connsiteX606" fmla="*/ 5654205 w 6096000"/>
              <a:gd name="connsiteY606" fmla="*/ 6142479 h 6858000"/>
              <a:gd name="connsiteX607" fmla="*/ 5619224 w 6096000"/>
              <a:gd name="connsiteY607" fmla="*/ 6138449 h 6858000"/>
              <a:gd name="connsiteX608" fmla="*/ 5629705 w 6096000"/>
              <a:gd name="connsiteY608" fmla="*/ 6141808 h 6858000"/>
              <a:gd name="connsiteX609" fmla="*/ 5633197 w 6096000"/>
              <a:gd name="connsiteY609" fmla="*/ 6145167 h 6858000"/>
              <a:gd name="connsiteX610" fmla="*/ 5626211 w 6096000"/>
              <a:gd name="connsiteY610" fmla="*/ 6151884 h 6858000"/>
              <a:gd name="connsiteX611" fmla="*/ 5615731 w 6096000"/>
              <a:gd name="connsiteY611" fmla="*/ 6148525 h 6858000"/>
              <a:gd name="connsiteX612" fmla="*/ 5615731 w 6096000"/>
              <a:gd name="connsiteY612" fmla="*/ 6145167 h 6858000"/>
              <a:gd name="connsiteX613" fmla="*/ 5619224 w 6096000"/>
              <a:gd name="connsiteY613" fmla="*/ 6138449 h 6858000"/>
              <a:gd name="connsiteX614" fmla="*/ 5486079 w 6096000"/>
              <a:gd name="connsiteY614" fmla="*/ 6137944 h 6858000"/>
              <a:gd name="connsiteX615" fmla="*/ 5500187 w 6096000"/>
              <a:gd name="connsiteY615" fmla="*/ 6148525 h 6858000"/>
              <a:gd name="connsiteX616" fmla="*/ 5486079 w 6096000"/>
              <a:gd name="connsiteY616" fmla="*/ 6162632 h 6858000"/>
              <a:gd name="connsiteX617" fmla="*/ 5471972 w 6096000"/>
              <a:gd name="connsiteY617" fmla="*/ 6152052 h 6858000"/>
              <a:gd name="connsiteX618" fmla="*/ 5471972 w 6096000"/>
              <a:gd name="connsiteY618" fmla="*/ 6148525 h 6858000"/>
              <a:gd name="connsiteX619" fmla="*/ 5486079 w 6096000"/>
              <a:gd name="connsiteY619" fmla="*/ 6137944 h 6858000"/>
              <a:gd name="connsiteX620" fmla="*/ 5574081 w 6096000"/>
              <a:gd name="connsiteY620" fmla="*/ 6131730 h 6858000"/>
              <a:gd name="connsiteX621" fmla="*/ 5577440 w 6096000"/>
              <a:gd name="connsiteY621" fmla="*/ 6142210 h 6858000"/>
              <a:gd name="connsiteX622" fmla="*/ 5580799 w 6096000"/>
              <a:gd name="connsiteY622" fmla="*/ 6149197 h 6858000"/>
              <a:gd name="connsiteX623" fmla="*/ 5567363 w 6096000"/>
              <a:gd name="connsiteY623" fmla="*/ 6149197 h 6858000"/>
              <a:gd name="connsiteX624" fmla="*/ 5570722 w 6096000"/>
              <a:gd name="connsiteY624" fmla="*/ 6142210 h 6858000"/>
              <a:gd name="connsiteX625" fmla="*/ 5574081 w 6096000"/>
              <a:gd name="connsiteY625" fmla="*/ 6131730 h 6858000"/>
              <a:gd name="connsiteX626" fmla="*/ 5482609 w 6096000"/>
              <a:gd name="connsiteY626" fmla="*/ 6131214 h 6858000"/>
              <a:gd name="connsiteX627" fmla="*/ 5465254 w 6096000"/>
              <a:gd name="connsiteY627" fmla="*/ 6148784 h 6858000"/>
              <a:gd name="connsiteX628" fmla="*/ 5465254 w 6096000"/>
              <a:gd name="connsiteY628" fmla="*/ 6152297 h 6858000"/>
              <a:gd name="connsiteX629" fmla="*/ 5486079 w 6096000"/>
              <a:gd name="connsiteY629" fmla="*/ 6169867 h 6858000"/>
              <a:gd name="connsiteX630" fmla="*/ 5506904 w 6096000"/>
              <a:gd name="connsiteY630" fmla="*/ 6148784 h 6858000"/>
              <a:gd name="connsiteX631" fmla="*/ 5482609 w 6096000"/>
              <a:gd name="connsiteY631" fmla="*/ 6131214 h 6858000"/>
              <a:gd name="connsiteX632" fmla="*/ 5612922 w 6096000"/>
              <a:gd name="connsiteY632" fmla="*/ 6127700 h 6858000"/>
              <a:gd name="connsiteX633" fmla="*/ 5609380 w 6096000"/>
              <a:gd name="connsiteY633" fmla="*/ 6145454 h 6858000"/>
              <a:gd name="connsiteX634" fmla="*/ 5602296 w 6096000"/>
              <a:gd name="connsiteY634" fmla="*/ 6166759 h 6858000"/>
              <a:gd name="connsiteX635" fmla="*/ 5612922 w 6096000"/>
              <a:gd name="connsiteY635" fmla="*/ 6170310 h 6858000"/>
              <a:gd name="connsiteX636" fmla="*/ 5616464 w 6096000"/>
              <a:gd name="connsiteY636" fmla="*/ 6156107 h 6858000"/>
              <a:gd name="connsiteX637" fmla="*/ 5623548 w 6096000"/>
              <a:gd name="connsiteY637" fmla="*/ 6156107 h 6858000"/>
              <a:gd name="connsiteX638" fmla="*/ 5627090 w 6096000"/>
              <a:gd name="connsiteY638" fmla="*/ 6173861 h 6858000"/>
              <a:gd name="connsiteX639" fmla="*/ 5634175 w 6096000"/>
              <a:gd name="connsiteY639" fmla="*/ 6177412 h 6858000"/>
              <a:gd name="connsiteX640" fmla="*/ 5630632 w 6096000"/>
              <a:gd name="connsiteY640" fmla="*/ 6159658 h 6858000"/>
              <a:gd name="connsiteX641" fmla="*/ 5641259 w 6096000"/>
              <a:gd name="connsiteY641" fmla="*/ 6145454 h 6858000"/>
              <a:gd name="connsiteX642" fmla="*/ 5634175 w 6096000"/>
              <a:gd name="connsiteY642" fmla="*/ 6134802 h 6858000"/>
              <a:gd name="connsiteX643" fmla="*/ 5612922 w 6096000"/>
              <a:gd name="connsiteY643" fmla="*/ 6127700 h 6858000"/>
              <a:gd name="connsiteX644" fmla="*/ 5570295 w 6096000"/>
              <a:gd name="connsiteY644" fmla="*/ 6120982 h 6858000"/>
              <a:gd name="connsiteX645" fmla="*/ 5563211 w 6096000"/>
              <a:gd name="connsiteY645" fmla="*/ 6142066 h 6858000"/>
              <a:gd name="connsiteX646" fmla="*/ 5552585 w 6096000"/>
              <a:gd name="connsiteY646" fmla="*/ 6163149 h 6858000"/>
              <a:gd name="connsiteX647" fmla="*/ 5559669 w 6096000"/>
              <a:gd name="connsiteY647" fmla="*/ 6163149 h 6858000"/>
              <a:gd name="connsiteX648" fmla="*/ 5563211 w 6096000"/>
              <a:gd name="connsiteY648" fmla="*/ 6156121 h 6858000"/>
              <a:gd name="connsiteX649" fmla="*/ 5580922 w 6096000"/>
              <a:gd name="connsiteY649" fmla="*/ 6156121 h 6858000"/>
              <a:gd name="connsiteX650" fmla="*/ 5584464 w 6096000"/>
              <a:gd name="connsiteY650" fmla="*/ 6163149 h 6858000"/>
              <a:gd name="connsiteX651" fmla="*/ 5591548 w 6096000"/>
              <a:gd name="connsiteY651" fmla="*/ 6166663 h 6858000"/>
              <a:gd name="connsiteX652" fmla="*/ 5584464 w 6096000"/>
              <a:gd name="connsiteY652" fmla="*/ 6142066 h 6858000"/>
              <a:gd name="connsiteX653" fmla="*/ 5580922 w 6096000"/>
              <a:gd name="connsiteY653" fmla="*/ 6120982 h 6858000"/>
              <a:gd name="connsiteX654" fmla="*/ 5570295 w 6096000"/>
              <a:gd name="connsiteY654" fmla="*/ 6120982 h 6858000"/>
              <a:gd name="connsiteX655" fmla="*/ 5549898 w 6096000"/>
              <a:gd name="connsiteY655" fmla="*/ 6120982 h 6858000"/>
              <a:gd name="connsiteX656" fmla="*/ 5510934 w 6096000"/>
              <a:gd name="connsiteY656" fmla="*/ 6124453 h 6858000"/>
              <a:gd name="connsiteX657" fmla="*/ 5510934 w 6096000"/>
              <a:gd name="connsiteY657" fmla="*/ 6131394 h 6858000"/>
              <a:gd name="connsiteX658" fmla="*/ 5525103 w 6096000"/>
              <a:gd name="connsiteY658" fmla="*/ 6127924 h 6858000"/>
              <a:gd name="connsiteX659" fmla="*/ 5528645 w 6096000"/>
              <a:gd name="connsiteY659" fmla="*/ 6162632 h 6858000"/>
              <a:gd name="connsiteX660" fmla="*/ 5539271 w 6096000"/>
              <a:gd name="connsiteY660" fmla="*/ 6162632 h 6858000"/>
              <a:gd name="connsiteX661" fmla="*/ 5535729 w 6096000"/>
              <a:gd name="connsiteY661" fmla="*/ 6127924 h 6858000"/>
              <a:gd name="connsiteX662" fmla="*/ 5549898 w 6096000"/>
              <a:gd name="connsiteY662" fmla="*/ 6127924 h 6858000"/>
              <a:gd name="connsiteX663" fmla="*/ 5549898 w 6096000"/>
              <a:gd name="connsiteY663" fmla="*/ 6120982 h 6858000"/>
              <a:gd name="connsiteX664" fmla="*/ 5100257 w 6096000"/>
              <a:gd name="connsiteY664" fmla="*/ 6120981 h 6858000"/>
              <a:gd name="connsiteX665" fmla="*/ 5125336 w 6096000"/>
              <a:gd name="connsiteY665" fmla="*/ 6155913 h 6858000"/>
              <a:gd name="connsiteX666" fmla="*/ 5071595 w 6096000"/>
              <a:gd name="connsiteY666" fmla="*/ 6155913 h 6858000"/>
              <a:gd name="connsiteX667" fmla="*/ 5100257 w 6096000"/>
              <a:gd name="connsiteY667" fmla="*/ 6120981 h 6858000"/>
              <a:gd name="connsiteX668" fmla="*/ 5552585 w 6096000"/>
              <a:gd name="connsiteY668" fmla="*/ 6114265 h 6858000"/>
              <a:gd name="connsiteX669" fmla="*/ 5717539 w 6096000"/>
              <a:gd name="connsiteY669" fmla="*/ 6170156 h 6858000"/>
              <a:gd name="connsiteX670" fmla="*/ 5721049 w 6096000"/>
              <a:gd name="connsiteY670" fmla="*/ 6184129 h 6858000"/>
              <a:gd name="connsiteX671" fmla="*/ 5692972 w 6096000"/>
              <a:gd name="connsiteY671" fmla="*/ 6215569 h 6858000"/>
              <a:gd name="connsiteX672" fmla="*/ 5678933 w 6096000"/>
              <a:gd name="connsiteY672" fmla="*/ 6215569 h 6858000"/>
              <a:gd name="connsiteX673" fmla="*/ 5552585 w 6096000"/>
              <a:gd name="connsiteY673" fmla="*/ 6170156 h 6858000"/>
              <a:gd name="connsiteX674" fmla="*/ 5426236 w 6096000"/>
              <a:gd name="connsiteY674" fmla="*/ 6215569 h 6858000"/>
              <a:gd name="connsiteX675" fmla="*/ 5412198 w 6096000"/>
              <a:gd name="connsiteY675" fmla="*/ 6215569 h 6858000"/>
              <a:gd name="connsiteX676" fmla="*/ 5384121 w 6096000"/>
              <a:gd name="connsiteY676" fmla="*/ 6184129 h 6858000"/>
              <a:gd name="connsiteX677" fmla="*/ 5387630 w 6096000"/>
              <a:gd name="connsiteY677" fmla="*/ 6170156 h 6858000"/>
              <a:gd name="connsiteX678" fmla="*/ 5552585 w 6096000"/>
              <a:gd name="connsiteY678" fmla="*/ 6114265 h 6858000"/>
              <a:gd name="connsiteX679" fmla="*/ 5100481 w 6096000"/>
              <a:gd name="connsiteY679" fmla="*/ 6114264 h 6858000"/>
              <a:gd name="connsiteX680" fmla="*/ 5062189 w 6096000"/>
              <a:gd name="connsiteY680" fmla="*/ 6163304 h 6858000"/>
              <a:gd name="connsiteX681" fmla="*/ 5103962 w 6096000"/>
              <a:gd name="connsiteY681" fmla="*/ 6212343 h 6858000"/>
              <a:gd name="connsiteX682" fmla="*/ 5131810 w 6096000"/>
              <a:gd name="connsiteY682" fmla="*/ 6205337 h 6858000"/>
              <a:gd name="connsiteX683" fmla="*/ 5131810 w 6096000"/>
              <a:gd name="connsiteY683" fmla="*/ 6194829 h 6858000"/>
              <a:gd name="connsiteX684" fmla="*/ 5103962 w 6096000"/>
              <a:gd name="connsiteY684" fmla="*/ 6201834 h 6858000"/>
              <a:gd name="connsiteX685" fmla="*/ 5072632 w 6096000"/>
              <a:gd name="connsiteY685" fmla="*/ 6166807 h 6858000"/>
              <a:gd name="connsiteX686" fmla="*/ 5138772 w 6096000"/>
              <a:gd name="connsiteY686" fmla="*/ 6166807 h 6858000"/>
              <a:gd name="connsiteX687" fmla="*/ 5138772 w 6096000"/>
              <a:gd name="connsiteY687" fmla="*/ 6159801 h 6858000"/>
              <a:gd name="connsiteX688" fmla="*/ 5100481 w 6096000"/>
              <a:gd name="connsiteY688" fmla="*/ 6114264 h 6858000"/>
              <a:gd name="connsiteX689" fmla="*/ 4851253 w 6096000"/>
              <a:gd name="connsiteY689" fmla="*/ 6077988 h 6858000"/>
              <a:gd name="connsiteX690" fmla="*/ 4851253 w 6096000"/>
              <a:gd name="connsiteY690" fmla="*/ 6088736 h 6858000"/>
              <a:gd name="connsiteX691" fmla="*/ 4890216 w 6096000"/>
              <a:gd name="connsiteY691" fmla="*/ 6088736 h 6858000"/>
              <a:gd name="connsiteX692" fmla="*/ 4890216 w 6096000"/>
              <a:gd name="connsiteY692" fmla="*/ 6208312 h 6858000"/>
              <a:gd name="connsiteX693" fmla="*/ 4903652 w 6096000"/>
              <a:gd name="connsiteY693" fmla="*/ 6208312 h 6858000"/>
              <a:gd name="connsiteX694" fmla="*/ 4903652 w 6096000"/>
              <a:gd name="connsiteY694" fmla="*/ 6088736 h 6858000"/>
              <a:gd name="connsiteX695" fmla="*/ 4942614 w 6096000"/>
              <a:gd name="connsiteY695" fmla="*/ 6088736 h 6858000"/>
              <a:gd name="connsiteX696" fmla="*/ 4942614 w 6096000"/>
              <a:gd name="connsiteY696" fmla="*/ 6077988 h 6858000"/>
              <a:gd name="connsiteX697" fmla="*/ 4964111 w 6096000"/>
              <a:gd name="connsiteY697" fmla="*/ 6067239 h 6858000"/>
              <a:gd name="connsiteX698" fmla="*/ 4964111 w 6096000"/>
              <a:gd name="connsiteY698" fmla="*/ 6208312 h 6858000"/>
              <a:gd name="connsiteX699" fmla="*/ 4974476 w 6096000"/>
              <a:gd name="connsiteY699" fmla="*/ 6208312 h 6858000"/>
              <a:gd name="connsiteX700" fmla="*/ 4974476 w 6096000"/>
              <a:gd name="connsiteY700" fmla="*/ 6158936 h 6858000"/>
              <a:gd name="connsiteX701" fmla="*/ 5002115 w 6096000"/>
              <a:gd name="connsiteY701" fmla="*/ 6120142 h 6858000"/>
              <a:gd name="connsiteX702" fmla="*/ 5022844 w 6096000"/>
              <a:gd name="connsiteY702" fmla="*/ 6151883 h 6858000"/>
              <a:gd name="connsiteX703" fmla="*/ 5022844 w 6096000"/>
              <a:gd name="connsiteY703" fmla="*/ 6208312 h 6858000"/>
              <a:gd name="connsiteX704" fmla="*/ 5036662 w 6096000"/>
              <a:gd name="connsiteY704" fmla="*/ 6208312 h 6858000"/>
              <a:gd name="connsiteX705" fmla="*/ 5036662 w 6096000"/>
              <a:gd name="connsiteY705" fmla="*/ 6151883 h 6858000"/>
              <a:gd name="connsiteX706" fmla="*/ 5005569 w 6096000"/>
              <a:gd name="connsiteY706" fmla="*/ 6113088 h 6858000"/>
              <a:gd name="connsiteX707" fmla="*/ 4974476 w 6096000"/>
              <a:gd name="connsiteY707" fmla="*/ 6130722 h 6858000"/>
              <a:gd name="connsiteX708" fmla="*/ 4974476 w 6096000"/>
              <a:gd name="connsiteY708" fmla="*/ 6067239 h 6858000"/>
              <a:gd name="connsiteX709" fmla="*/ 4964111 w 6096000"/>
              <a:gd name="connsiteY709" fmla="*/ 6067239 h 6858000"/>
              <a:gd name="connsiteX710" fmla="*/ 5542739 w 6096000"/>
              <a:gd name="connsiteY710" fmla="*/ 6043056 h 6858000"/>
              <a:gd name="connsiteX711" fmla="*/ 5528716 w 6096000"/>
              <a:gd name="connsiteY711" fmla="*/ 6095919 h 6858000"/>
              <a:gd name="connsiteX712" fmla="*/ 5504176 w 6096000"/>
              <a:gd name="connsiteY712" fmla="*/ 6099443 h 6858000"/>
              <a:gd name="connsiteX713" fmla="*/ 5479635 w 6096000"/>
              <a:gd name="connsiteY713" fmla="*/ 6053629 h 6858000"/>
              <a:gd name="connsiteX714" fmla="*/ 5476129 w 6096000"/>
              <a:gd name="connsiteY714" fmla="*/ 6053629 h 6858000"/>
              <a:gd name="connsiteX715" fmla="*/ 5455094 w 6096000"/>
              <a:gd name="connsiteY715" fmla="*/ 6057153 h 6858000"/>
              <a:gd name="connsiteX716" fmla="*/ 5455094 w 6096000"/>
              <a:gd name="connsiteY716" fmla="*/ 6060677 h 6858000"/>
              <a:gd name="connsiteX717" fmla="*/ 5451588 w 6096000"/>
              <a:gd name="connsiteY717" fmla="*/ 6085346 h 6858000"/>
              <a:gd name="connsiteX718" fmla="*/ 5455094 w 6096000"/>
              <a:gd name="connsiteY718" fmla="*/ 6113540 h 6858000"/>
              <a:gd name="connsiteX719" fmla="*/ 5434059 w 6096000"/>
              <a:gd name="connsiteY719" fmla="*/ 6120588 h 6858000"/>
              <a:gd name="connsiteX720" fmla="*/ 5395495 w 6096000"/>
              <a:gd name="connsiteY720" fmla="*/ 6085346 h 6858000"/>
              <a:gd name="connsiteX721" fmla="*/ 5374460 w 6096000"/>
              <a:gd name="connsiteY721" fmla="*/ 6095919 h 6858000"/>
              <a:gd name="connsiteX722" fmla="*/ 5388484 w 6096000"/>
              <a:gd name="connsiteY722" fmla="*/ 6148781 h 6858000"/>
              <a:gd name="connsiteX723" fmla="*/ 5370954 w 6096000"/>
              <a:gd name="connsiteY723" fmla="*/ 6159354 h 6858000"/>
              <a:gd name="connsiteX724" fmla="*/ 5325379 w 6096000"/>
              <a:gd name="connsiteY724" fmla="*/ 6134685 h 6858000"/>
              <a:gd name="connsiteX725" fmla="*/ 5307850 w 6096000"/>
              <a:gd name="connsiteY725" fmla="*/ 6148781 h 6858000"/>
              <a:gd name="connsiteX726" fmla="*/ 5307850 w 6096000"/>
              <a:gd name="connsiteY726" fmla="*/ 6152305 h 6858000"/>
              <a:gd name="connsiteX727" fmla="*/ 5335896 w 6096000"/>
              <a:gd name="connsiteY727" fmla="*/ 6198120 h 6858000"/>
              <a:gd name="connsiteX728" fmla="*/ 5321873 w 6096000"/>
              <a:gd name="connsiteY728" fmla="*/ 6215741 h 6858000"/>
              <a:gd name="connsiteX729" fmla="*/ 5269286 w 6096000"/>
              <a:gd name="connsiteY729" fmla="*/ 6201644 h 6858000"/>
              <a:gd name="connsiteX730" fmla="*/ 5258768 w 6096000"/>
              <a:gd name="connsiteY730" fmla="*/ 6222789 h 6858000"/>
              <a:gd name="connsiteX731" fmla="*/ 5293827 w 6096000"/>
              <a:gd name="connsiteY731" fmla="*/ 6261556 h 6858000"/>
              <a:gd name="connsiteX732" fmla="*/ 5286815 w 6096000"/>
              <a:gd name="connsiteY732" fmla="*/ 6282700 h 6858000"/>
              <a:gd name="connsiteX733" fmla="*/ 5234228 w 6096000"/>
              <a:gd name="connsiteY733" fmla="*/ 6282700 h 6858000"/>
              <a:gd name="connsiteX734" fmla="*/ 5227216 w 6096000"/>
              <a:gd name="connsiteY734" fmla="*/ 6303845 h 6858000"/>
              <a:gd name="connsiteX735" fmla="*/ 5272791 w 6096000"/>
              <a:gd name="connsiteY735" fmla="*/ 6332039 h 6858000"/>
              <a:gd name="connsiteX736" fmla="*/ 5269286 w 6096000"/>
              <a:gd name="connsiteY736" fmla="*/ 6353183 h 6858000"/>
              <a:gd name="connsiteX737" fmla="*/ 5220205 w 6096000"/>
              <a:gd name="connsiteY737" fmla="*/ 6367281 h 6858000"/>
              <a:gd name="connsiteX738" fmla="*/ 5216698 w 6096000"/>
              <a:gd name="connsiteY738" fmla="*/ 6367281 h 6858000"/>
              <a:gd name="connsiteX739" fmla="*/ 5216698 w 6096000"/>
              <a:gd name="connsiteY739" fmla="*/ 6381377 h 6858000"/>
              <a:gd name="connsiteX740" fmla="*/ 5216698 w 6096000"/>
              <a:gd name="connsiteY740" fmla="*/ 6391950 h 6858000"/>
              <a:gd name="connsiteX741" fmla="*/ 5220205 w 6096000"/>
              <a:gd name="connsiteY741" fmla="*/ 6391950 h 6858000"/>
              <a:gd name="connsiteX742" fmla="*/ 5269286 w 6096000"/>
              <a:gd name="connsiteY742" fmla="*/ 6406047 h 6858000"/>
              <a:gd name="connsiteX743" fmla="*/ 5272791 w 6096000"/>
              <a:gd name="connsiteY743" fmla="*/ 6427192 h 6858000"/>
              <a:gd name="connsiteX744" fmla="*/ 5227216 w 6096000"/>
              <a:gd name="connsiteY744" fmla="*/ 6455385 h 6858000"/>
              <a:gd name="connsiteX745" fmla="*/ 5227216 w 6096000"/>
              <a:gd name="connsiteY745" fmla="*/ 6458909 h 6858000"/>
              <a:gd name="connsiteX746" fmla="*/ 5234228 w 6096000"/>
              <a:gd name="connsiteY746" fmla="*/ 6480054 h 6858000"/>
              <a:gd name="connsiteX747" fmla="*/ 5286815 w 6096000"/>
              <a:gd name="connsiteY747" fmla="*/ 6480054 h 6858000"/>
              <a:gd name="connsiteX748" fmla="*/ 5297332 w 6096000"/>
              <a:gd name="connsiteY748" fmla="*/ 6501200 h 6858000"/>
              <a:gd name="connsiteX749" fmla="*/ 5258768 w 6096000"/>
              <a:gd name="connsiteY749" fmla="*/ 6536441 h 6858000"/>
              <a:gd name="connsiteX750" fmla="*/ 5258768 w 6096000"/>
              <a:gd name="connsiteY750" fmla="*/ 6539965 h 6858000"/>
              <a:gd name="connsiteX751" fmla="*/ 5269286 w 6096000"/>
              <a:gd name="connsiteY751" fmla="*/ 6557586 h 6858000"/>
              <a:gd name="connsiteX752" fmla="*/ 5321873 w 6096000"/>
              <a:gd name="connsiteY752" fmla="*/ 6543489 h 6858000"/>
              <a:gd name="connsiteX753" fmla="*/ 5335896 w 6096000"/>
              <a:gd name="connsiteY753" fmla="*/ 6564635 h 6858000"/>
              <a:gd name="connsiteX754" fmla="*/ 5307850 w 6096000"/>
              <a:gd name="connsiteY754" fmla="*/ 6610449 h 6858000"/>
              <a:gd name="connsiteX755" fmla="*/ 5325379 w 6096000"/>
              <a:gd name="connsiteY755" fmla="*/ 6624545 h 6858000"/>
              <a:gd name="connsiteX756" fmla="*/ 5370954 w 6096000"/>
              <a:gd name="connsiteY756" fmla="*/ 6599877 h 6858000"/>
              <a:gd name="connsiteX757" fmla="*/ 5388484 w 6096000"/>
              <a:gd name="connsiteY757" fmla="*/ 6613973 h 6858000"/>
              <a:gd name="connsiteX758" fmla="*/ 5377966 w 6096000"/>
              <a:gd name="connsiteY758" fmla="*/ 6663311 h 6858000"/>
              <a:gd name="connsiteX759" fmla="*/ 5377966 w 6096000"/>
              <a:gd name="connsiteY759" fmla="*/ 6666836 h 6858000"/>
              <a:gd name="connsiteX760" fmla="*/ 5395495 w 6096000"/>
              <a:gd name="connsiteY760" fmla="*/ 6677408 h 6858000"/>
              <a:gd name="connsiteX761" fmla="*/ 5399001 w 6096000"/>
              <a:gd name="connsiteY761" fmla="*/ 6677408 h 6858000"/>
              <a:gd name="connsiteX762" fmla="*/ 5434059 w 6096000"/>
              <a:gd name="connsiteY762" fmla="*/ 6638642 h 6858000"/>
              <a:gd name="connsiteX763" fmla="*/ 5455094 w 6096000"/>
              <a:gd name="connsiteY763" fmla="*/ 6649215 h 6858000"/>
              <a:gd name="connsiteX764" fmla="*/ 5451588 w 6096000"/>
              <a:gd name="connsiteY764" fmla="*/ 6673884 h 6858000"/>
              <a:gd name="connsiteX765" fmla="*/ 5455094 w 6096000"/>
              <a:gd name="connsiteY765" fmla="*/ 6702078 h 6858000"/>
              <a:gd name="connsiteX766" fmla="*/ 5476129 w 6096000"/>
              <a:gd name="connsiteY766" fmla="*/ 6709126 h 6858000"/>
              <a:gd name="connsiteX767" fmla="*/ 5479635 w 6096000"/>
              <a:gd name="connsiteY767" fmla="*/ 6709126 h 6858000"/>
              <a:gd name="connsiteX768" fmla="*/ 5504176 w 6096000"/>
              <a:gd name="connsiteY768" fmla="*/ 6663311 h 6858000"/>
              <a:gd name="connsiteX769" fmla="*/ 5528716 w 6096000"/>
              <a:gd name="connsiteY769" fmla="*/ 6663311 h 6858000"/>
              <a:gd name="connsiteX770" fmla="*/ 5542739 w 6096000"/>
              <a:gd name="connsiteY770" fmla="*/ 6716174 h 6858000"/>
              <a:gd name="connsiteX771" fmla="*/ 5563774 w 6096000"/>
              <a:gd name="connsiteY771" fmla="*/ 6716174 h 6858000"/>
              <a:gd name="connsiteX772" fmla="*/ 5567280 w 6096000"/>
              <a:gd name="connsiteY772" fmla="*/ 6716174 h 6858000"/>
              <a:gd name="connsiteX773" fmla="*/ 5581303 w 6096000"/>
              <a:gd name="connsiteY773" fmla="*/ 6663311 h 6858000"/>
              <a:gd name="connsiteX774" fmla="*/ 5602339 w 6096000"/>
              <a:gd name="connsiteY774" fmla="*/ 6663311 h 6858000"/>
              <a:gd name="connsiteX775" fmla="*/ 5626879 w 6096000"/>
              <a:gd name="connsiteY775" fmla="*/ 6709126 h 6858000"/>
              <a:gd name="connsiteX776" fmla="*/ 5630385 w 6096000"/>
              <a:gd name="connsiteY776" fmla="*/ 6709126 h 6858000"/>
              <a:gd name="connsiteX777" fmla="*/ 5651420 w 6096000"/>
              <a:gd name="connsiteY777" fmla="*/ 6702078 h 6858000"/>
              <a:gd name="connsiteX778" fmla="*/ 5654925 w 6096000"/>
              <a:gd name="connsiteY778" fmla="*/ 6673884 h 6858000"/>
              <a:gd name="connsiteX779" fmla="*/ 5651420 w 6096000"/>
              <a:gd name="connsiteY779" fmla="*/ 6649215 h 6858000"/>
              <a:gd name="connsiteX780" fmla="*/ 5672454 w 6096000"/>
              <a:gd name="connsiteY780" fmla="*/ 6638642 h 6858000"/>
              <a:gd name="connsiteX781" fmla="*/ 5711019 w 6096000"/>
              <a:gd name="connsiteY781" fmla="*/ 6677408 h 6858000"/>
              <a:gd name="connsiteX782" fmla="*/ 5728547 w 6096000"/>
              <a:gd name="connsiteY782" fmla="*/ 6666836 h 6858000"/>
              <a:gd name="connsiteX783" fmla="*/ 5732054 w 6096000"/>
              <a:gd name="connsiteY783" fmla="*/ 6666836 h 6858000"/>
              <a:gd name="connsiteX784" fmla="*/ 5732054 w 6096000"/>
              <a:gd name="connsiteY784" fmla="*/ 6663311 h 6858000"/>
              <a:gd name="connsiteX785" fmla="*/ 5718030 w 6096000"/>
              <a:gd name="connsiteY785" fmla="*/ 6613973 h 6858000"/>
              <a:gd name="connsiteX786" fmla="*/ 5735559 w 6096000"/>
              <a:gd name="connsiteY786" fmla="*/ 6599877 h 6858000"/>
              <a:gd name="connsiteX787" fmla="*/ 5781135 w 6096000"/>
              <a:gd name="connsiteY787" fmla="*/ 6624545 h 6858000"/>
              <a:gd name="connsiteX788" fmla="*/ 5798664 w 6096000"/>
              <a:gd name="connsiteY788" fmla="*/ 6610449 h 6858000"/>
              <a:gd name="connsiteX789" fmla="*/ 5798664 w 6096000"/>
              <a:gd name="connsiteY789" fmla="*/ 6606925 h 6858000"/>
              <a:gd name="connsiteX790" fmla="*/ 5770617 w 6096000"/>
              <a:gd name="connsiteY790" fmla="*/ 6561110 h 6858000"/>
              <a:gd name="connsiteX791" fmla="*/ 5784641 w 6096000"/>
              <a:gd name="connsiteY791" fmla="*/ 6543489 h 6858000"/>
              <a:gd name="connsiteX792" fmla="*/ 5837228 w 6096000"/>
              <a:gd name="connsiteY792" fmla="*/ 6557586 h 6858000"/>
              <a:gd name="connsiteX793" fmla="*/ 5847746 w 6096000"/>
              <a:gd name="connsiteY793" fmla="*/ 6539965 h 6858000"/>
              <a:gd name="connsiteX794" fmla="*/ 5847746 w 6096000"/>
              <a:gd name="connsiteY794" fmla="*/ 6536441 h 6858000"/>
              <a:gd name="connsiteX795" fmla="*/ 5812688 w 6096000"/>
              <a:gd name="connsiteY795" fmla="*/ 6497675 h 6858000"/>
              <a:gd name="connsiteX796" fmla="*/ 5819699 w 6096000"/>
              <a:gd name="connsiteY796" fmla="*/ 6480054 h 6858000"/>
              <a:gd name="connsiteX797" fmla="*/ 5872286 w 6096000"/>
              <a:gd name="connsiteY797" fmla="*/ 6480054 h 6858000"/>
              <a:gd name="connsiteX798" fmla="*/ 5872286 w 6096000"/>
              <a:gd name="connsiteY798" fmla="*/ 6476530 h 6858000"/>
              <a:gd name="connsiteX799" fmla="*/ 5879298 w 6096000"/>
              <a:gd name="connsiteY799" fmla="*/ 6455385 h 6858000"/>
              <a:gd name="connsiteX800" fmla="*/ 5833722 w 6096000"/>
              <a:gd name="connsiteY800" fmla="*/ 6427192 h 6858000"/>
              <a:gd name="connsiteX801" fmla="*/ 5837228 w 6096000"/>
              <a:gd name="connsiteY801" fmla="*/ 6406047 h 6858000"/>
              <a:gd name="connsiteX802" fmla="*/ 5886310 w 6096000"/>
              <a:gd name="connsiteY802" fmla="*/ 6391950 h 6858000"/>
              <a:gd name="connsiteX803" fmla="*/ 5889815 w 6096000"/>
              <a:gd name="connsiteY803" fmla="*/ 6381377 h 6858000"/>
              <a:gd name="connsiteX804" fmla="*/ 5886310 w 6096000"/>
              <a:gd name="connsiteY804" fmla="*/ 6370805 h 6858000"/>
              <a:gd name="connsiteX805" fmla="*/ 5886310 w 6096000"/>
              <a:gd name="connsiteY805" fmla="*/ 6367281 h 6858000"/>
              <a:gd name="connsiteX806" fmla="*/ 5837228 w 6096000"/>
              <a:gd name="connsiteY806" fmla="*/ 6353183 h 6858000"/>
              <a:gd name="connsiteX807" fmla="*/ 5833722 w 6096000"/>
              <a:gd name="connsiteY807" fmla="*/ 6332039 h 6858000"/>
              <a:gd name="connsiteX808" fmla="*/ 5879298 w 6096000"/>
              <a:gd name="connsiteY808" fmla="*/ 6307370 h 6858000"/>
              <a:gd name="connsiteX809" fmla="*/ 5879298 w 6096000"/>
              <a:gd name="connsiteY809" fmla="*/ 6303845 h 6858000"/>
              <a:gd name="connsiteX810" fmla="*/ 5872286 w 6096000"/>
              <a:gd name="connsiteY810" fmla="*/ 6282700 h 6858000"/>
              <a:gd name="connsiteX811" fmla="*/ 5819699 w 6096000"/>
              <a:gd name="connsiteY811" fmla="*/ 6282700 h 6858000"/>
              <a:gd name="connsiteX812" fmla="*/ 5812688 w 6096000"/>
              <a:gd name="connsiteY812" fmla="*/ 6261556 h 6858000"/>
              <a:gd name="connsiteX813" fmla="*/ 5847746 w 6096000"/>
              <a:gd name="connsiteY813" fmla="*/ 6222789 h 6858000"/>
              <a:gd name="connsiteX814" fmla="*/ 5837228 w 6096000"/>
              <a:gd name="connsiteY814" fmla="*/ 6205168 h 6858000"/>
              <a:gd name="connsiteX815" fmla="*/ 5837228 w 6096000"/>
              <a:gd name="connsiteY815" fmla="*/ 6201644 h 6858000"/>
              <a:gd name="connsiteX816" fmla="*/ 5784641 w 6096000"/>
              <a:gd name="connsiteY816" fmla="*/ 6215741 h 6858000"/>
              <a:gd name="connsiteX817" fmla="*/ 5770617 w 6096000"/>
              <a:gd name="connsiteY817" fmla="*/ 6198120 h 6858000"/>
              <a:gd name="connsiteX818" fmla="*/ 5798664 w 6096000"/>
              <a:gd name="connsiteY818" fmla="*/ 6152305 h 6858000"/>
              <a:gd name="connsiteX819" fmla="*/ 5781135 w 6096000"/>
              <a:gd name="connsiteY819" fmla="*/ 6134685 h 6858000"/>
              <a:gd name="connsiteX820" fmla="*/ 5735559 w 6096000"/>
              <a:gd name="connsiteY820" fmla="*/ 6162879 h 6858000"/>
              <a:gd name="connsiteX821" fmla="*/ 5718030 w 6096000"/>
              <a:gd name="connsiteY821" fmla="*/ 6148781 h 6858000"/>
              <a:gd name="connsiteX822" fmla="*/ 5732054 w 6096000"/>
              <a:gd name="connsiteY822" fmla="*/ 6095919 h 6858000"/>
              <a:gd name="connsiteX823" fmla="*/ 5711019 w 6096000"/>
              <a:gd name="connsiteY823" fmla="*/ 6085346 h 6858000"/>
              <a:gd name="connsiteX824" fmla="*/ 5672454 w 6096000"/>
              <a:gd name="connsiteY824" fmla="*/ 6120588 h 6858000"/>
              <a:gd name="connsiteX825" fmla="*/ 5651420 w 6096000"/>
              <a:gd name="connsiteY825" fmla="*/ 6113540 h 6858000"/>
              <a:gd name="connsiteX826" fmla="*/ 5654925 w 6096000"/>
              <a:gd name="connsiteY826" fmla="*/ 6085346 h 6858000"/>
              <a:gd name="connsiteX827" fmla="*/ 5651420 w 6096000"/>
              <a:gd name="connsiteY827" fmla="*/ 6060677 h 6858000"/>
              <a:gd name="connsiteX828" fmla="*/ 5651420 w 6096000"/>
              <a:gd name="connsiteY828" fmla="*/ 6057153 h 6858000"/>
              <a:gd name="connsiteX829" fmla="*/ 5630385 w 6096000"/>
              <a:gd name="connsiteY829" fmla="*/ 6053629 h 6858000"/>
              <a:gd name="connsiteX830" fmla="*/ 5626879 w 6096000"/>
              <a:gd name="connsiteY830" fmla="*/ 6053629 h 6858000"/>
              <a:gd name="connsiteX831" fmla="*/ 5602339 w 6096000"/>
              <a:gd name="connsiteY831" fmla="*/ 6099443 h 6858000"/>
              <a:gd name="connsiteX832" fmla="*/ 5577798 w 6096000"/>
              <a:gd name="connsiteY832" fmla="*/ 6095919 h 6858000"/>
              <a:gd name="connsiteX833" fmla="*/ 5563774 w 6096000"/>
              <a:gd name="connsiteY833" fmla="*/ 6043056 h 6858000"/>
              <a:gd name="connsiteX834" fmla="*/ 5542739 w 6096000"/>
              <a:gd name="connsiteY834" fmla="*/ 6043056 h 6858000"/>
              <a:gd name="connsiteX835" fmla="*/ 0 w 6096000"/>
              <a:gd name="connsiteY835" fmla="*/ 0 h 6858000"/>
              <a:gd name="connsiteX836" fmla="*/ 6096000 w 6096000"/>
              <a:gd name="connsiteY836" fmla="*/ 0 h 6858000"/>
              <a:gd name="connsiteX837" fmla="*/ 6096000 w 6096000"/>
              <a:gd name="connsiteY837" fmla="*/ 6858000 h 6858000"/>
              <a:gd name="connsiteX838" fmla="*/ 0 w 6096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6096000" h="6858000">
                <a:moveTo>
                  <a:pt x="5850675" y="6677576"/>
                </a:moveTo>
                <a:lnTo>
                  <a:pt x="5856788" y="6677576"/>
                </a:lnTo>
                <a:cubicBezTo>
                  <a:pt x="5859414" y="6677576"/>
                  <a:pt x="5861212" y="6677768"/>
                  <a:pt x="5862183" y="6678151"/>
                </a:cubicBezTo>
                <a:cubicBezTo>
                  <a:pt x="5863154" y="6678534"/>
                  <a:pt x="5863913" y="6679115"/>
                  <a:pt x="5864461" y="6679894"/>
                </a:cubicBezTo>
                <a:cubicBezTo>
                  <a:pt x="5865008" y="6680674"/>
                  <a:pt x="5865281" y="6681557"/>
                  <a:pt x="5865281" y="6682541"/>
                </a:cubicBezTo>
                <a:cubicBezTo>
                  <a:pt x="5865281" y="6684073"/>
                  <a:pt x="5864713" y="6685303"/>
                  <a:pt x="5863578" y="6686233"/>
                </a:cubicBezTo>
                <a:cubicBezTo>
                  <a:pt x="5862443" y="6687164"/>
                  <a:pt x="5860316" y="6687628"/>
                  <a:pt x="5857198" y="6687628"/>
                </a:cubicBezTo>
                <a:lnTo>
                  <a:pt x="5850675" y="6687628"/>
                </a:lnTo>
                <a:close/>
                <a:moveTo>
                  <a:pt x="5845300" y="6673064"/>
                </a:moveTo>
                <a:lnTo>
                  <a:pt x="5845300" y="6706378"/>
                </a:lnTo>
                <a:lnTo>
                  <a:pt x="5850675" y="6706378"/>
                </a:lnTo>
                <a:lnTo>
                  <a:pt x="5850675" y="6692224"/>
                </a:lnTo>
                <a:lnTo>
                  <a:pt x="5853834" y="6692224"/>
                </a:lnTo>
                <a:cubicBezTo>
                  <a:pt x="5855722" y="6692224"/>
                  <a:pt x="5857158" y="6692606"/>
                  <a:pt x="5858142" y="6693372"/>
                </a:cubicBezTo>
                <a:cubicBezTo>
                  <a:pt x="5859564" y="6694411"/>
                  <a:pt x="5861438" y="6696996"/>
                  <a:pt x="5863762" y="6701126"/>
                </a:cubicBezTo>
                <a:lnTo>
                  <a:pt x="5866717" y="6706378"/>
                </a:lnTo>
                <a:lnTo>
                  <a:pt x="5873281" y="6706378"/>
                </a:lnTo>
                <a:lnTo>
                  <a:pt x="5869220" y="6699854"/>
                </a:lnTo>
                <a:cubicBezTo>
                  <a:pt x="5867277" y="6696763"/>
                  <a:pt x="5865636" y="6694562"/>
                  <a:pt x="5864296" y="6693249"/>
                </a:cubicBezTo>
                <a:cubicBezTo>
                  <a:pt x="5863585" y="6692566"/>
                  <a:pt x="5862641" y="6691977"/>
                  <a:pt x="5861466" y="6691485"/>
                </a:cubicBezTo>
                <a:cubicBezTo>
                  <a:pt x="5864337" y="6691266"/>
                  <a:pt x="5866642" y="6690254"/>
                  <a:pt x="5868378" y="6688449"/>
                </a:cubicBezTo>
                <a:cubicBezTo>
                  <a:pt x="5870115" y="6686644"/>
                  <a:pt x="5870983" y="6684524"/>
                  <a:pt x="5870983" y="6682090"/>
                </a:cubicBezTo>
                <a:cubicBezTo>
                  <a:pt x="5870983" y="6680367"/>
                  <a:pt x="5870464" y="6678739"/>
                  <a:pt x="5869424" y="6677207"/>
                </a:cubicBezTo>
                <a:cubicBezTo>
                  <a:pt x="5868385" y="6675675"/>
                  <a:pt x="5866990" y="6674602"/>
                  <a:pt x="5865239" y="6673987"/>
                </a:cubicBezTo>
                <a:cubicBezTo>
                  <a:pt x="5863489" y="6673371"/>
                  <a:pt x="5860658" y="6673064"/>
                  <a:pt x="5856747" y="6673064"/>
                </a:cubicBezTo>
                <a:close/>
                <a:moveTo>
                  <a:pt x="4806089" y="6670493"/>
                </a:moveTo>
                <a:cubicBezTo>
                  <a:pt x="4806089" y="6670493"/>
                  <a:pt x="4806089" y="6670493"/>
                  <a:pt x="4809603" y="6670493"/>
                </a:cubicBezTo>
                <a:lnTo>
                  <a:pt x="4809603" y="6674034"/>
                </a:lnTo>
                <a:cubicBezTo>
                  <a:pt x="4809603" y="6684661"/>
                  <a:pt x="4809603" y="6709456"/>
                  <a:pt x="4781492" y="6709456"/>
                </a:cubicBezTo>
                <a:cubicBezTo>
                  <a:pt x="4770950" y="6709456"/>
                  <a:pt x="4763922" y="6705914"/>
                  <a:pt x="4763922" y="6691746"/>
                </a:cubicBezTo>
                <a:cubicBezTo>
                  <a:pt x="4763922" y="6670493"/>
                  <a:pt x="4788520" y="6670493"/>
                  <a:pt x="4806089" y="6670493"/>
                </a:cubicBezTo>
                <a:close/>
                <a:moveTo>
                  <a:pt x="5858881" y="6663422"/>
                </a:moveTo>
                <a:cubicBezTo>
                  <a:pt x="5863202" y="6663422"/>
                  <a:pt x="5867428" y="6664537"/>
                  <a:pt x="5871558" y="6666766"/>
                </a:cubicBezTo>
                <a:cubicBezTo>
                  <a:pt x="5875688" y="6668995"/>
                  <a:pt x="5878909" y="6672182"/>
                  <a:pt x="5881220" y="6676325"/>
                </a:cubicBezTo>
                <a:cubicBezTo>
                  <a:pt x="5883531" y="6680469"/>
                  <a:pt x="5884687" y="6684784"/>
                  <a:pt x="5884687" y="6689269"/>
                </a:cubicBezTo>
                <a:cubicBezTo>
                  <a:pt x="5884687" y="6693728"/>
                  <a:pt x="5883552" y="6698002"/>
                  <a:pt x="5881282" y="6702090"/>
                </a:cubicBezTo>
                <a:cubicBezTo>
                  <a:pt x="5879012" y="6706180"/>
                  <a:pt x="5875825" y="6709366"/>
                  <a:pt x="5871722" y="6711650"/>
                </a:cubicBezTo>
                <a:cubicBezTo>
                  <a:pt x="5867619" y="6713934"/>
                  <a:pt x="5863339" y="6715076"/>
                  <a:pt x="5858881" y="6715076"/>
                </a:cubicBezTo>
                <a:cubicBezTo>
                  <a:pt x="5854422" y="6715076"/>
                  <a:pt x="5850142" y="6713934"/>
                  <a:pt x="5846039" y="6711650"/>
                </a:cubicBezTo>
                <a:cubicBezTo>
                  <a:pt x="5841936" y="6709366"/>
                  <a:pt x="5838742" y="6706180"/>
                  <a:pt x="5836459" y="6702090"/>
                </a:cubicBezTo>
                <a:cubicBezTo>
                  <a:pt x="5834175" y="6698002"/>
                  <a:pt x="5833033" y="6693728"/>
                  <a:pt x="5833033" y="6689269"/>
                </a:cubicBezTo>
                <a:cubicBezTo>
                  <a:pt x="5833033" y="6684784"/>
                  <a:pt x="5834195" y="6680469"/>
                  <a:pt x="5836521" y="6676325"/>
                </a:cubicBezTo>
                <a:cubicBezTo>
                  <a:pt x="5838846" y="6672182"/>
                  <a:pt x="5842066" y="6668995"/>
                  <a:pt x="5846183" y="6666766"/>
                </a:cubicBezTo>
                <a:cubicBezTo>
                  <a:pt x="5850299" y="6664537"/>
                  <a:pt x="5854532" y="6663422"/>
                  <a:pt x="5858881" y="6663422"/>
                </a:cubicBezTo>
                <a:close/>
                <a:moveTo>
                  <a:pt x="5858881" y="6658294"/>
                </a:moveTo>
                <a:cubicBezTo>
                  <a:pt x="5853684" y="6658294"/>
                  <a:pt x="5848610" y="6659627"/>
                  <a:pt x="5843660" y="6662294"/>
                </a:cubicBezTo>
                <a:cubicBezTo>
                  <a:pt x="5838709" y="6664960"/>
                  <a:pt x="5834845" y="6668776"/>
                  <a:pt x="5832069" y="6673741"/>
                </a:cubicBezTo>
                <a:cubicBezTo>
                  <a:pt x="5829293" y="6678704"/>
                  <a:pt x="5827904" y="6683881"/>
                  <a:pt x="5827904" y="6689269"/>
                </a:cubicBezTo>
                <a:cubicBezTo>
                  <a:pt x="5827904" y="6694603"/>
                  <a:pt x="5829272" y="6699732"/>
                  <a:pt x="5832007" y="6704655"/>
                </a:cubicBezTo>
                <a:cubicBezTo>
                  <a:pt x="5834743" y="6709578"/>
                  <a:pt x="5838565" y="6713401"/>
                  <a:pt x="5843474" y="6716122"/>
                </a:cubicBezTo>
                <a:cubicBezTo>
                  <a:pt x="5848385" y="6718843"/>
                  <a:pt x="5853519" y="6720204"/>
                  <a:pt x="5858881" y="6720204"/>
                </a:cubicBezTo>
                <a:cubicBezTo>
                  <a:pt x="5864242" y="6720204"/>
                  <a:pt x="5869376" y="6718843"/>
                  <a:pt x="5874287" y="6716122"/>
                </a:cubicBezTo>
                <a:cubicBezTo>
                  <a:pt x="5879196" y="6713401"/>
                  <a:pt x="5883011" y="6709578"/>
                  <a:pt x="5885733" y="6704655"/>
                </a:cubicBezTo>
                <a:cubicBezTo>
                  <a:pt x="5888454" y="6699732"/>
                  <a:pt x="5889815" y="6694603"/>
                  <a:pt x="5889815" y="6689269"/>
                </a:cubicBezTo>
                <a:cubicBezTo>
                  <a:pt x="5889815" y="6683881"/>
                  <a:pt x="5888434" y="6678704"/>
                  <a:pt x="5885671" y="6673741"/>
                </a:cubicBezTo>
                <a:cubicBezTo>
                  <a:pt x="5882909" y="6668776"/>
                  <a:pt x="5879052" y="6664960"/>
                  <a:pt x="5874101" y="6662294"/>
                </a:cubicBezTo>
                <a:cubicBezTo>
                  <a:pt x="5869151" y="6659627"/>
                  <a:pt x="5864077" y="6658294"/>
                  <a:pt x="5858881" y="6658294"/>
                </a:cubicBezTo>
                <a:close/>
                <a:moveTo>
                  <a:pt x="4995685" y="6628842"/>
                </a:moveTo>
                <a:cubicBezTo>
                  <a:pt x="5013123" y="6628842"/>
                  <a:pt x="5027259" y="6646888"/>
                  <a:pt x="5027259" y="6669149"/>
                </a:cubicBezTo>
                <a:cubicBezTo>
                  <a:pt x="5027259" y="6691410"/>
                  <a:pt x="5013123" y="6709455"/>
                  <a:pt x="4995685" y="6709455"/>
                </a:cubicBezTo>
                <a:cubicBezTo>
                  <a:pt x="4978247" y="6709455"/>
                  <a:pt x="4964111" y="6691410"/>
                  <a:pt x="4964111" y="6669149"/>
                </a:cubicBezTo>
                <a:cubicBezTo>
                  <a:pt x="4964111" y="6646888"/>
                  <a:pt x="4978247" y="6628842"/>
                  <a:pt x="4995685" y="6628842"/>
                </a:cubicBezTo>
                <a:close/>
                <a:moveTo>
                  <a:pt x="4685998" y="6628842"/>
                </a:moveTo>
                <a:cubicBezTo>
                  <a:pt x="4701580" y="6628842"/>
                  <a:pt x="4714212" y="6646888"/>
                  <a:pt x="4714212" y="6669149"/>
                </a:cubicBezTo>
                <a:cubicBezTo>
                  <a:pt x="4714212" y="6691410"/>
                  <a:pt x="4701580" y="6709455"/>
                  <a:pt x="4685998" y="6709455"/>
                </a:cubicBezTo>
                <a:cubicBezTo>
                  <a:pt x="4670415" y="6709455"/>
                  <a:pt x="4657783" y="6691410"/>
                  <a:pt x="4657783" y="6669149"/>
                </a:cubicBezTo>
                <a:cubicBezTo>
                  <a:pt x="4657783" y="6646888"/>
                  <a:pt x="4670415" y="6628842"/>
                  <a:pt x="4685998" y="6628842"/>
                </a:cubicBezTo>
                <a:close/>
                <a:moveTo>
                  <a:pt x="4373622" y="6628842"/>
                </a:moveTo>
                <a:cubicBezTo>
                  <a:pt x="4391060" y="6628842"/>
                  <a:pt x="4405196" y="6646888"/>
                  <a:pt x="4405196" y="6669149"/>
                </a:cubicBezTo>
                <a:cubicBezTo>
                  <a:pt x="4405196" y="6691410"/>
                  <a:pt x="4391060" y="6709455"/>
                  <a:pt x="4373622" y="6709455"/>
                </a:cubicBezTo>
                <a:cubicBezTo>
                  <a:pt x="4356185" y="6709455"/>
                  <a:pt x="4342048" y="6691410"/>
                  <a:pt x="4342048" y="6669149"/>
                </a:cubicBezTo>
                <a:cubicBezTo>
                  <a:pt x="4342048" y="6646888"/>
                  <a:pt x="4356185" y="6628842"/>
                  <a:pt x="4373622" y="6628842"/>
                </a:cubicBezTo>
                <a:close/>
                <a:moveTo>
                  <a:pt x="4918562" y="6623595"/>
                </a:moveTo>
                <a:lnTo>
                  <a:pt x="4918562" y="6719555"/>
                </a:lnTo>
                <a:lnTo>
                  <a:pt x="4930851" y="6719555"/>
                </a:lnTo>
                <a:lnTo>
                  <a:pt x="4930851" y="6623595"/>
                </a:lnTo>
                <a:close/>
                <a:moveTo>
                  <a:pt x="5062189" y="6622125"/>
                </a:moveTo>
                <a:cubicBezTo>
                  <a:pt x="5062189" y="6629091"/>
                  <a:pt x="5062189" y="6639541"/>
                  <a:pt x="5062189" y="6646508"/>
                </a:cubicBezTo>
                <a:lnTo>
                  <a:pt x="5062189" y="6716173"/>
                </a:lnTo>
                <a:cubicBezTo>
                  <a:pt x="5062189" y="6716173"/>
                  <a:pt x="5062189" y="6716173"/>
                  <a:pt x="5076009" y="6716173"/>
                </a:cubicBezTo>
                <a:cubicBezTo>
                  <a:pt x="5076009" y="6716173"/>
                  <a:pt x="5076009" y="6716173"/>
                  <a:pt x="5076009" y="6663924"/>
                </a:cubicBezTo>
                <a:cubicBezTo>
                  <a:pt x="5076009" y="6649991"/>
                  <a:pt x="5082918" y="6629091"/>
                  <a:pt x="5103648" y="6629091"/>
                </a:cubicBezTo>
                <a:cubicBezTo>
                  <a:pt x="5117466" y="6629091"/>
                  <a:pt x="5124377" y="6643024"/>
                  <a:pt x="5124377" y="6660441"/>
                </a:cubicBezTo>
                <a:cubicBezTo>
                  <a:pt x="5124377" y="6660441"/>
                  <a:pt x="5124377" y="6660441"/>
                  <a:pt x="5124377" y="6716173"/>
                </a:cubicBezTo>
                <a:cubicBezTo>
                  <a:pt x="5124377" y="6716173"/>
                  <a:pt x="5124377" y="6716173"/>
                  <a:pt x="5134741" y="6716173"/>
                </a:cubicBezTo>
                <a:cubicBezTo>
                  <a:pt x="5134741" y="6716173"/>
                  <a:pt x="5134741" y="6716173"/>
                  <a:pt x="5134741" y="6656957"/>
                </a:cubicBezTo>
                <a:cubicBezTo>
                  <a:pt x="5134741" y="6636058"/>
                  <a:pt x="5127831" y="6622125"/>
                  <a:pt x="5103648" y="6622125"/>
                </a:cubicBezTo>
                <a:cubicBezTo>
                  <a:pt x="5086373" y="6622125"/>
                  <a:pt x="5079464" y="6632574"/>
                  <a:pt x="5072554" y="6639541"/>
                </a:cubicBezTo>
                <a:cubicBezTo>
                  <a:pt x="5072554" y="6639541"/>
                  <a:pt x="5072554" y="6639541"/>
                  <a:pt x="5072554" y="6622125"/>
                </a:cubicBezTo>
                <a:cubicBezTo>
                  <a:pt x="5072554" y="6622125"/>
                  <a:pt x="5072554" y="6622125"/>
                  <a:pt x="5062189" y="6622125"/>
                </a:cubicBezTo>
                <a:close/>
                <a:moveTo>
                  <a:pt x="4992997" y="6622125"/>
                </a:moveTo>
                <a:cubicBezTo>
                  <a:pt x="4968881" y="6622125"/>
                  <a:pt x="4949332" y="6644080"/>
                  <a:pt x="4949332" y="6671165"/>
                </a:cubicBezTo>
                <a:cubicBezTo>
                  <a:pt x="4949332" y="6698249"/>
                  <a:pt x="4968881" y="6720204"/>
                  <a:pt x="4992997" y="6720204"/>
                </a:cubicBezTo>
                <a:cubicBezTo>
                  <a:pt x="5017113" y="6720204"/>
                  <a:pt x="5036662" y="6698249"/>
                  <a:pt x="5036662" y="6671165"/>
                </a:cubicBezTo>
                <a:cubicBezTo>
                  <a:pt x="5036662" y="6644080"/>
                  <a:pt x="5017113" y="6622125"/>
                  <a:pt x="4992997" y="6622125"/>
                </a:cubicBezTo>
                <a:close/>
                <a:moveTo>
                  <a:pt x="4787851" y="6622125"/>
                </a:moveTo>
                <a:cubicBezTo>
                  <a:pt x="4780813" y="6622125"/>
                  <a:pt x="4766738" y="6622125"/>
                  <a:pt x="4759700" y="6625628"/>
                </a:cubicBezTo>
                <a:cubicBezTo>
                  <a:pt x="4759700" y="6625628"/>
                  <a:pt x="4759700" y="6625628"/>
                  <a:pt x="4759700" y="6639639"/>
                </a:cubicBezTo>
                <a:cubicBezTo>
                  <a:pt x="4770257" y="6632634"/>
                  <a:pt x="4777294" y="6629131"/>
                  <a:pt x="4787851" y="6629131"/>
                </a:cubicBezTo>
                <a:cubicBezTo>
                  <a:pt x="4805445" y="6629131"/>
                  <a:pt x="4808964" y="6639639"/>
                  <a:pt x="4808964" y="6653651"/>
                </a:cubicBezTo>
                <a:cubicBezTo>
                  <a:pt x="4808964" y="6653651"/>
                  <a:pt x="4808964" y="6653651"/>
                  <a:pt x="4808964" y="6660656"/>
                </a:cubicBezTo>
                <a:cubicBezTo>
                  <a:pt x="4784332" y="6660656"/>
                  <a:pt x="4749144" y="6660656"/>
                  <a:pt x="4749144" y="6692181"/>
                </a:cubicBezTo>
                <a:cubicBezTo>
                  <a:pt x="4749144" y="6702690"/>
                  <a:pt x="4752663" y="6720204"/>
                  <a:pt x="4780813" y="6720204"/>
                </a:cubicBezTo>
                <a:cubicBezTo>
                  <a:pt x="4791370" y="6720204"/>
                  <a:pt x="4805445" y="6713198"/>
                  <a:pt x="4808964" y="6702690"/>
                </a:cubicBezTo>
                <a:cubicBezTo>
                  <a:pt x="4808964" y="6702690"/>
                  <a:pt x="4808964" y="6702690"/>
                  <a:pt x="4812483" y="6702690"/>
                </a:cubicBezTo>
                <a:lnTo>
                  <a:pt x="4812483" y="6716701"/>
                </a:lnTo>
                <a:cubicBezTo>
                  <a:pt x="4812483" y="6716701"/>
                  <a:pt x="4812483" y="6716701"/>
                  <a:pt x="4823039" y="6716701"/>
                </a:cubicBezTo>
                <a:cubicBezTo>
                  <a:pt x="4823039" y="6713198"/>
                  <a:pt x="4823039" y="6706193"/>
                  <a:pt x="4823039" y="6699187"/>
                </a:cubicBezTo>
                <a:cubicBezTo>
                  <a:pt x="4823039" y="6699187"/>
                  <a:pt x="4823039" y="6699187"/>
                  <a:pt x="4823039" y="6657154"/>
                </a:cubicBezTo>
                <a:cubicBezTo>
                  <a:pt x="4823039" y="6632634"/>
                  <a:pt x="4812483" y="6622125"/>
                  <a:pt x="4787851" y="6622125"/>
                </a:cubicBezTo>
                <a:close/>
                <a:moveTo>
                  <a:pt x="4546268" y="6622125"/>
                </a:moveTo>
                <a:cubicBezTo>
                  <a:pt x="4546268" y="6629091"/>
                  <a:pt x="4546268" y="6639541"/>
                  <a:pt x="4546268" y="6646508"/>
                </a:cubicBezTo>
                <a:lnTo>
                  <a:pt x="4546268" y="6716173"/>
                </a:lnTo>
                <a:cubicBezTo>
                  <a:pt x="4546268" y="6716173"/>
                  <a:pt x="4546268" y="6716173"/>
                  <a:pt x="4560343" y="6716173"/>
                </a:cubicBezTo>
                <a:cubicBezTo>
                  <a:pt x="4560343" y="6716173"/>
                  <a:pt x="4560343" y="6716173"/>
                  <a:pt x="4560343" y="6663924"/>
                </a:cubicBezTo>
                <a:cubicBezTo>
                  <a:pt x="4560343" y="6649991"/>
                  <a:pt x="4567381" y="6629091"/>
                  <a:pt x="4588494" y="6629091"/>
                </a:cubicBezTo>
                <a:cubicBezTo>
                  <a:pt x="4602569" y="6629091"/>
                  <a:pt x="4609607" y="6643024"/>
                  <a:pt x="4609607" y="6660441"/>
                </a:cubicBezTo>
                <a:cubicBezTo>
                  <a:pt x="4609607" y="6660441"/>
                  <a:pt x="4609607" y="6660441"/>
                  <a:pt x="4609607" y="6716173"/>
                </a:cubicBezTo>
                <a:cubicBezTo>
                  <a:pt x="4609607" y="6716173"/>
                  <a:pt x="4609607" y="6716173"/>
                  <a:pt x="4620163" y="6716173"/>
                </a:cubicBezTo>
                <a:cubicBezTo>
                  <a:pt x="4620163" y="6716173"/>
                  <a:pt x="4620163" y="6716173"/>
                  <a:pt x="4620163" y="6656957"/>
                </a:cubicBezTo>
                <a:cubicBezTo>
                  <a:pt x="4620163" y="6636058"/>
                  <a:pt x="4613125" y="6622125"/>
                  <a:pt x="4588494" y="6622125"/>
                </a:cubicBezTo>
                <a:cubicBezTo>
                  <a:pt x="4570900" y="6622125"/>
                  <a:pt x="4563862" y="6632574"/>
                  <a:pt x="4556824" y="6639541"/>
                </a:cubicBezTo>
                <a:cubicBezTo>
                  <a:pt x="4556824" y="6639541"/>
                  <a:pt x="4556824" y="6639541"/>
                  <a:pt x="4556824" y="6622125"/>
                </a:cubicBezTo>
                <a:cubicBezTo>
                  <a:pt x="4556824" y="6622125"/>
                  <a:pt x="4556824" y="6622125"/>
                  <a:pt x="4546268" y="6622125"/>
                </a:cubicBezTo>
                <a:close/>
                <a:moveTo>
                  <a:pt x="4444159" y="6622125"/>
                </a:moveTo>
                <a:cubicBezTo>
                  <a:pt x="4444159" y="6622125"/>
                  <a:pt x="4444159" y="6622125"/>
                  <a:pt x="4444159" y="6685175"/>
                </a:cubicBezTo>
                <a:cubicBezTo>
                  <a:pt x="4444159" y="6706193"/>
                  <a:pt x="4451196" y="6720204"/>
                  <a:pt x="4475828" y="6720204"/>
                </a:cubicBezTo>
                <a:cubicBezTo>
                  <a:pt x="4493422" y="6720204"/>
                  <a:pt x="4500460" y="6709695"/>
                  <a:pt x="4507498" y="6702690"/>
                </a:cubicBezTo>
                <a:cubicBezTo>
                  <a:pt x="4507498" y="6702690"/>
                  <a:pt x="4507498" y="6702690"/>
                  <a:pt x="4507498" y="6716701"/>
                </a:cubicBezTo>
                <a:cubicBezTo>
                  <a:pt x="4507498" y="6716701"/>
                  <a:pt x="4507498" y="6716701"/>
                  <a:pt x="4518054" y="6716701"/>
                </a:cubicBezTo>
                <a:cubicBezTo>
                  <a:pt x="4518054" y="6709695"/>
                  <a:pt x="4518054" y="6702690"/>
                  <a:pt x="4518054" y="6695684"/>
                </a:cubicBezTo>
                <a:lnTo>
                  <a:pt x="4518054" y="6622125"/>
                </a:lnTo>
                <a:cubicBezTo>
                  <a:pt x="4518054" y="6622125"/>
                  <a:pt x="4518054" y="6622125"/>
                  <a:pt x="4503979" y="6622125"/>
                </a:cubicBezTo>
                <a:cubicBezTo>
                  <a:pt x="4503979" y="6622125"/>
                  <a:pt x="4503979" y="6622125"/>
                  <a:pt x="4503979" y="6674667"/>
                </a:cubicBezTo>
                <a:cubicBezTo>
                  <a:pt x="4503979" y="6692181"/>
                  <a:pt x="4496941" y="6709695"/>
                  <a:pt x="4475828" y="6709695"/>
                </a:cubicBezTo>
                <a:cubicBezTo>
                  <a:pt x="4461753" y="6709695"/>
                  <a:pt x="4454715" y="6699187"/>
                  <a:pt x="4454715" y="6681673"/>
                </a:cubicBezTo>
                <a:cubicBezTo>
                  <a:pt x="4454715" y="6681673"/>
                  <a:pt x="4454715" y="6681673"/>
                  <a:pt x="4454715" y="6622125"/>
                </a:cubicBezTo>
                <a:cubicBezTo>
                  <a:pt x="4454715" y="6622125"/>
                  <a:pt x="4454715" y="6622125"/>
                  <a:pt x="4444159" y="6622125"/>
                </a:cubicBezTo>
                <a:close/>
                <a:moveTo>
                  <a:pt x="4375637" y="6622125"/>
                </a:moveTo>
                <a:cubicBezTo>
                  <a:pt x="4351151" y="6622125"/>
                  <a:pt x="4331300" y="6644080"/>
                  <a:pt x="4331300" y="6671165"/>
                </a:cubicBezTo>
                <a:cubicBezTo>
                  <a:pt x="4331300" y="6698249"/>
                  <a:pt x="4351151" y="6720204"/>
                  <a:pt x="4375637" y="6720204"/>
                </a:cubicBezTo>
                <a:cubicBezTo>
                  <a:pt x="4400124" y="6720204"/>
                  <a:pt x="4419975" y="6698249"/>
                  <a:pt x="4419975" y="6671165"/>
                </a:cubicBezTo>
                <a:cubicBezTo>
                  <a:pt x="4419975" y="6644080"/>
                  <a:pt x="4400124" y="6622125"/>
                  <a:pt x="4375637" y="6622125"/>
                </a:cubicBezTo>
                <a:close/>
                <a:moveTo>
                  <a:pt x="5559303" y="6607346"/>
                </a:moveTo>
                <a:lnTo>
                  <a:pt x="5563333" y="6618095"/>
                </a:lnTo>
                <a:lnTo>
                  <a:pt x="5567364" y="6624813"/>
                </a:lnTo>
                <a:lnTo>
                  <a:pt x="5552585" y="6624813"/>
                </a:lnTo>
                <a:lnTo>
                  <a:pt x="5556616" y="6618095"/>
                </a:lnTo>
                <a:close/>
                <a:moveTo>
                  <a:pt x="5563446" y="6596598"/>
                </a:moveTo>
                <a:cubicBezTo>
                  <a:pt x="5563446" y="6596598"/>
                  <a:pt x="5563446" y="6596598"/>
                  <a:pt x="5553032" y="6600112"/>
                </a:cubicBezTo>
                <a:cubicBezTo>
                  <a:pt x="5553032" y="6600112"/>
                  <a:pt x="5553032" y="6600112"/>
                  <a:pt x="5549562" y="6617682"/>
                </a:cubicBezTo>
                <a:cubicBezTo>
                  <a:pt x="5549562" y="6617682"/>
                  <a:pt x="5549562" y="6617682"/>
                  <a:pt x="5539149" y="6638764"/>
                </a:cubicBezTo>
                <a:cubicBezTo>
                  <a:pt x="5542620" y="6638764"/>
                  <a:pt x="5546091" y="6638764"/>
                  <a:pt x="5549562" y="6642278"/>
                </a:cubicBezTo>
                <a:cubicBezTo>
                  <a:pt x="5549562" y="6642278"/>
                  <a:pt x="5549562" y="6642278"/>
                  <a:pt x="5549562" y="6631737"/>
                </a:cubicBezTo>
                <a:cubicBezTo>
                  <a:pt x="5549562" y="6631737"/>
                  <a:pt x="5549562" y="6631737"/>
                  <a:pt x="5570387" y="6631737"/>
                </a:cubicBezTo>
                <a:cubicBezTo>
                  <a:pt x="5570387" y="6631737"/>
                  <a:pt x="5570387" y="6631737"/>
                  <a:pt x="5570387" y="6638764"/>
                </a:cubicBezTo>
                <a:cubicBezTo>
                  <a:pt x="5573858" y="6638764"/>
                  <a:pt x="5577329" y="6638764"/>
                  <a:pt x="5580800" y="6638764"/>
                </a:cubicBezTo>
                <a:cubicBezTo>
                  <a:pt x="5580800" y="6638764"/>
                  <a:pt x="5580800" y="6638764"/>
                  <a:pt x="5570387" y="6617682"/>
                </a:cubicBezTo>
                <a:lnTo>
                  <a:pt x="5563446" y="6600112"/>
                </a:lnTo>
                <a:cubicBezTo>
                  <a:pt x="5563446" y="6600112"/>
                  <a:pt x="5563446" y="6600112"/>
                  <a:pt x="5563446" y="6596598"/>
                </a:cubicBezTo>
                <a:close/>
                <a:moveTo>
                  <a:pt x="4868451" y="6596597"/>
                </a:moveTo>
                <a:cubicBezTo>
                  <a:pt x="4868451" y="6596597"/>
                  <a:pt x="4868451" y="6596597"/>
                  <a:pt x="4857971" y="6600129"/>
                </a:cubicBezTo>
                <a:cubicBezTo>
                  <a:pt x="4857971" y="6600129"/>
                  <a:pt x="4857971" y="6600129"/>
                  <a:pt x="4857971" y="6621318"/>
                </a:cubicBezTo>
                <a:cubicBezTo>
                  <a:pt x="4857971" y="6621318"/>
                  <a:pt x="4857971" y="6621318"/>
                  <a:pt x="4840505" y="6621318"/>
                </a:cubicBezTo>
                <a:cubicBezTo>
                  <a:pt x="4840505" y="6621318"/>
                  <a:pt x="4840505" y="6621318"/>
                  <a:pt x="4840505" y="6631913"/>
                </a:cubicBezTo>
                <a:cubicBezTo>
                  <a:pt x="4840505" y="6631913"/>
                  <a:pt x="4840505" y="6631913"/>
                  <a:pt x="4857971" y="6631913"/>
                </a:cubicBezTo>
                <a:cubicBezTo>
                  <a:pt x="4857971" y="6631913"/>
                  <a:pt x="4857971" y="6631913"/>
                  <a:pt x="4857971" y="6688419"/>
                </a:cubicBezTo>
                <a:cubicBezTo>
                  <a:pt x="4857971" y="6706077"/>
                  <a:pt x="4857971" y="6720203"/>
                  <a:pt x="4878931" y="6720203"/>
                </a:cubicBezTo>
                <a:cubicBezTo>
                  <a:pt x="4885917" y="6720203"/>
                  <a:pt x="4889410" y="6720203"/>
                  <a:pt x="4892904" y="6716672"/>
                </a:cubicBezTo>
                <a:cubicBezTo>
                  <a:pt x="4892904" y="6716672"/>
                  <a:pt x="4892904" y="6716672"/>
                  <a:pt x="4892904" y="6706077"/>
                </a:cubicBezTo>
                <a:cubicBezTo>
                  <a:pt x="4889410" y="6709608"/>
                  <a:pt x="4885917" y="6709608"/>
                  <a:pt x="4882424" y="6709608"/>
                </a:cubicBezTo>
                <a:cubicBezTo>
                  <a:pt x="4871944" y="6709608"/>
                  <a:pt x="4868451" y="6702546"/>
                  <a:pt x="4868451" y="6695482"/>
                </a:cubicBezTo>
                <a:cubicBezTo>
                  <a:pt x="4868451" y="6695482"/>
                  <a:pt x="4868451" y="6695482"/>
                  <a:pt x="4868451" y="6631913"/>
                </a:cubicBezTo>
                <a:cubicBezTo>
                  <a:pt x="4868451" y="6631913"/>
                  <a:pt x="4868451" y="6631913"/>
                  <a:pt x="4889410" y="6631913"/>
                </a:cubicBezTo>
                <a:lnTo>
                  <a:pt x="4889410" y="6621318"/>
                </a:lnTo>
                <a:cubicBezTo>
                  <a:pt x="4889410" y="6621318"/>
                  <a:pt x="4889410" y="6621318"/>
                  <a:pt x="4868451" y="6621318"/>
                </a:cubicBezTo>
                <a:cubicBezTo>
                  <a:pt x="4868451" y="6621318"/>
                  <a:pt x="4868451" y="6621318"/>
                  <a:pt x="4868451" y="6596597"/>
                </a:cubicBezTo>
                <a:close/>
                <a:moveTo>
                  <a:pt x="5503881" y="6593911"/>
                </a:moveTo>
                <a:cubicBezTo>
                  <a:pt x="5493469" y="6636077"/>
                  <a:pt x="5493469" y="6636077"/>
                  <a:pt x="5493469" y="6636077"/>
                </a:cubicBezTo>
                <a:cubicBezTo>
                  <a:pt x="5496940" y="6636077"/>
                  <a:pt x="5500410" y="6636077"/>
                  <a:pt x="5503881" y="6636077"/>
                </a:cubicBezTo>
                <a:cubicBezTo>
                  <a:pt x="5507352" y="6611481"/>
                  <a:pt x="5507352" y="6611481"/>
                  <a:pt x="5507352" y="6611481"/>
                </a:cubicBezTo>
                <a:cubicBezTo>
                  <a:pt x="5521236" y="6639591"/>
                  <a:pt x="5521236" y="6639591"/>
                  <a:pt x="5521236" y="6639591"/>
                </a:cubicBezTo>
                <a:cubicBezTo>
                  <a:pt x="5524707" y="6639591"/>
                  <a:pt x="5528178" y="6639591"/>
                  <a:pt x="5528178" y="6639591"/>
                </a:cubicBezTo>
                <a:cubicBezTo>
                  <a:pt x="5535119" y="6597425"/>
                  <a:pt x="5535119" y="6597425"/>
                  <a:pt x="5535119" y="6597425"/>
                </a:cubicBezTo>
                <a:cubicBezTo>
                  <a:pt x="5531648" y="6597425"/>
                  <a:pt x="5528178" y="6597425"/>
                  <a:pt x="5528178" y="6597425"/>
                </a:cubicBezTo>
                <a:cubicBezTo>
                  <a:pt x="5524707" y="6625536"/>
                  <a:pt x="5524707" y="6625536"/>
                  <a:pt x="5524707" y="6625536"/>
                </a:cubicBezTo>
                <a:cubicBezTo>
                  <a:pt x="5510824" y="6593911"/>
                  <a:pt x="5510824" y="6593911"/>
                  <a:pt x="5510824" y="6593911"/>
                </a:cubicBezTo>
                <a:cubicBezTo>
                  <a:pt x="5507352" y="6593911"/>
                  <a:pt x="5507352" y="6593911"/>
                  <a:pt x="5503881" y="6593911"/>
                </a:cubicBezTo>
                <a:close/>
                <a:moveTo>
                  <a:pt x="5613044" y="6589881"/>
                </a:moveTo>
                <a:cubicBezTo>
                  <a:pt x="5599071" y="6593432"/>
                  <a:pt x="5588592" y="6596982"/>
                  <a:pt x="5578112" y="6596982"/>
                </a:cubicBezTo>
                <a:cubicBezTo>
                  <a:pt x="5578112" y="6604084"/>
                  <a:pt x="5578112" y="6604084"/>
                  <a:pt x="5578112" y="6604084"/>
                </a:cubicBezTo>
                <a:cubicBezTo>
                  <a:pt x="5585098" y="6604084"/>
                  <a:pt x="5588592" y="6604084"/>
                  <a:pt x="5592084" y="6604084"/>
                </a:cubicBezTo>
                <a:cubicBezTo>
                  <a:pt x="5599071" y="6639592"/>
                  <a:pt x="5599071" y="6639592"/>
                  <a:pt x="5599071" y="6639592"/>
                </a:cubicBezTo>
                <a:cubicBezTo>
                  <a:pt x="5606057" y="6636041"/>
                  <a:pt x="5606057" y="6636041"/>
                  <a:pt x="5606057" y="6636041"/>
                </a:cubicBezTo>
                <a:cubicBezTo>
                  <a:pt x="5599071" y="6600533"/>
                  <a:pt x="5599071" y="6600533"/>
                  <a:pt x="5599071" y="6600533"/>
                </a:cubicBezTo>
                <a:cubicBezTo>
                  <a:pt x="5606057" y="6600533"/>
                  <a:pt x="5609551" y="6600533"/>
                  <a:pt x="5613044" y="6596982"/>
                </a:cubicBezTo>
                <a:close/>
                <a:moveTo>
                  <a:pt x="5468748" y="6589881"/>
                </a:moveTo>
                <a:cubicBezTo>
                  <a:pt x="5468748" y="6589881"/>
                  <a:pt x="5468748" y="6589881"/>
                  <a:pt x="5479228" y="6593240"/>
                </a:cubicBezTo>
                <a:cubicBezTo>
                  <a:pt x="5482720" y="6593240"/>
                  <a:pt x="5482720" y="6596599"/>
                  <a:pt x="5482720" y="6596599"/>
                </a:cubicBezTo>
                <a:cubicBezTo>
                  <a:pt x="5482720" y="6596599"/>
                  <a:pt x="5482720" y="6599957"/>
                  <a:pt x="5482720" y="6599957"/>
                </a:cubicBezTo>
                <a:cubicBezTo>
                  <a:pt x="5482720" y="6599957"/>
                  <a:pt x="5479228" y="6603316"/>
                  <a:pt x="5475734" y="6603316"/>
                </a:cubicBezTo>
                <a:cubicBezTo>
                  <a:pt x="5475734" y="6603316"/>
                  <a:pt x="5475734" y="6603316"/>
                  <a:pt x="5465254" y="6599957"/>
                </a:cubicBezTo>
                <a:cubicBezTo>
                  <a:pt x="5465254" y="6599957"/>
                  <a:pt x="5465254" y="6599957"/>
                  <a:pt x="5468748" y="6596599"/>
                </a:cubicBezTo>
                <a:cubicBezTo>
                  <a:pt x="5468748" y="6596599"/>
                  <a:pt x="5468748" y="6596599"/>
                  <a:pt x="5468748" y="6589881"/>
                </a:cubicBezTo>
                <a:close/>
                <a:moveTo>
                  <a:pt x="4918562" y="6587995"/>
                </a:moveTo>
                <a:lnTo>
                  <a:pt x="4918562" y="6601689"/>
                </a:lnTo>
                <a:lnTo>
                  <a:pt x="4930851" y="6601689"/>
                </a:lnTo>
                <a:lnTo>
                  <a:pt x="4930851" y="6587995"/>
                </a:lnTo>
                <a:close/>
                <a:moveTo>
                  <a:pt x="5619762" y="6585849"/>
                </a:moveTo>
                <a:cubicBezTo>
                  <a:pt x="5633582" y="6628843"/>
                  <a:pt x="5633582" y="6628843"/>
                  <a:pt x="5633582" y="6628843"/>
                </a:cubicBezTo>
                <a:cubicBezTo>
                  <a:pt x="5637036" y="6625260"/>
                  <a:pt x="5640491" y="6625260"/>
                  <a:pt x="5643946" y="6625260"/>
                </a:cubicBezTo>
                <a:cubicBezTo>
                  <a:pt x="5630127" y="6585849"/>
                  <a:pt x="5630127" y="6585849"/>
                  <a:pt x="5630127" y="6585849"/>
                </a:cubicBezTo>
                <a:cubicBezTo>
                  <a:pt x="5626671" y="6585849"/>
                  <a:pt x="5623217" y="6585849"/>
                  <a:pt x="5619762" y="6585849"/>
                </a:cubicBezTo>
                <a:close/>
                <a:moveTo>
                  <a:pt x="4250688" y="6585849"/>
                </a:moveTo>
                <a:lnTo>
                  <a:pt x="4250688" y="6716173"/>
                </a:lnTo>
                <a:lnTo>
                  <a:pt x="4265467" y="6716173"/>
                </a:lnTo>
                <a:lnTo>
                  <a:pt x="4265467" y="6657057"/>
                </a:lnTo>
                <a:lnTo>
                  <a:pt x="4311148" y="6657057"/>
                </a:lnTo>
                <a:lnTo>
                  <a:pt x="4311148" y="6646309"/>
                </a:lnTo>
                <a:lnTo>
                  <a:pt x="4265467" y="6646309"/>
                </a:lnTo>
                <a:lnTo>
                  <a:pt x="4265467" y="6596597"/>
                </a:lnTo>
                <a:lnTo>
                  <a:pt x="4313835" y="6596597"/>
                </a:lnTo>
                <a:lnTo>
                  <a:pt x="4313835" y="6585849"/>
                </a:lnTo>
                <a:close/>
                <a:moveTo>
                  <a:pt x="5465143" y="6579132"/>
                </a:moveTo>
                <a:cubicBezTo>
                  <a:pt x="5465143" y="6579132"/>
                  <a:pt x="5465143" y="6579132"/>
                  <a:pt x="5458200" y="6596599"/>
                </a:cubicBezTo>
                <a:cubicBezTo>
                  <a:pt x="5458200" y="6596599"/>
                  <a:pt x="5458200" y="6596599"/>
                  <a:pt x="5458200" y="6600091"/>
                </a:cubicBezTo>
                <a:cubicBezTo>
                  <a:pt x="5458200" y="6600091"/>
                  <a:pt x="5458200" y="6600091"/>
                  <a:pt x="5447788" y="6617558"/>
                </a:cubicBezTo>
                <a:cubicBezTo>
                  <a:pt x="5451259" y="6621051"/>
                  <a:pt x="5454730" y="6621051"/>
                  <a:pt x="5458200" y="6621051"/>
                </a:cubicBezTo>
                <a:cubicBezTo>
                  <a:pt x="5458200" y="6621051"/>
                  <a:pt x="5458200" y="6621051"/>
                  <a:pt x="5461671" y="6607078"/>
                </a:cubicBezTo>
                <a:cubicBezTo>
                  <a:pt x="5461671" y="6607078"/>
                  <a:pt x="5461671" y="6607078"/>
                  <a:pt x="5472084" y="6610572"/>
                </a:cubicBezTo>
                <a:cubicBezTo>
                  <a:pt x="5472084" y="6610572"/>
                  <a:pt x="5472084" y="6610572"/>
                  <a:pt x="5472084" y="6628037"/>
                </a:cubicBezTo>
                <a:cubicBezTo>
                  <a:pt x="5475555" y="6628037"/>
                  <a:pt x="5479026" y="6631531"/>
                  <a:pt x="5482497" y="6631531"/>
                </a:cubicBezTo>
                <a:cubicBezTo>
                  <a:pt x="5482497" y="6631531"/>
                  <a:pt x="5482497" y="6631531"/>
                  <a:pt x="5479026" y="6610572"/>
                </a:cubicBezTo>
                <a:cubicBezTo>
                  <a:pt x="5485968" y="6610572"/>
                  <a:pt x="5489438" y="6603585"/>
                  <a:pt x="5489438" y="6600091"/>
                </a:cubicBezTo>
                <a:cubicBezTo>
                  <a:pt x="5489438" y="6600091"/>
                  <a:pt x="5489438" y="6596599"/>
                  <a:pt x="5489438" y="6596599"/>
                </a:cubicBezTo>
                <a:cubicBezTo>
                  <a:pt x="5489438" y="6593105"/>
                  <a:pt x="5489438" y="6589612"/>
                  <a:pt x="5482497" y="6586119"/>
                </a:cubicBezTo>
                <a:cubicBezTo>
                  <a:pt x="5482497" y="6586119"/>
                  <a:pt x="5482497" y="6586119"/>
                  <a:pt x="5465143" y="6579132"/>
                </a:cubicBezTo>
                <a:close/>
                <a:moveTo>
                  <a:pt x="5670241" y="6576425"/>
                </a:moveTo>
                <a:cubicBezTo>
                  <a:pt x="5673696" y="6576866"/>
                  <a:pt x="5677151" y="6578629"/>
                  <a:pt x="5678878" y="6582156"/>
                </a:cubicBezTo>
                <a:cubicBezTo>
                  <a:pt x="5678878" y="6585683"/>
                  <a:pt x="5678878" y="6589209"/>
                  <a:pt x="5678878" y="6589209"/>
                </a:cubicBezTo>
                <a:cubicBezTo>
                  <a:pt x="5678878" y="6592736"/>
                  <a:pt x="5678878" y="6596264"/>
                  <a:pt x="5675423" y="6599790"/>
                </a:cubicBezTo>
                <a:cubicBezTo>
                  <a:pt x="5675423" y="6599790"/>
                  <a:pt x="5675423" y="6599790"/>
                  <a:pt x="5671968" y="6603317"/>
                </a:cubicBezTo>
                <a:cubicBezTo>
                  <a:pt x="5668514" y="6603317"/>
                  <a:pt x="5661604" y="6603317"/>
                  <a:pt x="5658149" y="6599790"/>
                </a:cubicBezTo>
                <a:cubicBezTo>
                  <a:pt x="5654694" y="6599790"/>
                  <a:pt x="5654694" y="6596264"/>
                  <a:pt x="5654694" y="6596264"/>
                </a:cubicBezTo>
                <a:cubicBezTo>
                  <a:pt x="5654694" y="6596264"/>
                  <a:pt x="5654694" y="6592736"/>
                  <a:pt x="5654694" y="6589209"/>
                </a:cubicBezTo>
                <a:cubicBezTo>
                  <a:pt x="5654694" y="6585683"/>
                  <a:pt x="5654694" y="6582156"/>
                  <a:pt x="5661604" y="6578629"/>
                </a:cubicBezTo>
                <a:cubicBezTo>
                  <a:pt x="5663332" y="6576866"/>
                  <a:pt x="5666786" y="6575984"/>
                  <a:pt x="5670241" y="6576425"/>
                </a:cubicBezTo>
                <a:close/>
                <a:moveTo>
                  <a:pt x="4714738" y="6575100"/>
                </a:moveTo>
                <a:cubicBezTo>
                  <a:pt x="4714738" y="6575100"/>
                  <a:pt x="4714738" y="6575100"/>
                  <a:pt x="4714738" y="6638804"/>
                </a:cubicBezTo>
                <a:cubicBezTo>
                  <a:pt x="4714738" y="6631726"/>
                  <a:pt x="4704048" y="6621108"/>
                  <a:pt x="4686231" y="6621108"/>
                </a:cubicBezTo>
                <a:cubicBezTo>
                  <a:pt x="4657724" y="6621108"/>
                  <a:pt x="4647034" y="6642343"/>
                  <a:pt x="4647034" y="6670656"/>
                </a:cubicBezTo>
                <a:cubicBezTo>
                  <a:pt x="4647034" y="6698969"/>
                  <a:pt x="4657724" y="6720203"/>
                  <a:pt x="4686231" y="6720203"/>
                </a:cubicBezTo>
                <a:cubicBezTo>
                  <a:pt x="4700484" y="6720203"/>
                  <a:pt x="4707611" y="6716664"/>
                  <a:pt x="4714738" y="6702507"/>
                </a:cubicBezTo>
                <a:cubicBezTo>
                  <a:pt x="4714738" y="6702507"/>
                  <a:pt x="4714738" y="6702507"/>
                  <a:pt x="4714738" y="6716664"/>
                </a:cubicBezTo>
                <a:cubicBezTo>
                  <a:pt x="4714738" y="6716664"/>
                  <a:pt x="4714738" y="6716664"/>
                  <a:pt x="4728991" y="6716664"/>
                </a:cubicBezTo>
                <a:lnTo>
                  <a:pt x="4728991" y="6575100"/>
                </a:lnTo>
                <a:cubicBezTo>
                  <a:pt x="4728991" y="6575100"/>
                  <a:pt x="4728991" y="6575100"/>
                  <a:pt x="4714738" y="6575100"/>
                </a:cubicBezTo>
                <a:close/>
                <a:moveTo>
                  <a:pt x="5672161" y="6569584"/>
                </a:moveTo>
                <a:cubicBezTo>
                  <a:pt x="5666338" y="6568289"/>
                  <a:pt x="5660068" y="6569152"/>
                  <a:pt x="5654694" y="6572607"/>
                </a:cubicBezTo>
                <a:cubicBezTo>
                  <a:pt x="5647528" y="6576062"/>
                  <a:pt x="5643946" y="6582972"/>
                  <a:pt x="5643946" y="6589881"/>
                </a:cubicBezTo>
                <a:cubicBezTo>
                  <a:pt x="5643946" y="6593336"/>
                  <a:pt x="5647528" y="6596791"/>
                  <a:pt x="5647528" y="6600246"/>
                </a:cubicBezTo>
                <a:cubicBezTo>
                  <a:pt x="5654694" y="6610611"/>
                  <a:pt x="5669025" y="6614065"/>
                  <a:pt x="5676191" y="6607156"/>
                </a:cubicBezTo>
                <a:cubicBezTo>
                  <a:pt x="5683357" y="6607156"/>
                  <a:pt x="5683357" y="6603701"/>
                  <a:pt x="5686939" y="6600246"/>
                </a:cubicBezTo>
                <a:cubicBezTo>
                  <a:pt x="5686939" y="6596791"/>
                  <a:pt x="5686939" y="6593336"/>
                  <a:pt x="5686939" y="6589881"/>
                </a:cubicBezTo>
                <a:cubicBezTo>
                  <a:pt x="5686939" y="6586427"/>
                  <a:pt x="5686939" y="6582972"/>
                  <a:pt x="5686939" y="6579517"/>
                </a:cubicBezTo>
                <a:cubicBezTo>
                  <a:pt x="5683357" y="6574334"/>
                  <a:pt x="5677982" y="6570880"/>
                  <a:pt x="5672161" y="6569584"/>
                </a:cubicBezTo>
                <a:close/>
                <a:moveTo>
                  <a:pt x="5429909" y="6561666"/>
                </a:moveTo>
                <a:cubicBezTo>
                  <a:pt x="5408825" y="6596598"/>
                  <a:pt x="5408825" y="6596598"/>
                  <a:pt x="5408825" y="6596598"/>
                </a:cubicBezTo>
                <a:cubicBezTo>
                  <a:pt x="5415853" y="6603584"/>
                  <a:pt x="5422881" y="6607078"/>
                  <a:pt x="5433423" y="6614064"/>
                </a:cubicBezTo>
                <a:cubicBezTo>
                  <a:pt x="5436937" y="6607078"/>
                  <a:pt x="5436937" y="6607078"/>
                  <a:pt x="5436937" y="6607078"/>
                </a:cubicBezTo>
                <a:cubicBezTo>
                  <a:pt x="5419367" y="6596598"/>
                  <a:pt x="5419367" y="6596598"/>
                  <a:pt x="5419367" y="6596598"/>
                </a:cubicBezTo>
                <a:cubicBezTo>
                  <a:pt x="5426395" y="6586119"/>
                  <a:pt x="5426395" y="6586119"/>
                  <a:pt x="5426395" y="6586119"/>
                </a:cubicBezTo>
                <a:cubicBezTo>
                  <a:pt x="5436937" y="6593105"/>
                  <a:pt x="5436937" y="6593105"/>
                  <a:pt x="5436937" y="6593105"/>
                </a:cubicBezTo>
                <a:cubicBezTo>
                  <a:pt x="5440450" y="6586119"/>
                  <a:pt x="5440450" y="6586119"/>
                  <a:pt x="5440450" y="6586119"/>
                </a:cubicBezTo>
                <a:cubicBezTo>
                  <a:pt x="5436937" y="6586119"/>
                  <a:pt x="5433423" y="6582625"/>
                  <a:pt x="5429909" y="6579132"/>
                </a:cubicBezTo>
                <a:lnTo>
                  <a:pt x="5433423" y="6572146"/>
                </a:lnTo>
                <a:cubicBezTo>
                  <a:pt x="5440450" y="6575638"/>
                  <a:pt x="5443964" y="6579132"/>
                  <a:pt x="5450992" y="6582625"/>
                </a:cubicBezTo>
                <a:cubicBezTo>
                  <a:pt x="5454506" y="6575638"/>
                  <a:pt x="5454506" y="6575638"/>
                  <a:pt x="5454506" y="6575638"/>
                </a:cubicBezTo>
                <a:cubicBezTo>
                  <a:pt x="5447478" y="6572146"/>
                  <a:pt x="5436937" y="6565159"/>
                  <a:pt x="5429909" y="6561666"/>
                </a:cubicBezTo>
                <a:close/>
                <a:moveTo>
                  <a:pt x="5707361" y="6533452"/>
                </a:moveTo>
                <a:cubicBezTo>
                  <a:pt x="5703868" y="6536978"/>
                  <a:pt x="5703868" y="6536978"/>
                  <a:pt x="5700375" y="6540505"/>
                </a:cubicBezTo>
                <a:cubicBezTo>
                  <a:pt x="5717840" y="6558139"/>
                  <a:pt x="5717840" y="6558139"/>
                  <a:pt x="5717840" y="6558139"/>
                </a:cubicBezTo>
                <a:cubicBezTo>
                  <a:pt x="5689895" y="6551086"/>
                  <a:pt x="5689895" y="6551086"/>
                  <a:pt x="5689895" y="6551086"/>
                </a:cubicBezTo>
                <a:cubicBezTo>
                  <a:pt x="5686402" y="6551086"/>
                  <a:pt x="5686402" y="6554612"/>
                  <a:pt x="5682908" y="6554612"/>
                </a:cubicBezTo>
                <a:cubicBezTo>
                  <a:pt x="5707361" y="6589881"/>
                  <a:pt x="5707361" y="6589881"/>
                  <a:pt x="5707361" y="6589881"/>
                </a:cubicBezTo>
                <a:cubicBezTo>
                  <a:pt x="5710854" y="6586354"/>
                  <a:pt x="5710854" y="6586354"/>
                  <a:pt x="5714348" y="6582827"/>
                </a:cubicBezTo>
                <a:cubicBezTo>
                  <a:pt x="5700375" y="6561666"/>
                  <a:pt x="5700375" y="6561666"/>
                  <a:pt x="5700375" y="6561666"/>
                </a:cubicBezTo>
                <a:cubicBezTo>
                  <a:pt x="5728320" y="6572246"/>
                  <a:pt x="5728320" y="6572246"/>
                  <a:pt x="5728320" y="6572246"/>
                </a:cubicBezTo>
                <a:cubicBezTo>
                  <a:pt x="5731814" y="6568720"/>
                  <a:pt x="5731814" y="6568720"/>
                  <a:pt x="5735307" y="6565193"/>
                </a:cubicBezTo>
                <a:cubicBezTo>
                  <a:pt x="5707361" y="6533452"/>
                  <a:pt x="5707361" y="6533452"/>
                  <a:pt x="5707361" y="6533452"/>
                </a:cubicBezTo>
                <a:close/>
                <a:moveTo>
                  <a:pt x="5399008" y="6533452"/>
                </a:moveTo>
                <a:cubicBezTo>
                  <a:pt x="5399008" y="6533452"/>
                  <a:pt x="5399008" y="6533452"/>
                  <a:pt x="5391980" y="6536965"/>
                </a:cubicBezTo>
                <a:cubicBezTo>
                  <a:pt x="5395494" y="6540479"/>
                  <a:pt x="5399008" y="6543993"/>
                  <a:pt x="5402522" y="6547507"/>
                </a:cubicBezTo>
                <a:cubicBezTo>
                  <a:pt x="5402522" y="6547507"/>
                  <a:pt x="5402522" y="6547507"/>
                  <a:pt x="5377924" y="6572104"/>
                </a:cubicBezTo>
                <a:cubicBezTo>
                  <a:pt x="5377924" y="6572104"/>
                  <a:pt x="5377924" y="6572104"/>
                  <a:pt x="5384952" y="6579132"/>
                </a:cubicBezTo>
                <a:cubicBezTo>
                  <a:pt x="5384952" y="6579132"/>
                  <a:pt x="5384952" y="6579132"/>
                  <a:pt x="5409548" y="6554535"/>
                </a:cubicBezTo>
                <a:cubicBezTo>
                  <a:pt x="5413062" y="6554535"/>
                  <a:pt x="5416576" y="6558048"/>
                  <a:pt x="5420090" y="6561562"/>
                </a:cubicBezTo>
                <a:cubicBezTo>
                  <a:pt x="5420090" y="6561562"/>
                  <a:pt x="5420090" y="6561562"/>
                  <a:pt x="5423604" y="6554535"/>
                </a:cubicBezTo>
                <a:cubicBezTo>
                  <a:pt x="5413062" y="6547507"/>
                  <a:pt x="5406036" y="6540479"/>
                  <a:pt x="5399008" y="6533452"/>
                </a:cubicBezTo>
                <a:close/>
                <a:moveTo>
                  <a:pt x="5728589" y="6522703"/>
                </a:moveTo>
                <a:lnTo>
                  <a:pt x="5746055" y="6529421"/>
                </a:lnTo>
                <a:lnTo>
                  <a:pt x="5746055" y="6533452"/>
                </a:lnTo>
                <a:lnTo>
                  <a:pt x="5739337" y="6540170"/>
                </a:lnTo>
                <a:lnTo>
                  <a:pt x="5735307" y="6533452"/>
                </a:lnTo>
                <a:close/>
                <a:moveTo>
                  <a:pt x="5724942" y="6515985"/>
                </a:moveTo>
                <a:lnTo>
                  <a:pt x="5717840" y="6522927"/>
                </a:lnTo>
                <a:cubicBezTo>
                  <a:pt x="5717840" y="6522927"/>
                  <a:pt x="5717840" y="6522927"/>
                  <a:pt x="5724942" y="6533339"/>
                </a:cubicBezTo>
                <a:cubicBezTo>
                  <a:pt x="5724942" y="6533339"/>
                  <a:pt x="5724942" y="6533339"/>
                  <a:pt x="5742696" y="6557635"/>
                </a:cubicBezTo>
                <a:cubicBezTo>
                  <a:pt x="5742696" y="6557635"/>
                  <a:pt x="5746247" y="6554165"/>
                  <a:pt x="5746247" y="6554165"/>
                </a:cubicBezTo>
                <a:cubicBezTo>
                  <a:pt x="5746247" y="6554165"/>
                  <a:pt x="5746247" y="6554165"/>
                  <a:pt x="5742696" y="6547223"/>
                </a:cubicBezTo>
                <a:cubicBezTo>
                  <a:pt x="5742696" y="6547223"/>
                  <a:pt x="5742696" y="6547223"/>
                  <a:pt x="5753349" y="6533339"/>
                </a:cubicBezTo>
                <a:cubicBezTo>
                  <a:pt x="5753349" y="6533339"/>
                  <a:pt x="5753349" y="6533339"/>
                  <a:pt x="5760450" y="6533339"/>
                </a:cubicBezTo>
                <a:cubicBezTo>
                  <a:pt x="5764002" y="6533339"/>
                  <a:pt x="5764002" y="6533339"/>
                  <a:pt x="5764002" y="6533339"/>
                </a:cubicBezTo>
                <a:cubicBezTo>
                  <a:pt x="5764002" y="6529868"/>
                  <a:pt x="5767552" y="6529868"/>
                  <a:pt x="5767552" y="6526397"/>
                </a:cubicBezTo>
                <a:cubicBezTo>
                  <a:pt x="5767552" y="6526397"/>
                  <a:pt x="5767552" y="6526397"/>
                  <a:pt x="5724942" y="6515985"/>
                </a:cubicBezTo>
                <a:close/>
                <a:moveTo>
                  <a:pt x="5370198" y="6501206"/>
                </a:moveTo>
                <a:cubicBezTo>
                  <a:pt x="5334930" y="6526286"/>
                  <a:pt x="5334930" y="6526286"/>
                  <a:pt x="5334930" y="6526286"/>
                </a:cubicBezTo>
                <a:cubicBezTo>
                  <a:pt x="5338457" y="6529869"/>
                  <a:pt x="5338457" y="6529869"/>
                  <a:pt x="5341984" y="6533452"/>
                </a:cubicBezTo>
                <a:cubicBezTo>
                  <a:pt x="5363145" y="6519121"/>
                  <a:pt x="5363145" y="6519121"/>
                  <a:pt x="5363145" y="6519121"/>
                </a:cubicBezTo>
                <a:cubicBezTo>
                  <a:pt x="5352564" y="6547782"/>
                  <a:pt x="5352564" y="6547782"/>
                  <a:pt x="5352564" y="6547782"/>
                </a:cubicBezTo>
                <a:cubicBezTo>
                  <a:pt x="5356091" y="6551366"/>
                  <a:pt x="5356091" y="6551366"/>
                  <a:pt x="5359618" y="6554948"/>
                </a:cubicBezTo>
                <a:cubicBezTo>
                  <a:pt x="5391359" y="6526286"/>
                  <a:pt x="5391359" y="6526286"/>
                  <a:pt x="5391359" y="6526286"/>
                </a:cubicBezTo>
                <a:cubicBezTo>
                  <a:pt x="5391359" y="6522703"/>
                  <a:pt x="5387833" y="6522703"/>
                  <a:pt x="5387833" y="6519121"/>
                </a:cubicBezTo>
                <a:cubicBezTo>
                  <a:pt x="5366672" y="6537034"/>
                  <a:pt x="5366672" y="6537034"/>
                  <a:pt x="5366672" y="6537034"/>
                </a:cubicBezTo>
                <a:cubicBezTo>
                  <a:pt x="5377252" y="6508372"/>
                  <a:pt x="5377252" y="6508372"/>
                  <a:pt x="5377252" y="6508372"/>
                </a:cubicBezTo>
                <a:cubicBezTo>
                  <a:pt x="5373725" y="6504789"/>
                  <a:pt x="5373725" y="6504789"/>
                  <a:pt x="5370198" y="6501206"/>
                </a:cubicBezTo>
                <a:close/>
                <a:moveTo>
                  <a:pt x="5739338" y="6490458"/>
                </a:moveTo>
                <a:lnTo>
                  <a:pt x="5735307" y="6498519"/>
                </a:lnTo>
                <a:lnTo>
                  <a:pt x="5774270" y="6518673"/>
                </a:lnTo>
                <a:lnTo>
                  <a:pt x="5787706" y="6494489"/>
                </a:lnTo>
                <a:lnTo>
                  <a:pt x="5780988" y="6490458"/>
                </a:lnTo>
                <a:lnTo>
                  <a:pt x="5770239" y="6509268"/>
                </a:lnTo>
                <a:close/>
                <a:moveTo>
                  <a:pt x="5363634" y="6487771"/>
                </a:moveTo>
                <a:cubicBezTo>
                  <a:pt x="5328212" y="6508933"/>
                  <a:pt x="5328212" y="6508933"/>
                  <a:pt x="5328212" y="6508933"/>
                </a:cubicBezTo>
                <a:cubicBezTo>
                  <a:pt x="5328212" y="6508933"/>
                  <a:pt x="5328212" y="6512459"/>
                  <a:pt x="5331754" y="6515986"/>
                </a:cubicBezTo>
                <a:cubicBezTo>
                  <a:pt x="5367176" y="6494825"/>
                  <a:pt x="5367176" y="6494825"/>
                  <a:pt x="5367176" y="6494825"/>
                </a:cubicBezTo>
                <a:cubicBezTo>
                  <a:pt x="5367176" y="6491298"/>
                  <a:pt x="5363634" y="6491298"/>
                  <a:pt x="5363634" y="6487771"/>
                </a:cubicBezTo>
                <a:close/>
                <a:moveTo>
                  <a:pt x="5354927" y="6454161"/>
                </a:moveTo>
                <a:cubicBezTo>
                  <a:pt x="5356683" y="6454602"/>
                  <a:pt x="5358437" y="6456365"/>
                  <a:pt x="5360192" y="6459892"/>
                </a:cubicBezTo>
                <a:cubicBezTo>
                  <a:pt x="5391785" y="6537483"/>
                  <a:pt x="5465500" y="6590385"/>
                  <a:pt x="5553257" y="6590385"/>
                </a:cubicBezTo>
                <a:cubicBezTo>
                  <a:pt x="5641012" y="6590385"/>
                  <a:pt x="5714728" y="6537483"/>
                  <a:pt x="5746320" y="6459892"/>
                </a:cubicBezTo>
                <a:cubicBezTo>
                  <a:pt x="5748075" y="6456365"/>
                  <a:pt x="5749831" y="6454602"/>
                  <a:pt x="5751586" y="6454161"/>
                </a:cubicBezTo>
                <a:cubicBezTo>
                  <a:pt x="5753340" y="6453721"/>
                  <a:pt x="5755096" y="6454602"/>
                  <a:pt x="5756851" y="6456365"/>
                </a:cubicBezTo>
                <a:cubicBezTo>
                  <a:pt x="5756851" y="6456365"/>
                  <a:pt x="5756851" y="6456365"/>
                  <a:pt x="5795464" y="6466946"/>
                </a:cubicBezTo>
                <a:cubicBezTo>
                  <a:pt x="5798974" y="6470473"/>
                  <a:pt x="5802484" y="6473999"/>
                  <a:pt x="5802484" y="6477526"/>
                </a:cubicBezTo>
                <a:cubicBezTo>
                  <a:pt x="5763871" y="6579804"/>
                  <a:pt x="5665585" y="6650341"/>
                  <a:pt x="5553257" y="6650341"/>
                </a:cubicBezTo>
                <a:cubicBezTo>
                  <a:pt x="5440929" y="6650341"/>
                  <a:pt x="5342641" y="6579804"/>
                  <a:pt x="5304028" y="6481054"/>
                </a:cubicBezTo>
                <a:cubicBezTo>
                  <a:pt x="5304028" y="6473999"/>
                  <a:pt x="5304028" y="6470473"/>
                  <a:pt x="5311049" y="6466946"/>
                </a:cubicBezTo>
                <a:cubicBezTo>
                  <a:pt x="5311049" y="6466946"/>
                  <a:pt x="5311049" y="6466946"/>
                  <a:pt x="5349662" y="6456365"/>
                </a:cubicBezTo>
                <a:cubicBezTo>
                  <a:pt x="5351417" y="6454602"/>
                  <a:pt x="5353172" y="6453721"/>
                  <a:pt x="5354927" y="6454161"/>
                </a:cubicBezTo>
                <a:close/>
                <a:moveTo>
                  <a:pt x="5507442" y="6448323"/>
                </a:moveTo>
                <a:cubicBezTo>
                  <a:pt x="5510935" y="6444777"/>
                  <a:pt x="5514428" y="6444777"/>
                  <a:pt x="5517922" y="6448323"/>
                </a:cubicBezTo>
                <a:cubicBezTo>
                  <a:pt x="5517922" y="6448323"/>
                  <a:pt x="5521414" y="6451869"/>
                  <a:pt x="5521414" y="6455414"/>
                </a:cubicBezTo>
                <a:cubicBezTo>
                  <a:pt x="5521414" y="6455414"/>
                  <a:pt x="5528401" y="6558233"/>
                  <a:pt x="5528401" y="6558233"/>
                </a:cubicBezTo>
                <a:cubicBezTo>
                  <a:pt x="5528401" y="6565324"/>
                  <a:pt x="5528401" y="6568870"/>
                  <a:pt x="5524908" y="6568870"/>
                </a:cubicBezTo>
                <a:cubicBezTo>
                  <a:pt x="5524908" y="6572415"/>
                  <a:pt x="5521414" y="6572415"/>
                  <a:pt x="5517922" y="6568870"/>
                </a:cubicBezTo>
                <a:cubicBezTo>
                  <a:pt x="5472509" y="6558233"/>
                  <a:pt x="5441070" y="6540506"/>
                  <a:pt x="5409632" y="6505050"/>
                </a:cubicBezTo>
                <a:cubicBezTo>
                  <a:pt x="5406138" y="6505050"/>
                  <a:pt x="5406138" y="6501505"/>
                  <a:pt x="5406138" y="6501505"/>
                </a:cubicBezTo>
                <a:cubicBezTo>
                  <a:pt x="5406138" y="6497960"/>
                  <a:pt x="5406138" y="6497960"/>
                  <a:pt x="5406138" y="6497960"/>
                </a:cubicBezTo>
                <a:cubicBezTo>
                  <a:pt x="5406138" y="6494415"/>
                  <a:pt x="5409632" y="6494415"/>
                  <a:pt x="5413124" y="6494415"/>
                </a:cubicBezTo>
                <a:cubicBezTo>
                  <a:pt x="5413124" y="6494415"/>
                  <a:pt x="5413124" y="6494415"/>
                  <a:pt x="5507442" y="6448323"/>
                </a:cubicBezTo>
                <a:close/>
                <a:moveTo>
                  <a:pt x="5592084" y="6444777"/>
                </a:moveTo>
                <a:cubicBezTo>
                  <a:pt x="5595578" y="6444777"/>
                  <a:pt x="5599071" y="6444777"/>
                  <a:pt x="5602565" y="6444777"/>
                </a:cubicBezTo>
                <a:cubicBezTo>
                  <a:pt x="5602565" y="6444777"/>
                  <a:pt x="5602565" y="6444777"/>
                  <a:pt x="5693388" y="6490688"/>
                </a:cubicBezTo>
                <a:cubicBezTo>
                  <a:pt x="5696882" y="6494220"/>
                  <a:pt x="5700375" y="6494220"/>
                  <a:pt x="5700375" y="6497752"/>
                </a:cubicBezTo>
                <a:cubicBezTo>
                  <a:pt x="5700375" y="6501283"/>
                  <a:pt x="5700375" y="6501283"/>
                  <a:pt x="5696882" y="6504815"/>
                </a:cubicBezTo>
                <a:cubicBezTo>
                  <a:pt x="5665442" y="6540131"/>
                  <a:pt x="5634003" y="6557789"/>
                  <a:pt x="5588592" y="6568384"/>
                </a:cubicBezTo>
                <a:cubicBezTo>
                  <a:pt x="5585098" y="6568384"/>
                  <a:pt x="5581605" y="6568384"/>
                  <a:pt x="5581605" y="6568384"/>
                </a:cubicBezTo>
                <a:cubicBezTo>
                  <a:pt x="5578112" y="6564852"/>
                  <a:pt x="5578112" y="6561320"/>
                  <a:pt x="5578112" y="6557789"/>
                </a:cubicBezTo>
                <a:cubicBezTo>
                  <a:pt x="5578112" y="6557789"/>
                  <a:pt x="5578112" y="6557789"/>
                  <a:pt x="5588592" y="6455373"/>
                </a:cubicBezTo>
                <a:cubicBezTo>
                  <a:pt x="5588592" y="6451841"/>
                  <a:pt x="5588592" y="6448309"/>
                  <a:pt x="5592084" y="6444777"/>
                </a:cubicBezTo>
                <a:close/>
                <a:moveTo>
                  <a:pt x="4714283" y="6405813"/>
                </a:moveTo>
                <a:lnTo>
                  <a:pt x="4755862" y="6405813"/>
                </a:lnTo>
                <a:cubicBezTo>
                  <a:pt x="4755862" y="6405813"/>
                  <a:pt x="4755862" y="6405813"/>
                  <a:pt x="4755862" y="6448423"/>
                </a:cubicBezTo>
                <a:cubicBezTo>
                  <a:pt x="4755862" y="6448423"/>
                  <a:pt x="4728142" y="6455525"/>
                  <a:pt x="4707353" y="6455525"/>
                </a:cubicBezTo>
                <a:cubicBezTo>
                  <a:pt x="4690028" y="6455525"/>
                  <a:pt x="4690028" y="6441322"/>
                  <a:pt x="4690028" y="6430669"/>
                </a:cubicBezTo>
                <a:cubicBezTo>
                  <a:pt x="4690028" y="6416466"/>
                  <a:pt x="4696958" y="6409364"/>
                  <a:pt x="4714283" y="6405813"/>
                </a:cubicBezTo>
                <a:close/>
                <a:moveTo>
                  <a:pt x="4398479" y="6335948"/>
                </a:moveTo>
                <a:cubicBezTo>
                  <a:pt x="4429716" y="6335948"/>
                  <a:pt x="4440128" y="6350016"/>
                  <a:pt x="4440128" y="6392220"/>
                </a:cubicBezTo>
                <a:cubicBezTo>
                  <a:pt x="4440128" y="6430905"/>
                  <a:pt x="4433187" y="6455524"/>
                  <a:pt x="4398479" y="6455524"/>
                </a:cubicBezTo>
                <a:cubicBezTo>
                  <a:pt x="4363770" y="6455524"/>
                  <a:pt x="4356829" y="6434423"/>
                  <a:pt x="4356829" y="6392220"/>
                </a:cubicBezTo>
                <a:cubicBezTo>
                  <a:pt x="4356829" y="6350016"/>
                  <a:pt x="4367241" y="6335948"/>
                  <a:pt x="4398479" y="6335948"/>
                </a:cubicBezTo>
                <a:close/>
                <a:moveTo>
                  <a:pt x="5543005" y="6331919"/>
                </a:moveTo>
                <a:cubicBezTo>
                  <a:pt x="5543005" y="6331919"/>
                  <a:pt x="5543005" y="6331919"/>
                  <a:pt x="5564034" y="6331919"/>
                </a:cubicBezTo>
                <a:cubicBezTo>
                  <a:pt x="5564034" y="6331919"/>
                  <a:pt x="5564034" y="6339012"/>
                  <a:pt x="5564034" y="6342559"/>
                </a:cubicBezTo>
                <a:cubicBezTo>
                  <a:pt x="5581559" y="6346106"/>
                  <a:pt x="5595578" y="6363841"/>
                  <a:pt x="5595578" y="6381576"/>
                </a:cubicBezTo>
                <a:cubicBezTo>
                  <a:pt x="5595578" y="6402858"/>
                  <a:pt x="5574549" y="6420593"/>
                  <a:pt x="5553519" y="6420593"/>
                </a:cubicBezTo>
                <a:cubicBezTo>
                  <a:pt x="5532490" y="6420593"/>
                  <a:pt x="5514966" y="6402858"/>
                  <a:pt x="5514966" y="6381576"/>
                </a:cubicBezTo>
                <a:cubicBezTo>
                  <a:pt x="5514966" y="6363841"/>
                  <a:pt x="5525480" y="6346106"/>
                  <a:pt x="5543005" y="6342559"/>
                </a:cubicBezTo>
                <a:cubicBezTo>
                  <a:pt x="5543005" y="6342559"/>
                  <a:pt x="5543005" y="6331919"/>
                  <a:pt x="5543005" y="6331919"/>
                </a:cubicBezTo>
                <a:close/>
                <a:moveTo>
                  <a:pt x="5553257" y="6321170"/>
                </a:moveTo>
                <a:cubicBezTo>
                  <a:pt x="5520236" y="6321170"/>
                  <a:pt x="5493469" y="6348239"/>
                  <a:pt x="5493469" y="6381630"/>
                </a:cubicBezTo>
                <a:cubicBezTo>
                  <a:pt x="5493469" y="6415021"/>
                  <a:pt x="5520236" y="6442090"/>
                  <a:pt x="5553257" y="6442090"/>
                </a:cubicBezTo>
                <a:cubicBezTo>
                  <a:pt x="5586277" y="6442090"/>
                  <a:pt x="5613045" y="6415021"/>
                  <a:pt x="5613045" y="6381630"/>
                </a:cubicBezTo>
                <a:cubicBezTo>
                  <a:pt x="5613045" y="6348239"/>
                  <a:pt x="5586277" y="6321170"/>
                  <a:pt x="5553257" y="6321170"/>
                </a:cubicBezTo>
                <a:close/>
                <a:moveTo>
                  <a:pt x="5553257" y="6314453"/>
                </a:moveTo>
                <a:cubicBezTo>
                  <a:pt x="5589987" y="6314453"/>
                  <a:pt x="5619763" y="6344529"/>
                  <a:pt x="5619763" y="6381630"/>
                </a:cubicBezTo>
                <a:cubicBezTo>
                  <a:pt x="5619763" y="6418732"/>
                  <a:pt x="5589987" y="6448808"/>
                  <a:pt x="5553257" y="6448808"/>
                </a:cubicBezTo>
                <a:cubicBezTo>
                  <a:pt x="5516526" y="6448808"/>
                  <a:pt x="5486751" y="6418732"/>
                  <a:pt x="5486751" y="6381630"/>
                </a:cubicBezTo>
                <a:cubicBezTo>
                  <a:pt x="5486751" y="6344529"/>
                  <a:pt x="5516526" y="6314453"/>
                  <a:pt x="5553257" y="6314453"/>
                </a:cubicBezTo>
                <a:close/>
                <a:moveTo>
                  <a:pt x="5728549" y="6311766"/>
                </a:moveTo>
                <a:cubicBezTo>
                  <a:pt x="5732050" y="6311766"/>
                  <a:pt x="5732050" y="6315292"/>
                  <a:pt x="5732050" y="6318819"/>
                </a:cubicBezTo>
                <a:cubicBezTo>
                  <a:pt x="5746055" y="6361141"/>
                  <a:pt x="5746055" y="6399936"/>
                  <a:pt x="5732050" y="6442258"/>
                </a:cubicBezTo>
                <a:cubicBezTo>
                  <a:pt x="5732050" y="6449312"/>
                  <a:pt x="5732050" y="6449312"/>
                  <a:pt x="5728549" y="6449312"/>
                </a:cubicBezTo>
                <a:cubicBezTo>
                  <a:pt x="5725047" y="6452839"/>
                  <a:pt x="5721546" y="6449312"/>
                  <a:pt x="5721546" y="6449312"/>
                </a:cubicBezTo>
                <a:lnTo>
                  <a:pt x="5634012" y="6389356"/>
                </a:lnTo>
                <a:cubicBezTo>
                  <a:pt x="5630510" y="6385829"/>
                  <a:pt x="5630510" y="6382302"/>
                  <a:pt x="5630510" y="6382302"/>
                </a:cubicBezTo>
                <a:cubicBezTo>
                  <a:pt x="5630510" y="6378776"/>
                  <a:pt x="5630510" y="6375249"/>
                  <a:pt x="5634012" y="6371721"/>
                </a:cubicBezTo>
                <a:cubicBezTo>
                  <a:pt x="5634012" y="6371721"/>
                  <a:pt x="5634012" y="6371721"/>
                  <a:pt x="5718044" y="6315292"/>
                </a:cubicBezTo>
                <a:cubicBezTo>
                  <a:pt x="5725047" y="6311766"/>
                  <a:pt x="5728549" y="6311766"/>
                  <a:pt x="5728549" y="6311766"/>
                </a:cubicBezTo>
                <a:close/>
                <a:moveTo>
                  <a:pt x="5377964" y="6311766"/>
                </a:moveTo>
                <a:cubicBezTo>
                  <a:pt x="5381466" y="6311766"/>
                  <a:pt x="5384967" y="6311766"/>
                  <a:pt x="5384967" y="6315292"/>
                </a:cubicBezTo>
                <a:lnTo>
                  <a:pt x="5472501" y="6371721"/>
                </a:lnTo>
                <a:cubicBezTo>
                  <a:pt x="5476002" y="6375249"/>
                  <a:pt x="5476002" y="6378776"/>
                  <a:pt x="5476002" y="6382302"/>
                </a:cubicBezTo>
                <a:cubicBezTo>
                  <a:pt x="5476002" y="6385829"/>
                  <a:pt x="5476002" y="6389356"/>
                  <a:pt x="5472501" y="6389356"/>
                </a:cubicBezTo>
                <a:cubicBezTo>
                  <a:pt x="5472501" y="6389356"/>
                  <a:pt x="5472501" y="6389356"/>
                  <a:pt x="5384967" y="6449312"/>
                </a:cubicBezTo>
                <a:cubicBezTo>
                  <a:pt x="5381466" y="6449312"/>
                  <a:pt x="5377964" y="6452839"/>
                  <a:pt x="5377964" y="6449312"/>
                </a:cubicBezTo>
                <a:cubicBezTo>
                  <a:pt x="5374463" y="6449312"/>
                  <a:pt x="5374463" y="6445785"/>
                  <a:pt x="5370961" y="6445785"/>
                </a:cubicBezTo>
                <a:cubicBezTo>
                  <a:pt x="5360457" y="6399936"/>
                  <a:pt x="5360457" y="6361141"/>
                  <a:pt x="5370961" y="6318819"/>
                </a:cubicBezTo>
                <a:cubicBezTo>
                  <a:pt x="5374463" y="6315292"/>
                  <a:pt x="5374463" y="6311766"/>
                  <a:pt x="5377964" y="6311766"/>
                </a:cubicBezTo>
                <a:close/>
                <a:moveTo>
                  <a:pt x="4974316" y="6301017"/>
                </a:moveTo>
                <a:cubicBezTo>
                  <a:pt x="4974316" y="6304543"/>
                  <a:pt x="4970828" y="6304543"/>
                  <a:pt x="4974316" y="6308070"/>
                </a:cubicBezTo>
                <a:cubicBezTo>
                  <a:pt x="5016166" y="6470304"/>
                  <a:pt x="5016166" y="6470304"/>
                  <a:pt x="5016166" y="6470304"/>
                </a:cubicBezTo>
                <a:cubicBezTo>
                  <a:pt x="5016166" y="6477358"/>
                  <a:pt x="5023141" y="6491465"/>
                  <a:pt x="5037091" y="6491465"/>
                </a:cubicBezTo>
                <a:cubicBezTo>
                  <a:pt x="5047554" y="6491465"/>
                  <a:pt x="5047554" y="6491465"/>
                  <a:pt x="5047554" y="6491465"/>
                </a:cubicBezTo>
                <a:cubicBezTo>
                  <a:pt x="5044066" y="6494992"/>
                  <a:pt x="5044066" y="6494992"/>
                  <a:pt x="5044066" y="6498518"/>
                </a:cubicBezTo>
                <a:cubicBezTo>
                  <a:pt x="5040578" y="6509098"/>
                  <a:pt x="5037091" y="6519679"/>
                  <a:pt x="5016166" y="6519679"/>
                </a:cubicBezTo>
                <a:cubicBezTo>
                  <a:pt x="4981291" y="6516153"/>
                  <a:pt x="4981291" y="6516153"/>
                  <a:pt x="4981291" y="6516153"/>
                </a:cubicBezTo>
                <a:cubicBezTo>
                  <a:pt x="4981291" y="6516153"/>
                  <a:pt x="4977804" y="6516153"/>
                  <a:pt x="4977804" y="6519679"/>
                </a:cubicBezTo>
                <a:cubicBezTo>
                  <a:pt x="4974316" y="6519679"/>
                  <a:pt x="4974316" y="6523206"/>
                  <a:pt x="4974316" y="6523206"/>
                </a:cubicBezTo>
                <a:cubicBezTo>
                  <a:pt x="4974316" y="6544367"/>
                  <a:pt x="4974316" y="6544367"/>
                  <a:pt x="4974316" y="6544367"/>
                </a:cubicBezTo>
                <a:cubicBezTo>
                  <a:pt x="4974316" y="6547894"/>
                  <a:pt x="4977804" y="6547894"/>
                  <a:pt x="4981291" y="6551421"/>
                </a:cubicBezTo>
                <a:cubicBezTo>
                  <a:pt x="4991754" y="6551421"/>
                  <a:pt x="5012678" y="6554947"/>
                  <a:pt x="5026628" y="6554947"/>
                </a:cubicBezTo>
                <a:cubicBezTo>
                  <a:pt x="5030116" y="6554947"/>
                  <a:pt x="5030116" y="6554947"/>
                  <a:pt x="5030116" y="6554947"/>
                </a:cubicBezTo>
                <a:cubicBezTo>
                  <a:pt x="5058016" y="6554947"/>
                  <a:pt x="5075453" y="6537313"/>
                  <a:pt x="5085916" y="6502045"/>
                </a:cubicBezTo>
                <a:cubicBezTo>
                  <a:pt x="5096378" y="6463250"/>
                  <a:pt x="5110329" y="6410348"/>
                  <a:pt x="5117303" y="6371553"/>
                </a:cubicBezTo>
                <a:cubicBezTo>
                  <a:pt x="5124279" y="6353919"/>
                  <a:pt x="5127766" y="6339811"/>
                  <a:pt x="5131253" y="6329231"/>
                </a:cubicBezTo>
                <a:cubicBezTo>
                  <a:pt x="5134741" y="6308070"/>
                  <a:pt x="5134741" y="6308070"/>
                  <a:pt x="5134741" y="6308070"/>
                </a:cubicBezTo>
                <a:cubicBezTo>
                  <a:pt x="5134741" y="6304543"/>
                  <a:pt x="5134741" y="6304543"/>
                  <a:pt x="5134741" y="6301017"/>
                </a:cubicBezTo>
                <a:cubicBezTo>
                  <a:pt x="5131253" y="6301017"/>
                  <a:pt x="5131253" y="6301017"/>
                  <a:pt x="5127766" y="6301017"/>
                </a:cubicBezTo>
                <a:cubicBezTo>
                  <a:pt x="5099866" y="6301017"/>
                  <a:pt x="5099866" y="6301017"/>
                  <a:pt x="5099866" y="6301017"/>
                </a:cubicBezTo>
                <a:cubicBezTo>
                  <a:pt x="5096378" y="6301017"/>
                  <a:pt x="5092891" y="6301017"/>
                  <a:pt x="5092891" y="6304543"/>
                </a:cubicBezTo>
                <a:cubicBezTo>
                  <a:pt x="5054528" y="6449143"/>
                  <a:pt x="5054528" y="6449143"/>
                  <a:pt x="5054528" y="6449143"/>
                </a:cubicBezTo>
                <a:cubicBezTo>
                  <a:pt x="5051041" y="6449143"/>
                  <a:pt x="5051041" y="6449143"/>
                  <a:pt x="5051041" y="6449143"/>
                </a:cubicBezTo>
                <a:cubicBezTo>
                  <a:pt x="5016166" y="6304543"/>
                  <a:pt x="5016166" y="6304543"/>
                  <a:pt x="5016166" y="6304543"/>
                </a:cubicBezTo>
                <a:cubicBezTo>
                  <a:pt x="5012678" y="6301017"/>
                  <a:pt x="5012678" y="6301017"/>
                  <a:pt x="5009191" y="6301017"/>
                </a:cubicBezTo>
                <a:cubicBezTo>
                  <a:pt x="4981291" y="6301017"/>
                  <a:pt x="4981291" y="6301017"/>
                  <a:pt x="4981291" y="6301017"/>
                </a:cubicBezTo>
                <a:cubicBezTo>
                  <a:pt x="4977804" y="6301017"/>
                  <a:pt x="4974316" y="6301017"/>
                  <a:pt x="4974316" y="6301017"/>
                </a:cubicBezTo>
                <a:close/>
                <a:moveTo>
                  <a:pt x="4942289" y="6296986"/>
                </a:moveTo>
                <a:cubicBezTo>
                  <a:pt x="4921163" y="6296986"/>
                  <a:pt x="4903559" y="6311057"/>
                  <a:pt x="4889474" y="6318092"/>
                </a:cubicBezTo>
                <a:cubicBezTo>
                  <a:pt x="4889474" y="6307539"/>
                  <a:pt x="4889474" y="6307539"/>
                  <a:pt x="4889474" y="6307539"/>
                </a:cubicBezTo>
                <a:cubicBezTo>
                  <a:pt x="4889474" y="6300504"/>
                  <a:pt x="4885954" y="6300504"/>
                  <a:pt x="4882433" y="6300504"/>
                </a:cubicBezTo>
                <a:cubicBezTo>
                  <a:pt x="4854264" y="6300504"/>
                  <a:pt x="4854264" y="6300504"/>
                  <a:pt x="4854264" y="6300504"/>
                </a:cubicBezTo>
                <a:cubicBezTo>
                  <a:pt x="4850743" y="6300504"/>
                  <a:pt x="4847222" y="6300504"/>
                  <a:pt x="4847222" y="6307539"/>
                </a:cubicBezTo>
                <a:cubicBezTo>
                  <a:pt x="4847222" y="6483422"/>
                  <a:pt x="4847222" y="6483422"/>
                  <a:pt x="4847222" y="6483422"/>
                </a:cubicBezTo>
                <a:cubicBezTo>
                  <a:pt x="4847222" y="6486940"/>
                  <a:pt x="4850743" y="6490457"/>
                  <a:pt x="4854264" y="6490457"/>
                </a:cubicBezTo>
                <a:cubicBezTo>
                  <a:pt x="4882433" y="6490457"/>
                  <a:pt x="4882433" y="6490457"/>
                  <a:pt x="4882433" y="6490457"/>
                </a:cubicBezTo>
                <a:cubicBezTo>
                  <a:pt x="4885954" y="6490457"/>
                  <a:pt x="4889474" y="6486940"/>
                  <a:pt x="4889474" y="6483422"/>
                </a:cubicBezTo>
                <a:cubicBezTo>
                  <a:pt x="4889474" y="6360304"/>
                  <a:pt x="4889474" y="6360304"/>
                  <a:pt x="4889474" y="6360304"/>
                </a:cubicBezTo>
                <a:cubicBezTo>
                  <a:pt x="4896517" y="6356786"/>
                  <a:pt x="4917643" y="6339198"/>
                  <a:pt x="4942289" y="6339198"/>
                </a:cubicBezTo>
                <a:cubicBezTo>
                  <a:pt x="4945811" y="6335680"/>
                  <a:pt x="4949332" y="6335680"/>
                  <a:pt x="4949332" y="6332163"/>
                </a:cubicBezTo>
                <a:cubicBezTo>
                  <a:pt x="4949332" y="6304022"/>
                  <a:pt x="4949332" y="6304022"/>
                  <a:pt x="4949332" y="6304022"/>
                </a:cubicBezTo>
                <a:cubicBezTo>
                  <a:pt x="4949332" y="6304022"/>
                  <a:pt x="4949332" y="6300504"/>
                  <a:pt x="4945811" y="6300504"/>
                </a:cubicBezTo>
                <a:cubicBezTo>
                  <a:pt x="4945811" y="6296986"/>
                  <a:pt x="4942289" y="6296986"/>
                  <a:pt x="4942289" y="6296986"/>
                </a:cubicBezTo>
                <a:close/>
                <a:moveTo>
                  <a:pt x="4735647" y="6292955"/>
                </a:moveTo>
                <a:cubicBezTo>
                  <a:pt x="4714578" y="6292955"/>
                  <a:pt x="4679463" y="6300026"/>
                  <a:pt x="4665417" y="6300026"/>
                </a:cubicBezTo>
                <a:cubicBezTo>
                  <a:pt x="4661905" y="6300026"/>
                  <a:pt x="4658394" y="6303562"/>
                  <a:pt x="4658394" y="6307098"/>
                </a:cubicBezTo>
                <a:cubicBezTo>
                  <a:pt x="4658394" y="6307098"/>
                  <a:pt x="4658394" y="6307098"/>
                  <a:pt x="4658394" y="6331847"/>
                </a:cubicBezTo>
                <a:cubicBezTo>
                  <a:pt x="4658394" y="6335383"/>
                  <a:pt x="4658394" y="6335383"/>
                  <a:pt x="4661905" y="6338919"/>
                </a:cubicBezTo>
                <a:cubicBezTo>
                  <a:pt x="4661905" y="6338919"/>
                  <a:pt x="4665417" y="6338919"/>
                  <a:pt x="4665417" y="6338919"/>
                </a:cubicBezTo>
                <a:cubicBezTo>
                  <a:pt x="4682974" y="6338919"/>
                  <a:pt x="4711067" y="6335383"/>
                  <a:pt x="4732136" y="6335383"/>
                </a:cubicBezTo>
                <a:cubicBezTo>
                  <a:pt x="4746182" y="6335383"/>
                  <a:pt x="4756717" y="6345990"/>
                  <a:pt x="4756717" y="6360133"/>
                </a:cubicBezTo>
                <a:cubicBezTo>
                  <a:pt x="4756717" y="6360133"/>
                  <a:pt x="4756717" y="6360133"/>
                  <a:pt x="4756717" y="6370740"/>
                </a:cubicBezTo>
                <a:cubicBezTo>
                  <a:pt x="4756717" y="6370740"/>
                  <a:pt x="4756717" y="6370740"/>
                  <a:pt x="4707555" y="6374276"/>
                </a:cubicBezTo>
                <a:cubicBezTo>
                  <a:pt x="4665417" y="6377811"/>
                  <a:pt x="4644347" y="6395489"/>
                  <a:pt x="4644347" y="6434381"/>
                </a:cubicBezTo>
                <a:cubicBezTo>
                  <a:pt x="4644347" y="6473273"/>
                  <a:pt x="4665417" y="6494487"/>
                  <a:pt x="4700532" y="6494487"/>
                </a:cubicBezTo>
                <a:cubicBezTo>
                  <a:pt x="4728625" y="6494487"/>
                  <a:pt x="4763740" y="6480344"/>
                  <a:pt x="4763740" y="6480344"/>
                </a:cubicBezTo>
                <a:cubicBezTo>
                  <a:pt x="4770763" y="6487416"/>
                  <a:pt x="4777786" y="6490951"/>
                  <a:pt x="4791833" y="6494487"/>
                </a:cubicBezTo>
                <a:cubicBezTo>
                  <a:pt x="4795344" y="6494487"/>
                  <a:pt x="4795344" y="6494487"/>
                  <a:pt x="4798855" y="6490951"/>
                </a:cubicBezTo>
                <a:cubicBezTo>
                  <a:pt x="4798855" y="6490951"/>
                  <a:pt x="4798855" y="6487416"/>
                  <a:pt x="4798855" y="6487416"/>
                </a:cubicBezTo>
                <a:cubicBezTo>
                  <a:pt x="4798855" y="6487416"/>
                  <a:pt x="4798855" y="6487416"/>
                  <a:pt x="4798855" y="6360133"/>
                </a:cubicBezTo>
                <a:cubicBezTo>
                  <a:pt x="4798855" y="6314169"/>
                  <a:pt x="4777786" y="6292955"/>
                  <a:pt x="4735647" y="6292955"/>
                </a:cubicBezTo>
                <a:close/>
                <a:moveTo>
                  <a:pt x="4399822" y="6292954"/>
                </a:moveTo>
                <a:cubicBezTo>
                  <a:pt x="4352333" y="6292954"/>
                  <a:pt x="4313835" y="6338069"/>
                  <a:pt x="4313835" y="6393721"/>
                </a:cubicBezTo>
                <a:cubicBezTo>
                  <a:pt x="4313835" y="6449373"/>
                  <a:pt x="4352333" y="6494487"/>
                  <a:pt x="4399822" y="6494487"/>
                </a:cubicBezTo>
                <a:cubicBezTo>
                  <a:pt x="4447311" y="6494487"/>
                  <a:pt x="4485809" y="6449373"/>
                  <a:pt x="4485809" y="6393721"/>
                </a:cubicBezTo>
                <a:cubicBezTo>
                  <a:pt x="4485809" y="6338069"/>
                  <a:pt x="4447311" y="6292954"/>
                  <a:pt x="4399822" y="6292954"/>
                </a:cubicBezTo>
                <a:close/>
                <a:moveTo>
                  <a:pt x="4145892" y="6268771"/>
                </a:moveTo>
                <a:cubicBezTo>
                  <a:pt x="4152859" y="6268771"/>
                  <a:pt x="4159825" y="6268771"/>
                  <a:pt x="4177241" y="6268771"/>
                </a:cubicBezTo>
                <a:cubicBezTo>
                  <a:pt x="4177241" y="6268771"/>
                  <a:pt x="4177241" y="6268771"/>
                  <a:pt x="4194657" y="6268771"/>
                </a:cubicBezTo>
                <a:cubicBezTo>
                  <a:pt x="4226007" y="6268771"/>
                  <a:pt x="4239940" y="6290024"/>
                  <a:pt x="4239940" y="6307735"/>
                </a:cubicBezTo>
                <a:cubicBezTo>
                  <a:pt x="4239940" y="6332529"/>
                  <a:pt x="4222523" y="6346697"/>
                  <a:pt x="4191174" y="6346697"/>
                </a:cubicBezTo>
                <a:cubicBezTo>
                  <a:pt x="4170274" y="6346697"/>
                  <a:pt x="4152859" y="6346697"/>
                  <a:pt x="4145892" y="6346697"/>
                </a:cubicBezTo>
                <a:cubicBezTo>
                  <a:pt x="4145892" y="6346697"/>
                  <a:pt x="4145892" y="6346697"/>
                  <a:pt x="4145892" y="6268771"/>
                </a:cubicBezTo>
                <a:close/>
                <a:moveTo>
                  <a:pt x="4563063" y="6255336"/>
                </a:moveTo>
                <a:cubicBezTo>
                  <a:pt x="4563063" y="6255336"/>
                  <a:pt x="4563063" y="6255336"/>
                  <a:pt x="4531410" y="6262370"/>
                </a:cubicBezTo>
                <a:cubicBezTo>
                  <a:pt x="4527893" y="6262370"/>
                  <a:pt x="4527893" y="6265887"/>
                  <a:pt x="4527893" y="6269404"/>
                </a:cubicBezTo>
                <a:cubicBezTo>
                  <a:pt x="4527893" y="6269404"/>
                  <a:pt x="4527893" y="6269404"/>
                  <a:pt x="4527893" y="6301056"/>
                </a:cubicBezTo>
                <a:cubicBezTo>
                  <a:pt x="4527893" y="6301056"/>
                  <a:pt x="4527893" y="6301056"/>
                  <a:pt x="4510308" y="6301056"/>
                </a:cubicBezTo>
                <a:cubicBezTo>
                  <a:pt x="4506792" y="6301056"/>
                  <a:pt x="4503275" y="6301056"/>
                  <a:pt x="4503275" y="6308090"/>
                </a:cubicBezTo>
                <a:cubicBezTo>
                  <a:pt x="4503275" y="6308090"/>
                  <a:pt x="4503275" y="6308090"/>
                  <a:pt x="4503275" y="6332708"/>
                </a:cubicBezTo>
                <a:cubicBezTo>
                  <a:pt x="4503275" y="6336226"/>
                  <a:pt x="4506792" y="6339742"/>
                  <a:pt x="4510308" y="6339742"/>
                </a:cubicBezTo>
                <a:cubicBezTo>
                  <a:pt x="4510308" y="6339742"/>
                  <a:pt x="4510308" y="6339742"/>
                  <a:pt x="4527893" y="6339742"/>
                </a:cubicBezTo>
                <a:cubicBezTo>
                  <a:pt x="4527893" y="6339742"/>
                  <a:pt x="4527893" y="6339742"/>
                  <a:pt x="4527893" y="6424149"/>
                </a:cubicBezTo>
                <a:cubicBezTo>
                  <a:pt x="4527893" y="6476902"/>
                  <a:pt x="4541961" y="6494487"/>
                  <a:pt x="4584164" y="6494487"/>
                </a:cubicBezTo>
                <a:cubicBezTo>
                  <a:pt x="4594715" y="6494487"/>
                  <a:pt x="4605266" y="6490971"/>
                  <a:pt x="4615817" y="6490971"/>
                </a:cubicBezTo>
                <a:cubicBezTo>
                  <a:pt x="4619334" y="6490971"/>
                  <a:pt x="4622851" y="6487454"/>
                  <a:pt x="4622851" y="6483936"/>
                </a:cubicBezTo>
                <a:cubicBezTo>
                  <a:pt x="4622851" y="6483936"/>
                  <a:pt x="4622851" y="6483936"/>
                  <a:pt x="4622851" y="6459318"/>
                </a:cubicBezTo>
                <a:cubicBezTo>
                  <a:pt x="4622851" y="6455801"/>
                  <a:pt x="4619334" y="6452284"/>
                  <a:pt x="4615817" y="6452284"/>
                </a:cubicBezTo>
                <a:cubicBezTo>
                  <a:pt x="4608783" y="6452284"/>
                  <a:pt x="4598232" y="6452284"/>
                  <a:pt x="4591198" y="6452284"/>
                </a:cubicBezTo>
                <a:cubicBezTo>
                  <a:pt x="4570096" y="6452284"/>
                  <a:pt x="4570096" y="6445250"/>
                  <a:pt x="4570096" y="6417115"/>
                </a:cubicBezTo>
                <a:cubicBezTo>
                  <a:pt x="4570096" y="6417115"/>
                  <a:pt x="4570096" y="6417115"/>
                  <a:pt x="4570096" y="6339742"/>
                </a:cubicBezTo>
                <a:cubicBezTo>
                  <a:pt x="4570096" y="6339742"/>
                  <a:pt x="4570096" y="6339742"/>
                  <a:pt x="4615817" y="6339742"/>
                </a:cubicBezTo>
                <a:cubicBezTo>
                  <a:pt x="4619334" y="6339742"/>
                  <a:pt x="4622851" y="6336226"/>
                  <a:pt x="4622851" y="6332708"/>
                </a:cubicBezTo>
                <a:cubicBezTo>
                  <a:pt x="4622851" y="6332708"/>
                  <a:pt x="4622851" y="6332708"/>
                  <a:pt x="4622851" y="6308090"/>
                </a:cubicBezTo>
                <a:cubicBezTo>
                  <a:pt x="4622851" y="6301056"/>
                  <a:pt x="4619334" y="6301056"/>
                  <a:pt x="4615817" y="6301056"/>
                </a:cubicBezTo>
                <a:cubicBezTo>
                  <a:pt x="4615817" y="6301056"/>
                  <a:pt x="4615817" y="6301056"/>
                  <a:pt x="4570096" y="6301056"/>
                </a:cubicBezTo>
                <a:cubicBezTo>
                  <a:pt x="4570096" y="6301056"/>
                  <a:pt x="4570096" y="6301056"/>
                  <a:pt x="4570096" y="6262370"/>
                </a:cubicBezTo>
                <a:cubicBezTo>
                  <a:pt x="4570096" y="6258853"/>
                  <a:pt x="4570096" y="6258853"/>
                  <a:pt x="4566580" y="6255336"/>
                </a:cubicBezTo>
                <a:cubicBezTo>
                  <a:pt x="4566580" y="6255336"/>
                  <a:pt x="4563063" y="6255336"/>
                  <a:pt x="4563063" y="6255336"/>
                </a:cubicBezTo>
                <a:close/>
                <a:moveTo>
                  <a:pt x="4187668" y="6227122"/>
                </a:moveTo>
                <a:cubicBezTo>
                  <a:pt x="4177174" y="6227122"/>
                  <a:pt x="4145689" y="6227122"/>
                  <a:pt x="4107208" y="6230633"/>
                </a:cubicBezTo>
                <a:cubicBezTo>
                  <a:pt x="4103710" y="6230633"/>
                  <a:pt x="4100211" y="6234144"/>
                  <a:pt x="4100211" y="6237655"/>
                </a:cubicBezTo>
                <a:cubicBezTo>
                  <a:pt x="4100211" y="6237655"/>
                  <a:pt x="4100211" y="6237655"/>
                  <a:pt x="4100211" y="6483435"/>
                </a:cubicBezTo>
                <a:cubicBezTo>
                  <a:pt x="4100211" y="6486946"/>
                  <a:pt x="4103710" y="6490457"/>
                  <a:pt x="4107208" y="6490457"/>
                </a:cubicBezTo>
                <a:cubicBezTo>
                  <a:pt x="4107208" y="6490457"/>
                  <a:pt x="4107208" y="6490457"/>
                  <a:pt x="4138693" y="6490457"/>
                </a:cubicBezTo>
                <a:cubicBezTo>
                  <a:pt x="4142191" y="6490457"/>
                  <a:pt x="4145689" y="6486946"/>
                  <a:pt x="4145689" y="6483435"/>
                </a:cubicBezTo>
                <a:cubicBezTo>
                  <a:pt x="4145689" y="6483435"/>
                  <a:pt x="4145689" y="6483435"/>
                  <a:pt x="4145689" y="6385123"/>
                </a:cubicBezTo>
                <a:cubicBezTo>
                  <a:pt x="4156184" y="6388634"/>
                  <a:pt x="4173675" y="6388634"/>
                  <a:pt x="4194665" y="6388634"/>
                </a:cubicBezTo>
                <a:cubicBezTo>
                  <a:pt x="4194665" y="6388634"/>
                  <a:pt x="4194665" y="6388634"/>
                  <a:pt x="4240143" y="6486946"/>
                </a:cubicBezTo>
                <a:cubicBezTo>
                  <a:pt x="4240143" y="6486946"/>
                  <a:pt x="4243641" y="6490457"/>
                  <a:pt x="4247139" y="6490457"/>
                </a:cubicBezTo>
                <a:cubicBezTo>
                  <a:pt x="4247139" y="6490457"/>
                  <a:pt x="4247139" y="6490457"/>
                  <a:pt x="4278624" y="6490457"/>
                </a:cubicBezTo>
                <a:cubicBezTo>
                  <a:pt x="4282122" y="6490457"/>
                  <a:pt x="4285620" y="6486946"/>
                  <a:pt x="4285620" y="6486946"/>
                </a:cubicBezTo>
                <a:cubicBezTo>
                  <a:pt x="4285620" y="6483435"/>
                  <a:pt x="4285620" y="6483435"/>
                  <a:pt x="4285620" y="6479924"/>
                </a:cubicBezTo>
                <a:lnTo>
                  <a:pt x="4240143" y="6374590"/>
                </a:lnTo>
                <a:cubicBezTo>
                  <a:pt x="4271627" y="6360545"/>
                  <a:pt x="4285620" y="6339478"/>
                  <a:pt x="4285620" y="6307878"/>
                </a:cubicBezTo>
                <a:cubicBezTo>
                  <a:pt x="4285620" y="6269255"/>
                  <a:pt x="4268129" y="6227122"/>
                  <a:pt x="4194665" y="6227122"/>
                </a:cubicBezTo>
                <a:cubicBezTo>
                  <a:pt x="4194665" y="6227122"/>
                  <a:pt x="4191167" y="6227122"/>
                  <a:pt x="4187668" y="6227122"/>
                </a:cubicBezTo>
                <a:close/>
                <a:moveTo>
                  <a:pt x="5743186" y="6196200"/>
                </a:moveTo>
                <a:cubicBezTo>
                  <a:pt x="5745365" y="6196641"/>
                  <a:pt x="5747980" y="6198404"/>
                  <a:pt x="5749722" y="6201931"/>
                </a:cubicBezTo>
                <a:cubicBezTo>
                  <a:pt x="5805498" y="6258361"/>
                  <a:pt x="5833385" y="6350058"/>
                  <a:pt x="5812470" y="6441755"/>
                </a:cubicBezTo>
                <a:cubicBezTo>
                  <a:pt x="5812470" y="6445282"/>
                  <a:pt x="5808984" y="6448808"/>
                  <a:pt x="5802012" y="6445282"/>
                </a:cubicBezTo>
                <a:cubicBezTo>
                  <a:pt x="5802012" y="6445282"/>
                  <a:pt x="5802012" y="6445282"/>
                  <a:pt x="5763666" y="6434701"/>
                </a:cubicBezTo>
                <a:cubicBezTo>
                  <a:pt x="5760180" y="6434701"/>
                  <a:pt x="5756694" y="6431174"/>
                  <a:pt x="5756694" y="6424121"/>
                </a:cubicBezTo>
                <a:cubicBezTo>
                  <a:pt x="5770638" y="6350058"/>
                  <a:pt x="5753208" y="6290101"/>
                  <a:pt x="5711377" y="6244253"/>
                </a:cubicBezTo>
                <a:cubicBezTo>
                  <a:pt x="5704405" y="6240727"/>
                  <a:pt x="5704405" y="6233672"/>
                  <a:pt x="5711377" y="6230146"/>
                </a:cubicBezTo>
                <a:cubicBezTo>
                  <a:pt x="5711377" y="6230146"/>
                  <a:pt x="5711377" y="6230146"/>
                  <a:pt x="5739264" y="6198404"/>
                </a:cubicBezTo>
                <a:cubicBezTo>
                  <a:pt x="5739264" y="6196641"/>
                  <a:pt x="5741008" y="6195759"/>
                  <a:pt x="5743186" y="6196200"/>
                </a:cubicBezTo>
                <a:close/>
                <a:moveTo>
                  <a:pt x="5362923" y="6196200"/>
                </a:moveTo>
                <a:cubicBezTo>
                  <a:pt x="5365124" y="6195759"/>
                  <a:pt x="5366885" y="6196641"/>
                  <a:pt x="5366885" y="6198404"/>
                </a:cubicBezTo>
                <a:cubicBezTo>
                  <a:pt x="5366885" y="6198404"/>
                  <a:pt x="5366885" y="6198404"/>
                  <a:pt x="5398585" y="6230146"/>
                </a:cubicBezTo>
                <a:cubicBezTo>
                  <a:pt x="5402108" y="6233672"/>
                  <a:pt x="5402108" y="6240727"/>
                  <a:pt x="5395063" y="6244253"/>
                </a:cubicBezTo>
                <a:cubicBezTo>
                  <a:pt x="5352796" y="6290101"/>
                  <a:pt x="5335184" y="6350058"/>
                  <a:pt x="5349274" y="6424121"/>
                </a:cubicBezTo>
                <a:cubicBezTo>
                  <a:pt x="5349274" y="6431174"/>
                  <a:pt x="5345752" y="6434701"/>
                  <a:pt x="5342229" y="6434701"/>
                </a:cubicBezTo>
                <a:cubicBezTo>
                  <a:pt x="5342229" y="6434701"/>
                  <a:pt x="5342229" y="6434701"/>
                  <a:pt x="5303484" y="6445282"/>
                </a:cubicBezTo>
                <a:cubicBezTo>
                  <a:pt x="5296439" y="6448808"/>
                  <a:pt x="5292917" y="6445282"/>
                  <a:pt x="5292917" y="6441755"/>
                </a:cubicBezTo>
                <a:cubicBezTo>
                  <a:pt x="5271783" y="6350058"/>
                  <a:pt x="5299962" y="6258361"/>
                  <a:pt x="5356318" y="6201931"/>
                </a:cubicBezTo>
                <a:cubicBezTo>
                  <a:pt x="5358079" y="6198404"/>
                  <a:pt x="5360721" y="6196641"/>
                  <a:pt x="5362923" y="6196200"/>
                </a:cubicBezTo>
                <a:close/>
                <a:moveTo>
                  <a:pt x="5581605" y="6190846"/>
                </a:moveTo>
                <a:cubicBezTo>
                  <a:pt x="5585098" y="6190846"/>
                  <a:pt x="5585098" y="6190846"/>
                  <a:pt x="5588592" y="6190846"/>
                </a:cubicBezTo>
                <a:cubicBezTo>
                  <a:pt x="5634003" y="6201442"/>
                  <a:pt x="5665442" y="6219099"/>
                  <a:pt x="5696882" y="6254415"/>
                </a:cubicBezTo>
                <a:cubicBezTo>
                  <a:pt x="5700375" y="6257947"/>
                  <a:pt x="5700375" y="6257947"/>
                  <a:pt x="5700375" y="6261479"/>
                </a:cubicBezTo>
                <a:cubicBezTo>
                  <a:pt x="5700375" y="6265010"/>
                  <a:pt x="5696882" y="6265010"/>
                  <a:pt x="5693388" y="6268542"/>
                </a:cubicBezTo>
                <a:cubicBezTo>
                  <a:pt x="5693388" y="6268542"/>
                  <a:pt x="5693388" y="6268542"/>
                  <a:pt x="5602565" y="6314453"/>
                </a:cubicBezTo>
                <a:cubicBezTo>
                  <a:pt x="5599071" y="6314453"/>
                  <a:pt x="5595578" y="6314453"/>
                  <a:pt x="5592084" y="6314453"/>
                </a:cubicBezTo>
                <a:cubicBezTo>
                  <a:pt x="5588592" y="6310921"/>
                  <a:pt x="5588592" y="6307389"/>
                  <a:pt x="5585098" y="6303858"/>
                </a:cubicBezTo>
                <a:cubicBezTo>
                  <a:pt x="5585098" y="6303858"/>
                  <a:pt x="5585098" y="6303858"/>
                  <a:pt x="5578112" y="6201442"/>
                </a:cubicBezTo>
                <a:cubicBezTo>
                  <a:pt x="5578112" y="6197910"/>
                  <a:pt x="5578112" y="6194378"/>
                  <a:pt x="5581605" y="6190846"/>
                </a:cubicBezTo>
                <a:close/>
                <a:moveTo>
                  <a:pt x="5517922" y="6190846"/>
                </a:moveTo>
                <a:cubicBezTo>
                  <a:pt x="5521414" y="6190846"/>
                  <a:pt x="5521414" y="6190846"/>
                  <a:pt x="5524908" y="6190846"/>
                </a:cubicBezTo>
                <a:cubicBezTo>
                  <a:pt x="5524908" y="6194378"/>
                  <a:pt x="5528401" y="6197910"/>
                  <a:pt x="5528401" y="6201442"/>
                </a:cubicBezTo>
                <a:cubicBezTo>
                  <a:pt x="5528401" y="6201442"/>
                  <a:pt x="5528401" y="6201442"/>
                  <a:pt x="5517922" y="6307389"/>
                </a:cubicBezTo>
                <a:cubicBezTo>
                  <a:pt x="5517922" y="6310921"/>
                  <a:pt x="5517922" y="6314453"/>
                  <a:pt x="5514428" y="6314453"/>
                </a:cubicBezTo>
                <a:cubicBezTo>
                  <a:pt x="5510935" y="6314453"/>
                  <a:pt x="5507442" y="6314453"/>
                  <a:pt x="5503949" y="6314453"/>
                </a:cubicBezTo>
                <a:cubicBezTo>
                  <a:pt x="5503949" y="6314453"/>
                  <a:pt x="5503949" y="6314453"/>
                  <a:pt x="5413124" y="6268542"/>
                </a:cubicBezTo>
                <a:cubicBezTo>
                  <a:pt x="5409632" y="6268542"/>
                  <a:pt x="5406138" y="6265010"/>
                  <a:pt x="5406138" y="6261479"/>
                </a:cubicBezTo>
                <a:cubicBezTo>
                  <a:pt x="5406138" y="6261479"/>
                  <a:pt x="5406138" y="6257947"/>
                  <a:pt x="5409632" y="6254415"/>
                </a:cubicBezTo>
                <a:cubicBezTo>
                  <a:pt x="5441070" y="6222631"/>
                  <a:pt x="5472509" y="6201442"/>
                  <a:pt x="5517922" y="6190846"/>
                </a:cubicBezTo>
                <a:close/>
                <a:moveTo>
                  <a:pt x="5436772" y="6155914"/>
                </a:moveTo>
                <a:cubicBezTo>
                  <a:pt x="5440265" y="6155914"/>
                  <a:pt x="5443758" y="6159609"/>
                  <a:pt x="5443758" y="6163304"/>
                </a:cubicBezTo>
                <a:cubicBezTo>
                  <a:pt x="5443758" y="6166999"/>
                  <a:pt x="5443758" y="6166999"/>
                  <a:pt x="5440265" y="6166999"/>
                </a:cubicBezTo>
                <a:cubicBezTo>
                  <a:pt x="5440265" y="6166999"/>
                  <a:pt x="5440265" y="6166999"/>
                  <a:pt x="5433278" y="6170694"/>
                </a:cubicBezTo>
                <a:cubicBezTo>
                  <a:pt x="5433278" y="6170694"/>
                  <a:pt x="5433278" y="6170694"/>
                  <a:pt x="5429785" y="6163304"/>
                </a:cubicBezTo>
                <a:cubicBezTo>
                  <a:pt x="5429785" y="6163304"/>
                  <a:pt x="5429785" y="6163304"/>
                  <a:pt x="5426292" y="6163304"/>
                </a:cubicBezTo>
                <a:cubicBezTo>
                  <a:pt x="5429785" y="6159609"/>
                  <a:pt x="5433278" y="6159609"/>
                  <a:pt x="5436772" y="6155914"/>
                </a:cubicBezTo>
                <a:close/>
                <a:moveTo>
                  <a:pt x="5433297" y="6148717"/>
                </a:moveTo>
                <a:cubicBezTo>
                  <a:pt x="5429746" y="6152267"/>
                  <a:pt x="5422645" y="6155819"/>
                  <a:pt x="5415543" y="6159369"/>
                </a:cubicBezTo>
                <a:cubicBezTo>
                  <a:pt x="5415543" y="6159369"/>
                  <a:pt x="5415543" y="6159369"/>
                  <a:pt x="5419094" y="6162920"/>
                </a:cubicBezTo>
                <a:lnTo>
                  <a:pt x="5436848" y="6194878"/>
                </a:lnTo>
                <a:cubicBezTo>
                  <a:pt x="5440399" y="6194878"/>
                  <a:pt x="5440399" y="6191326"/>
                  <a:pt x="5443950" y="6191326"/>
                </a:cubicBezTo>
                <a:cubicBezTo>
                  <a:pt x="5443950" y="6191326"/>
                  <a:pt x="5443950" y="6191326"/>
                  <a:pt x="5436848" y="6177123"/>
                </a:cubicBezTo>
                <a:cubicBezTo>
                  <a:pt x="5436848" y="6177123"/>
                  <a:pt x="5436848" y="6177123"/>
                  <a:pt x="5443950" y="6173573"/>
                </a:cubicBezTo>
                <a:cubicBezTo>
                  <a:pt x="5443950" y="6173573"/>
                  <a:pt x="5443950" y="6173573"/>
                  <a:pt x="5458153" y="6184225"/>
                </a:cubicBezTo>
                <a:cubicBezTo>
                  <a:pt x="5461704" y="6180674"/>
                  <a:pt x="5461704" y="6180674"/>
                  <a:pt x="5465255" y="6180674"/>
                </a:cubicBezTo>
                <a:cubicBezTo>
                  <a:pt x="5465255" y="6180674"/>
                  <a:pt x="5465255" y="6180674"/>
                  <a:pt x="5451052" y="6166471"/>
                </a:cubicBezTo>
                <a:cubicBezTo>
                  <a:pt x="5451052" y="6166471"/>
                  <a:pt x="5451052" y="6166471"/>
                  <a:pt x="5451052" y="6162920"/>
                </a:cubicBezTo>
                <a:cubicBezTo>
                  <a:pt x="5454602" y="6155819"/>
                  <a:pt x="5443950" y="6145166"/>
                  <a:pt x="5433297" y="6148717"/>
                </a:cubicBezTo>
                <a:close/>
                <a:moveTo>
                  <a:pt x="5654205" y="6142479"/>
                </a:moveTo>
                <a:cubicBezTo>
                  <a:pt x="5657748" y="6166663"/>
                  <a:pt x="5657748" y="6166663"/>
                  <a:pt x="5657748" y="6166663"/>
                </a:cubicBezTo>
                <a:cubicBezTo>
                  <a:pt x="5650663" y="6183937"/>
                  <a:pt x="5650663" y="6183937"/>
                  <a:pt x="5650663" y="6183937"/>
                </a:cubicBezTo>
                <a:lnTo>
                  <a:pt x="5657748" y="6190846"/>
                </a:lnTo>
                <a:cubicBezTo>
                  <a:pt x="5664832" y="6173572"/>
                  <a:pt x="5664832" y="6173572"/>
                  <a:pt x="5664832" y="6173572"/>
                </a:cubicBezTo>
                <a:cubicBezTo>
                  <a:pt x="5689626" y="6159753"/>
                  <a:pt x="5689626" y="6159753"/>
                  <a:pt x="5689626" y="6159753"/>
                </a:cubicBezTo>
                <a:cubicBezTo>
                  <a:pt x="5689626" y="6159753"/>
                  <a:pt x="5686084" y="6156298"/>
                  <a:pt x="5682543" y="6156298"/>
                </a:cubicBezTo>
                <a:cubicBezTo>
                  <a:pt x="5664832" y="6163208"/>
                  <a:pt x="5664832" y="6163208"/>
                  <a:pt x="5664832" y="6163208"/>
                </a:cubicBezTo>
                <a:cubicBezTo>
                  <a:pt x="5661290" y="6145933"/>
                  <a:pt x="5661290" y="6145933"/>
                  <a:pt x="5661290" y="6145933"/>
                </a:cubicBezTo>
                <a:cubicBezTo>
                  <a:pt x="5657748" y="6142479"/>
                  <a:pt x="5657748" y="6142479"/>
                  <a:pt x="5654205" y="6142479"/>
                </a:cubicBezTo>
                <a:close/>
                <a:moveTo>
                  <a:pt x="5619224" y="6138449"/>
                </a:moveTo>
                <a:cubicBezTo>
                  <a:pt x="5622717" y="6138449"/>
                  <a:pt x="5626211" y="6138449"/>
                  <a:pt x="5629705" y="6141808"/>
                </a:cubicBezTo>
                <a:cubicBezTo>
                  <a:pt x="5629705" y="6141808"/>
                  <a:pt x="5633197" y="6141808"/>
                  <a:pt x="5633197" y="6145167"/>
                </a:cubicBezTo>
                <a:cubicBezTo>
                  <a:pt x="5633197" y="6148525"/>
                  <a:pt x="5629705" y="6151884"/>
                  <a:pt x="5626211" y="6151884"/>
                </a:cubicBezTo>
                <a:cubicBezTo>
                  <a:pt x="5626211" y="6151884"/>
                  <a:pt x="5626211" y="6151884"/>
                  <a:pt x="5615731" y="6148525"/>
                </a:cubicBezTo>
                <a:lnTo>
                  <a:pt x="5615731" y="6145167"/>
                </a:lnTo>
                <a:cubicBezTo>
                  <a:pt x="5615731" y="6145167"/>
                  <a:pt x="5615731" y="6145167"/>
                  <a:pt x="5619224" y="6138449"/>
                </a:cubicBezTo>
                <a:close/>
                <a:moveTo>
                  <a:pt x="5486079" y="6137944"/>
                </a:moveTo>
                <a:cubicBezTo>
                  <a:pt x="5493134" y="6134417"/>
                  <a:pt x="5500187" y="6141472"/>
                  <a:pt x="5500187" y="6148525"/>
                </a:cubicBezTo>
                <a:cubicBezTo>
                  <a:pt x="5500187" y="6155579"/>
                  <a:pt x="5493134" y="6162632"/>
                  <a:pt x="5486079" y="6162632"/>
                </a:cubicBezTo>
                <a:cubicBezTo>
                  <a:pt x="5479026" y="6162632"/>
                  <a:pt x="5471972" y="6159106"/>
                  <a:pt x="5471972" y="6152052"/>
                </a:cubicBezTo>
                <a:cubicBezTo>
                  <a:pt x="5471972" y="6152052"/>
                  <a:pt x="5471972" y="6152052"/>
                  <a:pt x="5471972" y="6148525"/>
                </a:cubicBezTo>
                <a:cubicBezTo>
                  <a:pt x="5471972" y="6141472"/>
                  <a:pt x="5479026" y="6137944"/>
                  <a:pt x="5486079" y="6137944"/>
                </a:cubicBezTo>
                <a:close/>
                <a:moveTo>
                  <a:pt x="5574081" y="6131730"/>
                </a:moveTo>
                <a:cubicBezTo>
                  <a:pt x="5574081" y="6131730"/>
                  <a:pt x="5574081" y="6131730"/>
                  <a:pt x="5577440" y="6142210"/>
                </a:cubicBezTo>
                <a:cubicBezTo>
                  <a:pt x="5577440" y="6142210"/>
                  <a:pt x="5577440" y="6142210"/>
                  <a:pt x="5580799" y="6149197"/>
                </a:cubicBezTo>
                <a:cubicBezTo>
                  <a:pt x="5577440" y="6149197"/>
                  <a:pt x="5570722" y="6149197"/>
                  <a:pt x="5567363" y="6149197"/>
                </a:cubicBezTo>
                <a:lnTo>
                  <a:pt x="5570722" y="6142210"/>
                </a:lnTo>
                <a:cubicBezTo>
                  <a:pt x="5570722" y="6142210"/>
                  <a:pt x="5570722" y="6142210"/>
                  <a:pt x="5574081" y="6131730"/>
                </a:cubicBezTo>
                <a:close/>
                <a:moveTo>
                  <a:pt x="5482609" y="6131214"/>
                </a:moveTo>
                <a:cubicBezTo>
                  <a:pt x="5472195" y="6131214"/>
                  <a:pt x="5465254" y="6138242"/>
                  <a:pt x="5465254" y="6148784"/>
                </a:cubicBezTo>
                <a:cubicBezTo>
                  <a:pt x="5465254" y="6152297"/>
                  <a:pt x="5465254" y="6152297"/>
                  <a:pt x="5465254" y="6152297"/>
                </a:cubicBezTo>
                <a:cubicBezTo>
                  <a:pt x="5465254" y="6162839"/>
                  <a:pt x="5475666" y="6173381"/>
                  <a:pt x="5486079" y="6169867"/>
                </a:cubicBezTo>
                <a:cubicBezTo>
                  <a:pt x="5499963" y="6169867"/>
                  <a:pt x="5506904" y="6162839"/>
                  <a:pt x="5506904" y="6148784"/>
                </a:cubicBezTo>
                <a:cubicBezTo>
                  <a:pt x="5506904" y="6138242"/>
                  <a:pt x="5496492" y="6127700"/>
                  <a:pt x="5482609" y="6131214"/>
                </a:cubicBezTo>
                <a:close/>
                <a:moveTo>
                  <a:pt x="5612922" y="6127700"/>
                </a:moveTo>
                <a:cubicBezTo>
                  <a:pt x="5612922" y="6127700"/>
                  <a:pt x="5612922" y="6127700"/>
                  <a:pt x="5609380" y="6145454"/>
                </a:cubicBezTo>
                <a:cubicBezTo>
                  <a:pt x="5609380" y="6145454"/>
                  <a:pt x="5609380" y="6145454"/>
                  <a:pt x="5602296" y="6166759"/>
                </a:cubicBezTo>
                <a:cubicBezTo>
                  <a:pt x="5605837" y="6170310"/>
                  <a:pt x="5609380" y="6170310"/>
                  <a:pt x="5612922" y="6170310"/>
                </a:cubicBezTo>
                <a:lnTo>
                  <a:pt x="5616464" y="6156107"/>
                </a:lnTo>
                <a:cubicBezTo>
                  <a:pt x="5616464" y="6156107"/>
                  <a:pt x="5616464" y="6156107"/>
                  <a:pt x="5623548" y="6156107"/>
                </a:cubicBezTo>
                <a:cubicBezTo>
                  <a:pt x="5623548" y="6156107"/>
                  <a:pt x="5623548" y="6156107"/>
                  <a:pt x="5627090" y="6173861"/>
                </a:cubicBezTo>
                <a:cubicBezTo>
                  <a:pt x="5630632" y="6177412"/>
                  <a:pt x="5630632" y="6177412"/>
                  <a:pt x="5634175" y="6177412"/>
                </a:cubicBezTo>
                <a:cubicBezTo>
                  <a:pt x="5634175" y="6177412"/>
                  <a:pt x="5634175" y="6177412"/>
                  <a:pt x="5630632" y="6159658"/>
                </a:cubicBezTo>
                <a:cubicBezTo>
                  <a:pt x="5637717" y="6156107"/>
                  <a:pt x="5641259" y="6149005"/>
                  <a:pt x="5641259" y="6145454"/>
                </a:cubicBezTo>
                <a:cubicBezTo>
                  <a:pt x="5641259" y="6138353"/>
                  <a:pt x="5637717" y="6134802"/>
                  <a:pt x="5634175" y="6134802"/>
                </a:cubicBezTo>
                <a:cubicBezTo>
                  <a:pt x="5627090" y="6131251"/>
                  <a:pt x="5620006" y="6127700"/>
                  <a:pt x="5612922" y="6127700"/>
                </a:cubicBezTo>
                <a:close/>
                <a:moveTo>
                  <a:pt x="5570295" y="6120982"/>
                </a:moveTo>
                <a:cubicBezTo>
                  <a:pt x="5570295" y="6120982"/>
                  <a:pt x="5570295" y="6120982"/>
                  <a:pt x="5563211" y="6142066"/>
                </a:cubicBezTo>
                <a:cubicBezTo>
                  <a:pt x="5563211" y="6142066"/>
                  <a:pt x="5563211" y="6142066"/>
                  <a:pt x="5552585" y="6163149"/>
                </a:cubicBezTo>
                <a:cubicBezTo>
                  <a:pt x="5556127" y="6163149"/>
                  <a:pt x="5556127" y="6163149"/>
                  <a:pt x="5559669" y="6163149"/>
                </a:cubicBezTo>
                <a:lnTo>
                  <a:pt x="5563211" y="6156121"/>
                </a:lnTo>
                <a:cubicBezTo>
                  <a:pt x="5570295" y="6156121"/>
                  <a:pt x="5573838" y="6156121"/>
                  <a:pt x="5580922" y="6156121"/>
                </a:cubicBezTo>
                <a:cubicBezTo>
                  <a:pt x="5580922" y="6156121"/>
                  <a:pt x="5580922" y="6156121"/>
                  <a:pt x="5584464" y="6163149"/>
                </a:cubicBezTo>
                <a:cubicBezTo>
                  <a:pt x="5588006" y="6163149"/>
                  <a:pt x="5588006" y="6166663"/>
                  <a:pt x="5591548" y="6166663"/>
                </a:cubicBezTo>
                <a:cubicBezTo>
                  <a:pt x="5591548" y="6166663"/>
                  <a:pt x="5591548" y="6166663"/>
                  <a:pt x="5584464" y="6142066"/>
                </a:cubicBezTo>
                <a:cubicBezTo>
                  <a:pt x="5584464" y="6142066"/>
                  <a:pt x="5584464" y="6142066"/>
                  <a:pt x="5580922" y="6120982"/>
                </a:cubicBezTo>
                <a:cubicBezTo>
                  <a:pt x="5580922" y="6120982"/>
                  <a:pt x="5580922" y="6120982"/>
                  <a:pt x="5570295" y="6120982"/>
                </a:cubicBezTo>
                <a:close/>
                <a:moveTo>
                  <a:pt x="5549898" y="6120982"/>
                </a:moveTo>
                <a:cubicBezTo>
                  <a:pt x="5532187" y="6120982"/>
                  <a:pt x="5525103" y="6120982"/>
                  <a:pt x="5510934" y="6124453"/>
                </a:cubicBezTo>
                <a:cubicBezTo>
                  <a:pt x="5510934" y="6131394"/>
                  <a:pt x="5510934" y="6131394"/>
                  <a:pt x="5510934" y="6131394"/>
                </a:cubicBezTo>
                <a:lnTo>
                  <a:pt x="5525103" y="6127924"/>
                </a:lnTo>
                <a:cubicBezTo>
                  <a:pt x="5528645" y="6162632"/>
                  <a:pt x="5528645" y="6162632"/>
                  <a:pt x="5528645" y="6162632"/>
                </a:cubicBezTo>
                <a:cubicBezTo>
                  <a:pt x="5539271" y="6162632"/>
                  <a:pt x="5539271" y="6162632"/>
                  <a:pt x="5539271" y="6162632"/>
                </a:cubicBezTo>
                <a:cubicBezTo>
                  <a:pt x="5535729" y="6127924"/>
                  <a:pt x="5535729" y="6127924"/>
                  <a:pt x="5535729" y="6127924"/>
                </a:cubicBezTo>
                <a:cubicBezTo>
                  <a:pt x="5549898" y="6127924"/>
                  <a:pt x="5549898" y="6127924"/>
                  <a:pt x="5549898" y="6127924"/>
                </a:cubicBezTo>
                <a:cubicBezTo>
                  <a:pt x="5549898" y="6120982"/>
                  <a:pt x="5549898" y="6120982"/>
                  <a:pt x="5549898" y="6120982"/>
                </a:cubicBezTo>
                <a:close/>
                <a:moveTo>
                  <a:pt x="5100257" y="6120981"/>
                </a:moveTo>
                <a:cubicBezTo>
                  <a:pt x="5118171" y="6120981"/>
                  <a:pt x="5125336" y="6138448"/>
                  <a:pt x="5125336" y="6155913"/>
                </a:cubicBezTo>
                <a:lnTo>
                  <a:pt x="5071595" y="6155913"/>
                </a:lnTo>
                <a:cubicBezTo>
                  <a:pt x="5071595" y="6138448"/>
                  <a:pt x="5082343" y="6120981"/>
                  <a:pt x="5100257" y="6120981"/>
                </a:cubicBezTo>
                <a:close/>
                <a:moveTo>
                  <a:pt x="5552585" y="6114265"/>
                </a:moveTo>
                <a:cubicBezTo>
                  <a:pt x="5615759" y="6114265"/>
                  <a:pt x="5671914" y="6135224"/>
                  <a:pt x="5717539" y="6170156"/>
                </a:cubicBezTo>
                <a:cubicBezTo>
                  <a:pt x="5724558" y="6177143"/>
                  <a:pt x="5724558" y="6180636"/>
                  <a:pt x="5721049" y="6184129"/>
                </a:cubicBezTo>
                <a:cubicBezTo>
                  <a:pt x="5721049" y="6184129"/>
                  <a:pt x="5721049" y="6184129"/>
                  <a:pt x="5692972" y="6215569"/>
                </a:cubicBezTo>
                <a:cubicBezTo>
                  <a:pt x="5689462" y="6219061"/>
                  <a:pt x="5685952" y="6219061"/>
                  <a:pt x="5678933" y="6215569"/>
                </a:cubicBezTo>
                <a:cubicBezTo>
                  <a:pt x="5643837" y="6187623"/>
                  <a:pt x="5598210" y="6170156"/>
                  <a:pt x="5552585" y="6170156"/>
                </a:cubicBezTo>
                <a:cubicBezTo>
                  <a:pt x="5503450" y="6170156"/>
                  <a:pt x="5461334" y="6187623"/>
                  <a:pt x="5426236" y="6215569"/>
                </a:cubicBezTo>
                <a:cubicBezTo>
                  <a:pt x="5419217" y="6219061"/>
                  <a:pt x="5415708" y="6219061"/>
                  <a:pt x="5412198" y="6215569"/>
                </a:cubicBezTo>
                <a:cubicBezTo>
                  <a:pt x="5412198" y="6215569"/>
                  <a:pt x="5412198" y="6215569"/>
                  <a:pt x="5384121" y="6184129"/>
                </a:cubicBezTo>
                <a:cubicBezTo>
                  <a:pt x="5380611" y="6180636"/>
                  <a:pt x="5380611" y="6177143"/>
                  <a:pt x="5387630" y="6170156"/>
                </a:cubicBezTo>
                <a:cubicBezTo>
                  <a:pt x="5433256" y="6135224"/>
                  <a:pt x="5489411" y="6114265"/>
                  <a:pt x="5552585" y="6114265"/>
                </a:cubicBezTo>
                <a:close/>
                <a:moveTo>
                  <a:pt x="5100481" y="6114264"/>
                </a:moveTo>
                <a:cubicBezTo>
                  <a:pt x="5076113" y="6114264"/>
                  <a:pt x="5062189" y="6131778"/>
                  <a:pt x="5062189" y="6163304"/>
                </a:cubicBezTo>
                <a:cubicBezTo>
                  <a:pt x="5062189" y="6191326"/>
                  <a:pt x="5072632" y="6212343"/>
                  <a:pt x="5103962" y="6212343"/>
                </a:cubicBezTo>
                <a:cubicBezTo>
                  <a:pt x="5110924" y="6212343"/>
                  <a:pt x="5124848" y="6208840"/>
                  <a:pt x="5131810" y="6205337"/>
                </a:cubicBezTo>
                <a:lnTo>
                  <a:pt x="5131810" y="6194829"/>
                </a:lnTo>
                <a:cubicBezTo>
                  <a:pt x="5124848" y="6198332"/>
                  <a:pt x="5114404" y="6201834"/>
                  <a:pt x="5103962" y="6201834"/>
                </a:cubicBezTo>
                <a:cubicBezTo>
                  <a:pt x="5083076" y="6201834"/>
                  <a:pt x="5072632" y="6184320"/>
                  <a:pt x="5072632" y="6166807"/>
                </a:cubicBezTo>
                <a:cubicBezTo>
                  <a:pt x="5072632" y="6166807"/>
                  <a:pt x="5072632" y="6166807"/>
                  <a:pt x="5138772" y="6166807"/>
                </a:cubicBezTo>
                <a:cubicBezTo>
                  <a:pt x="5138772" y="6166807"/>
                  <a:pt x="5138772" y="6166807"/>
                  <a:pt x="5138772" y="6159801"/>
                </a:cubicBezTo>
                <a:cubicBezTo>
                  <a:pt x="5138772" y="6135281"/>
                  <a:pt x="5128329" y="6114264"/>
                  <a:pt x="5100481" y="6114264"/>
                </a:cubicBezTo>
                <a:close/>
                <a:moveTo>
                  <a:pt x="4851253" y="6077988"/>
                </a:moveTo>
                <a:lnTo>
                  <a:pt x="4851253" y="6088736"/>
                </a:lnTo>
                <a:lnTo>
                  <a:pt x="4890216" y="6088736"/>
                </a:lnTo>
                <a:lnTo>
                  <a:pt x="4890216" y="6208312"/>
                </a:lnTo>
                <a:lnTo>
                  <a:pt x="4903652" y="6208312"/>
                </a:lnTo>
                <a:lnTo>
                  <a:pt x="4903652" y="6088736"/>
                </a:lnTo>
                <a:lnTo>
                  <a:pt x="4942614" y="6088736"/>
                </a:lnTo>
                <a:lnTo>
                  <a:pt x="4942614" y="6077988"/>
                </a:lnTo>
                <a:close/>
                <a:moveTo>
                  <a:pt x="4964111" y="6067239"/>
                </a:moveTo>
                <a:lnTo>
                  <a:pt x="4964111" y="6208312"/>
                </a:lnTo>
                <a:cubicBezTo>
                  <a:pt x="4964111" y="6208312"/>
                  <a:pt x="4964111" y="6208312"/>
                  <a:pt x="4974476" y="6208312"/>
                </a:cubicBezTo>
                <a:cubicBezTo>
                  <a:pt x="4974476" y="6208312"/>
                  <a:pt x="4974476" y="6208312"/>
                  <a:pt x="4974476" y="6158936"/>
                </a:cubicBezTo>
                <a:cubicBezTo>
                  <a:pt x="4974476" y="6141302"/>
                  <a:pt x="4981385" y="6120142"/>
                  <a:pt x="5002115" y="6120142"/>
                </a:cubicBezTo>
                <a:cubicBezTo>
                  <a:pt x="5022844" y="6120142"/>
                  <a:pt x="5022844" y="6134249"/>
                  <a:pt x="5022844" y="6151883"/>
                </a:cubicBezTo>
                <a:cubicBezTo>
                  <a:pt x="5022844" y="6151883"/>
                  <a:pt x="5022844" y="6151883"/>
                  <a:pt x="5022844" y="6208312"/>
                </a:cubicBezTo>
                <a:cubicBezTo>
                  <a:pt x="5022844" y="6208312"/>
                  <a:pt x="5022844" y="6208312"/>
                  <a:pt x="5036662" y="6208312"/>
                </a:cubicBezTo>
                <a:cubicBezTo>
                  <a:pt x="5036662" y="6208312"/>
                  <a:pt x="5036662" y="6208312"/>
                  <a:pt x="5036662" y="6151883"/>
                </a:cubicBezTo>
                <a:cubicBezTo>
                  <a:pt x="5036662" y="6127195"/>
                  <a:pt x="5029753" y="6113088"/>
                  <a:pt x="5005569" y="6113088"/>
                </a:cubicBezTo>
                <a:cubicBezTo>
                  <a:pt x="4991750" y="6113088"/>
                  <a:pt x="4981385" y="6120142"/>
                  <a:pt x="4974476" y="6130722"/>
                </a:cubicBezTo>
                <a:cubicBezTo>
                  <a:pt x="4974476" y="6130722"/>
                  <a:pt x="4974476" y="6130722"/>
                  <a:pt x="4974476" y="6067239"/>
                </a:cubicBezTo>
                <a:cubicBezTo>
                  <a:pt x="4974476" y="6067239"/>
                  <a:pt x="4974476" y="6067239"/>
                  <a:pt x="4964111" y="6067239"/>
                </a:cubicBezTo>
                <a:close/>
                <a:moveTo>
                  <a:pt x="5542739" y="6043056"/>
                </a:moveTo>
                <a:cubicBezTo>
                  <a:pt x="5532222" y="6060677"/>
                  <a:pt x="5528716" y="6078298"/>
                  <a:pt x="5528716" y="6095919"/>
                </a:cubicBezTo>
                <a:cubicBezTo>
                  <a:pt x="5525210" y="6095919"/>
                  <a:pt x="5507681" y="6099443"/>
                  <a:pt x="5504176" y="6099443"/>
                </a:cubicBezTo>
                <a:cubicBezTo>
                  <a:pt x="5500669" y="6081822"/>
                  <a:pt x="5490152" y="6064201"/>
                  <a:pt x="5479635" y="6053629"/>
                </a:cubicBezTo>
                <a:cubicBezTo>
                  <a:pt x="5479635" y="6053629"/>
                  <a:pt x="5479635" y="6053629"/>
                  <a:pt x="5476129" y="6053629"/>
                </a:cubicBezTo>
                <a:cubicBezTo>
                  <a:pt x="5469117" y="6053629"/>
                  <a:pt x="5462106" y="6057153"/>
                  <a:pt x="5455094" y="6057153"/>
                </a:cubicBezTo>
                <a:cubicBezTo>
                  <a:pt x="5455094" y="6057153"/>
                  <a:pt x="5455094" y="6057153"/>
                  <a:pt x="5455094" y="6060677"/>
                </a:cubicBezTo>
                <a:cubicBezTo>
                  <a:pt x="5451588" y="6067726"/>
                  <a:pt x="5451588" y="6074774"/>
                  <a:pt x="5451588" y="6085346"/>
                </a:cubicBezTo>
                <a:cubicBezTo>
                  <a:pt x="5451588" y="6095919"/>
                  <a:pt x="5451588" y="6102967"/>
                  <a:pt x="5455094" y="6113540"/>
                </a:cubicBezTo>
                <a:cubicBezTo>
                  <a:pt x="5451588" y="6113540"/>
                  <a:pt x="5434059" y="6120588"/>
                  <a:pt x="5434059" y="6120588"/>
                </a:cubicBezTo>
                <a:cubicBezTo>
                  <a:pt x="5423542" y="6106491"/>
                  <a:pt x="5409518" y="6092395"/>
                  <a:pt x="5395495" y="6085346"/>
                </a:cubicBezTo>
                <a:cubicBezTo>
                  <a:pt x="5388484" y="6085346"/>
                  <a:pt x="5381472" y="6092395"/>
                  <a:pt x="5374460" y="6095919"/>
                </a:cubicBezTo>
                <a:cubicBezTo>
                  <a:pt x="5374460" y="6113540"/>
                  <a:pt x="5377966" y="6131161"/>
                  <a:pt x="5388484" y="6148781"/>
                </a:cubicBezTo>
                <a:cubicBezTo>
                  <a:pt x="5384978" y="6148781"/>
                  <a:pt x="5374460" y="6159354"/>
                  <a:pt x="5370954" y="6159354"/>
                </a:cubicBezTo>
                <a:cubicBezTo>
                  <a:pt x="5360437" y="6148781"/>
                  <a:pt x="5342908" y="6138209"/>
                  <a:pt x="5325379" y="6134685"/>
                </a:cubicBezTo>
                <a:cubicBezTo>
                  <a:pt x="5318367" y="6138209"/>
                  <a:pt x="5311356" y="6145257"/>
                  <a:pt x="5307850" y="6148781"/>
                </a:cubicBezTo>
                <a:cubicBezTo>
                  <a:pt x="5307850" y="6148781"/>
                  <a:pt x="5307850" y="6148781"/>
                  <a:pt x="5307850" y="6152305"/>
                </a:cubicBezTo>
                <a:cubicBezTo>
                  <a:pt x="5311356" y="6166403"/>
                  <a:pt x="5321873" y="6184023"/>
                  <a:pt x="5335896" y="6198120"/>
                </a:cubicBezTo>
                <a:cubicBezTo>
                  <a:pt x="5332390" y="6198120"/>
                  <a:pt x="5321873" y="6215741"/>
                  <a:pt x="5321873" y="6215741"/>
                </a:cubicBezTo>
                <a:cubicBezTo>
                  <a:pt x="5304344" y="6208692"/>
                  <a:pt x="5286815" y="6201644"/>
                  <a:pt x="5269286" y="6201644"/>
                </a:cubicBezTo>
                <a:cubicBezTo>
                  <a:pt x="5265780" y="6208692"/>
                  <a:pt x="5258768" y="6215741"/>
                  <a:pt x="5258768" y="6222789"/>
                </a:cubicBezTo>
                <a:cubicBezTo>
                  <a:pt x="5265780" y="6236886"/>
                  <a:pt x="5279803" y="6250982"/>
                  <a:pt x="5293827" y="6261556"/>
                </a:cubicBezTo>
                <a:cubicBezTo>
                  <a:pt x="5293827" y="6265080"/>
                  <a:pt x="5286815" y="6279176"/>
                  <a:pt x="5286815" y="6282700"/>
                </a:cubicBezTo>
                <a:cubicBezTo>
                  <a:pt x="5269286" y="6275652"/>
                  <a:pt x="5248251" y="6275652"/>
                  <a:pt x="5234228" y="6282700"/>
                </a:cubicBezTo>
                <a:cubicBezTo>
                  <a:pt x="5230722" y="6289749"/>
                  <a:pt x="5227216" y="6296797"/>
                  <a:pt x="5227216" y="6303845"/>
                </a:cubicBezTo>
                <a:cubicBezTo>
                  <a:pt x="5237733" y="6317942"/>
                  <a:pt x="5255262" y="6324990"/>
                  <a:pt x="5272791" y="6332039"/>
                </a:cubicBezTo>
                <a:cubicBezTo>
                  <a:pt x="5272791" y="6335563"/>
                  <a:pt x="5269286" y="6349659"/>
                  <a:pt x="5269286" y="6353183"/>
                </a:cubicBezTo>
                <a:cubicBezTo>
                  <a:pt x="5251757" y="6353183"/>
                  <a:pt x="5234228" y="6360232"/>
                  <a:pt x="5220205" y="6367281"/>
                </a:cubicBezTo>
                <a:cubicBezTo>
                  <a:pt x="5220205" y="6367281"/>
                  <a:pt x="5220205" y="6367281"/>
                  <a:pt x="5216698" y="6367281"/>
                </a:cubicBezTo>
                <a:cubicBezTo>
                  <a:pt x="5216698" y="6370805"/>
                  <a:pt x="5216698" y="6374329"/>
                  <a:pt x="5216698" y="6381377"/>
                </a:cubicBezTo>
                <a:cubicBezTo>
                  <a:pt x="5216698" y="6384901"/>
                  <a:pt x="5216698" y="6388425"/>
                  <a:pt x="5216698" y="6391950"/>
                </a:cubicBezTo>
                <a:cubicBezTo>
                  <a:pt x="5216698" y="6391950"/>
                  <a:pt x="5216698" y="6391950"/>
                  <a:pt x="5220205" y="6391950"/>
                </a:cubicBezTo>
                <a:cubicBezTo>
                  <a:pt x="5234228" y="6402523"/>
                  <a:pt x="5251757" y="6406047"/>
                  <a:pt x="5269286" y="6406047"/>
                </a:cubicBezTo>
                <a:cubicBezTo>
                  <a:pt x="5269286" y="6409571"/>
                  <a:pt x="5272791" y="6427192"/>
                  <a:pt x="5272791" y="6427192"/>
                </a:cubicBezTo>
                <a:cubicBezTo>
                  <a:pt x="5255262" y="6434240"/>
                  <a:pt x="5237733" y="6444812"/>
                  <a:pt x="5227216" y="6455385"/>
                </a:cubicBezTo>
                <a:cubicBezTo>
                  <a:pt x="5227216" y="6455385"/>
                  <a:pt x="5227216" y="6455385"/>
                  <a:pt x="5227216" y="6458909"/>
                </a:cubicBezTo>
                <a:cubicBezTo>
                  <a:pt x="5227216" y="6462434"/>
                  <a:pt x="5230722" y="6473006"/>
                  <a:pt x="5234228" y="6480054"/>
                </a:cubicBezTo>
                <a:cubicBezTo>
                  <a:pt x="5251757" y="6483578"/>
                  <a:pt x="5269286" y="6483578"/>
                  <a:pt x="5286815" y="6480054"/>
                </a:cubicBezTo>
                <a:cubicBezTo>
                  <a:pt x="5286815" y="6480054"/>
                  <a:pt x="5293827" y="6497675"/>
                  <a:pt x="5297332" y="6501200"/>
                </a:cubicBezTo>
                <a:cubicBezTo>
                  <a:pt x="5279803" y="6508248"/>
                  <a:pt x="5265780" y="6522344"/>
                  <a:pt x="5258768" y="6536441"/>
                </a:cubicBezTo>
                <a:cubicBezTo>
                  <a:pt x="5258768" y="6536441"/>
                  <a:pt x="5258768" y="6536441"/>
                  <a:pt x="5258768" y="6539965"/>
                </a:cubicBezTo>
                <a:cubicBezTo>
                  <a:pt x="5262274" y="6543489"/>
                  <a:pt x="5265780" y="6554062"/>
                  <a:pt x="5269286" y="6557586"/>
                </a:cubicBezTo>
                <a:cubicBezTo>
                  <a:pt x="5286815" y="6557586"/>
                  <a:pt x="5304344" y="6554062"/>
                  <a:pt x="5321873" y="6543489"/>
                </a:cubicBezTo>
                <a:cubicBezTo>
                  <a:pt x="5321873" y="6547014"/>
                  <a:pt x="5332390" y="6561110"/>
                  <a:pt x="5335896" y="6564635"/>
                </a:cubicBezTo>
                <a:cubicBezTo>
                  <a:pt x="5321873" y="6575207"/>
                  <a:pt x="5314861" y="6592827"/>
                  <a:pt x="5307850" y="6610449"/>
                </a:cubicBezTo>
                <a:cubicBezTo>
                  <a:pt x="5314861" y="6613973"/>
                  <a:pt x="5318367" y="6621021"/>
                  <a:pt x="5325379" y="6624545"/>
                </a:cubicBezTo>
                <a:cubicBezTo>
                  <a:pt x="5342908" y="6621021"/>
                  <a:pt x="5360437" y="6613973"/>
                  <a:pt x="5370954" y="6599877"/>
                </a:cubicBezTo>
                <a:cubicBezTo>
                  <a:pt x="5374460" y="6599877"/>
                  <a:pt x="5388484" y="6613973"/>
                  <a:pt x="5388484" y="6613973"/>
                </a:cubicBezTo>
                <a:cubicBezTo>
                  <a:pt x="5381472" y="6628069"/>
                  <a:pt x="5377966" y="6649215"/>
                  <a:pt x="5377966" y="6663311"/>
                </a:cubicBezTo>
                <a:cubicBezTo>
                  <a:pt x="5377966" y="6663311"/>
                  <a:pt x="5377966" y="6666836"/>
                  <a:pt x="5377966" y="6666836"/>
                </a:cubicBezTo>
                <a:cubicBezTo>
                  <a:pt x="5381472" y="6670360"/>
                  <a:pt x="5388484" y="6673884"/>
                  <a:pt x="5395495" y="6677408"/>
                </a:cubicBezTo>
                <a:cubicBezTo>
                  <a:pt x="5395495" y="6677408"/>
                  <a:pt x="5395495" y="6677408"/>
                  <a:pt x="5399001" y="6677408"/>
                </a:cubicBezTo>
                <a:cubicBezTo>
                  <a:pt x="5413024" y="6670360"/>
                  <a:pt x="5427047" y="6656263"/>
                  <a:pt x="5434059" y="6638642"/>
                </a:cubicBezTo>
                <a:cubicBezTo>
                  <a:pt x="5437564" y="6642166"/>
                  <a:pt x="5451588" y="6645691"/>
                  <a:pt x="5455094" y="6649215"/>
                </a:cubicBezTo>
                <a:cubicBezTo>
                  <a:pt x="5451588" y="6656263"/>
                  <a:pt x="5451588" y="6666836"/>
                  <a:pt x="5451588" y="6673884"/>
                </a:cubicBezTo>
                <a:cubicBezTo>
                  <a:pt x="5451588" y="6684456"/>
                  <a:pt x="5451588" y="6691505"/>
                  <a:pt x="5455094" y="6702078"/>
                </a:cubicBezTo>
                <a:cubicBezTo>
                  <a:pt x="5462106" y="6705602"/>
                  <a:pt x="5469117" y="6705602"/>
                  <a:pt x="5476129" y="6709126"/>
                </a:cubicBezTo>
                <a:cubicBezTo>
                  <a:pt x="5476129" y="6709126"/>
                  <a:pt x="5476129" y="6709126"/>
                  <a:pt x="5479635" y="6709126"/>
                </a:cubicBezTo>
                <a:cubicBezTo>
                  <a:pt x="5490152" y="6695029"/>
                  <a:pt x="5500669" y="6677408"/>
                  <a:pt x="5504176" y="6663311"/>
                </a:cubicBezTo>
                <a:cubicBezTo>
                  <a:pt x="5507681" y="6663311"/>
                  <a:pt x="5525210" y="6663311"/>
                  <a:pt x="5528716" y="6663311"/>
                </a:cubicBezTo>
                <a:cubicBezTo>
                  <a:pt x="5528716" y="6684456"/>
                  <a:pt x="5532222" y="6702078"/>
                  <a:pt x="5542739" y="6716174"/>
                </a:cubicBezTo>
                <a:cubicBezTo>
                  <a:pt x="5549751" y="6716174"/>
                  <a:pt x="5560268" y="6716174"/>
                  <a:pt x="5563774" y="6716174"/>
                </a:cubicBezTo>
                <a:cubicBezTo>
                  <a:pt x="5563774" y="6716174"/>
                  <a:pt x="5563774" y="6716174"/>
                  <a:pt x="5567280" y="6716174"/>
                </a:cubicBezTo>
                <a:cubicBezTo>
                  <a:pt x="5574291" y="6702078"/>
                  <a:pt x="5581303" y="6684456"/>
                  <a:pt x="5581303" y="6663311"/>
                </a:cubicBezTo>
                <a:cubicBezTo>
                  <a:pt x="5581303" y="6663311"/>
                  <a:pt x="5598832" y="6663311"/>
                  <a:pt x="5602339" y="6663311"/>
                </a:cubicBezTo>
                <a:cubicBezTo>
                  <a:pt x="5605844" y="6677408"/>
                  <a:pt x="5616361" y="6695029"/>
                  <a:pt x="5626879" y="6709126"/>
                </a:cubicBezTo>
                <a:cubicBezTo>
                  <a:pt x="5626879" y="6709126"/>
                  <a:pt x="5626879" y="6709126"/>
                  <a:pt x="5630385" y="6709126"/>
                </a:cubicBezTo>
                <a:cubicBezTo>
                  <a:pt x="5637396" y="6705602"/>
                  <a:pt x="5644408" y="6705602"/>
                  <a:pt x="5651420" y="6702078"/>
                </a:cubicBezTo>
                <a:cubicBezTo>
                  <a:pt x="5654925" y="6691505"/>
                  <a:pt x="5654925" y="6684456"/>
                  <a:pt x="5654925" y="6673884"/>
                </a:cubicBezTo>
                <a:cubicBezTo>
                  <a:pt x="5654925" y="6666836"/>
                  <a:pt x="5654925" y="6656263"/>
                  <a:pt x="5651420" y="6649215"/>
                </a:cubicBezTo>
                <a:cubicBezTo>
                  <a:pt x="5654925" y="6645691"/>
                  <a:pt x="5668949" y="6638642"/>
                  <a:pt x="5672454" y="6638642"/>
                </a:cubicBezTo>
                <a:cubicBezTo>
                  <a:pt x="5682972" y="6656263"/>
                  <a:pt x="5693490" y="6666836"/>
                  <a:pt x="5711019" y="6677408"/>
                </a:cubicBezTo>
                <a:cubicBezTo>
                  <a:pt x="5718030" y="6673884"/>
                  <a:pt x="5725042" y="6670360"/>
                  <a:pt x="5728547" y="6666836"/>
                </a:cubicBezTo>
                <a:cubicBezTo>
                  <a:pt x="5728547" y="6666836"/>
                  <a:pt x="5728547" y="6666836"/>
                  <a:pt x="5732054" y="6666836"/>
                </a:cubicBezTo>
                <a:cubicBezTo>
                  <a:pt x="5732054" y="6666836"/>
                  <a:pt x="5732054" y="6663311"/>
                  <a:pt x="5732054" y="6663311"/>
                </a:cubicBezTo>
                <a:cubicBezTo>
                  <a:pt x="5732054" y="6645691"/>
                  <a:pt x="5725042" y="6628069"/>
                  <a:pt x="5718030" y="6613973"/>
                </a:cubicBezTo>
                <a:cubicBezTo>
                  <a:pt x="5718030" y="6610449"/>
                  <a:pt x="5732054" y="6599877"/>
                  <a:pt x="5735559" y="6599877"/>
                </a:cubicBezTo>
                <a:cubicBezTo>
                  <a:pt x="5746076" y="6610449"/>
                  <a:pt x="5763606" y="6621021"/>
                  <a:pt x="5781135" y="6624545"/>
                </a:cubicBezTo>
                <a:cubicBezTo>
                  <a:pt x="5788146" y="6621021"/>
                  <a:pt x="5795158" y="6613973"/>
                  <a:pt x="5798664" y="6610449"/>
                </a:cubicBezTo>
                <a:cubicBezTo>
                  <a:pt x="5798664" y="6610449"/>
                  <a:pt x="5798664" y="6610449"/>
                  <a:pt x="5798664" y="6606925"/>
                </a:cubicBezTo>
                <a:cubicBezTo>
                  <a:pt x="5795158" y="6592827"/>
                  <a:pt x="5784641" y="6575207"/>
                  <a:pt x="5770617" y="6561110"/>
                </a:cubicBezTo>
                <a:cubicBezTo>
                  <a:pt x="5774123" y="6561110"/>
                  <a:pt x="5784641" y="6547014"/>
                  <a:pt x="5784641" y="6543489"/>
                </a:cubicBezTo>
                <a:cubicBezTo>
                  <a:pt x="5802170" y="6554062"/>
                  <a:pt x="5819699" y="6557586"/>
                  <a:pt x="5837228" y="6557586"/>
                </a:cubicBezTo>
                <a:cubicBezTo>
                  <a:pt x="5840734" y="6550538"/>
                  <a:pt x="5844239" y="6543489"/>
                  <a:pt x="5847746" y="6539965"/>
                </a:cubicBezTo>
                <a:cubicBezTo>
                  <a:pt x="5847746" y="6539965"/>
                  <a:pt x="5847746" y="6539965"/>
                  <a:pt x="5847746" y="6536441"/>
                </a:cubicBezTo>
                <a:cubicBezTo>
                  <a:pt x="5840734" y="6522344"/>
                  <a:pt x="5826710" y="6508248"/>
                  <a:pt x="5812688" y="6497675"/>
                </a:cubicBezTo>
                <a:cubicBezTo>
                  <a:pt x="5812688" y="6497675"/>
                  <a:pt x="5819699" y="6480054"/>
                  <a:pt x="5819699" y="6480054"/>
                </a:cubicBezTo>
                <a:cubicBezTo>
                  <a:pt x="5837228" y="6483578"/>
                  <a:pt x="5854757" y="6483578"/>
                  <a:pt x="5872286" y="6480054"/>
                </a:cubicBezTo>
                <a:cubicBezTo>
                  <a:pt x="5872286" y="6480054"/>
                  <a:pt x="5872286" y="6480054"/>
                  <a:pt x="5872286" y="6476530"/>
                </a:cubicBezTo>
                <a:cubicBezTo>
                  <a:pt x="5875792" y="6473006"/>
                  <a:pt x="5879298" y="6462434"/>
                  <a:pt x="5879298" y="6455385"/>
                </a:cubicBezTo>
                <a:cubicBezTo>
                  <a:pt x="5865275" y="6441288"/>
                  <a:pt x="5851251" y="6434240"/>
                  <a:pt x="5833722" y="6427192"/>
                </a:cubicBezTo>
                <a:cubicBezTo>
                  <a:pt x="5833722" y="6427192"/>
                  <a:pt x="5833722" y="6409571"/>
                  <a:pt x="5837228" y="6406047"/>
                </a:cubicBezTo>
                <a:cubicBezTo>
                  <a:pt x="5854757" y="6406047"/>
                  <a:pt x="5872286" y="6402523"/>
                  <a:pt x="5886310" y="6391950"/>
                </a:cubicBezTo>
                <a:cubicBezTo>
                  <a:pt x="5889815" y="6388425"/>
                  <a:pt x="5889815" y="6384901"/>
                  <a:pt x="5889815" y="6381377"/>
                </a:cubicBezTo>
                <a:cubicBezTo>
                  <a:pt x="5889815" y="6377853"/>
                  <a:pt x="5889815" y="6374329"/>
                  <a:pt x="5886310" y="6370805"/>
                </a:cubicBezTo>
                <a:cubicBezTo>
                  <a:pt x="5886310" y="6370805"/>
                  <a:pt x="5886310" y="6370805"/>
                  <a:pt x="5886310" y="6367281"/>
                </a:cubicBezTo>
                <a:cubicBezTo>
                  <a:pt x="5872286" y="6360232"/>
                  <a:pt x="5854757" y="6353183"/>
                  <a:pt x="5837228" y="6353183"/>
                </a:cubicBezTo>
                <a:cubicBezTo>
                  <a:pt x="5837228" y="6353183"/>
                  <a:pt x="5833722" y="6335563"/>
                  <a:pt x="5833722" y="6332039"/>
                </a:cubicBezTo>
                <a:cubicBezTo>
                  <a:pt x="5851251" y="6328515"/>
                  <a:pt x="5868780" y="6317942"/>
                  <a:pt x="5879298" y="6307370"/>
                </a:cubicBezTo>
                <a:cubicBezTo>
                  <a:pt x="5879298" y="6307370"/>
                  <a:pt x="5879298" y="6307370"/>
                  <a:pt x="5879298" y="6303845"/>
                </a:cubicBezTo>
                <a:cubicBezTo>
                  <a:pt x="5879298" y="6296797"/>
                  <a:pt x="5875792" y="6289749"/>
                  <a:pt x="5872286" y="6282700"/>
                </a:cubicBezTo>
                <a:cubicBezTo>
                  <a:pt x="5854757" y="6279176"/>
                  <a:pt x="5837228" y="6279176"/>
                  <a:pt x="5819699" y="6282700"/>
                </a:cubicBezTo>
                <a:cubicBezTo>
                  <a:pt x="5819699" y="6279176"/>
                  <a:pt x="5812688" y="6265080"/>
                  <a:pt x="5812688" y="6261556"/>
                </a:cubicBezTo>
                <a:cubicBezTo>
                  <a:pt x="5826710" y="6250982"/>
                  <a:pt x="5840734" y="6240410"/>
                  <a:pt x="5847746" y="6222789"/>
                </a:cubicBezTo>
                <a:cubicBezTo>
                  <a:pt x="5847746" y="6215741"/>
                  <a:pt x="5840734" y="6208692"/>
                  <a:pt x="5837228" y="6205168"/>
                </a:cubicBezTo>
                <a:cubicBezTo>
                  <a:pt x="5837228" y="6205168"/>
                  <a:pt x="5837228" y="6205168"/>
                  <a:pt x="5837228" y="6201644"/>
                </a:cubicBezTo>
                <a:cubicBezTo>
                  <a:pt x="5819699" y="6201644"/>
                  <a:pt x="5802170" y="6208692"/>
                  <a:pt x="5784641" y="6215741"/>
                </a:cubicBezTo>
                <a:cubicBezTo>
                  <a:pt x="5784641" y="6215741"/>
                  <a:pt x="5774123" y="6201644"/>
                  <a:pt x="5770617" y="6198120"/>
                </a:cubicBezTo>
                <a:cubicBezTo>
                  <a:pt x="5784641" y="6184023"/>
                  <a:pt x="5795158" y="6169927"/>
                  <a:pt x="5798664" y="6152305"/>
                </a:cubicBezTo>
                <a:cubicBezTo>
                  <a:pt x="5795158" y="6145257"/>
                  <a:pt x="5788146" y="6138209"/>
                  <a:pt x="5781135" y="6134685"/>
                </a:cubicBezTo>
                <a:cubicBezTo>
                  <a:pt x="5763606" y="6138209"/>
                  <a:pt x="5749583" y="6148781"/>
                  <a:pt x="5735559" y="6162879"/>
                </a:cubicBezTo>
                <a:cubicBezTo>
                  <a:pt x="5732054" y="6159354"/>
                  <a:pt x="5718030" y="6148781"/>
                  <a:pt x="5718030" y="6148781"/>
                </a:cubicBezTo>
                <a:cubicBezTo>
                  <a:pt x="5725042" y="6131161"/>
                  <a:pt x="5732054" y="6113540"/>
                  <a:pt x="5732054" y="6095919"/>
                </a:cubicBezTo>
                <a:cubicBezTo>
                  <a:pt x="5725042" y="6092395"/>
                  <a:pt x="5718030" y="6085346"/>
                  <a:pt x="5711019" y="6085346"/>
                </a:cubicBezTo>
                <a:cubicBezTo>
                  <a:pt x="5696995" y="6092395"/>
                  <a:pt x="5682972" y="6106491"/>
                  <a:pt x="5672454" y="6120588"/>
                </a:cubicBezTo>
                <a:cubicBezTo>
                  <a:pt x="5668949" y="6120588"/>
                  <a:pt x="5654925" y="6113540"/>
                  <a:pt x="5651420" y="6113540"/>
                </a:cubicBezTo>
                <a:cubicBezTo>
                  <a:pt x="5654925" y="6102967"/>
                  <a:pt x="5654925" y="6095919"/>
                  <a:pt x="5654925" y="6085346"/>
                </a:cubicBezTo>
                <a:cubicBezTo>
                  <a:pt x="5654925" y="6074774"/>
                  <a:pt x="5654925" y="6067726"/>
                  <a:pt x="5651420" y="6060677"/>
                </a:cubicBezTo>
                <a:cubicBezTo>
                  <a:pt x="5651420" y="6060677"/>
                  <a:pt x="5651420" y="6060677"/>
                  <a:pt x="5651420" y="6057153"/>
                </a:cubicBezTo>
                <a:cubicBezTo>
                  <a:pt x="5644408" y="6057153"/>
                  <a:pt x="5637396" y="6053629"/>
                  <a:pt x="5630385" y="6053629"/>
                </a:cubicBezTo>
                <a:cubicBezTo>
                  <a:pt x="5630385" y="6053629"/>
                  <a:pt x="5630385" y="6053629"/>
                  <a:pt x="5626879" y="6053629"/>
                </a:cubicBezTo>
                <a:cubicBezTo>
                  <a:pt x="5616361" y="6064201"/>
                  <a:pt x="5605844" y="6081822"/>
                  <a:pt x="5602339" y="6099443"/>
                </a:cubicBezTo>
                <a:cubicBezTo>
                  <a:pt x="5598832" y="6099443"/>
                  <a:pt x="5581303" y="6095919"/>
                  <a:pt x="5577798" y="6095919"/>
                </a:cubicBezTo>
                <a:cubicBezTo>
                  <a:pt x="5577798" y="6078298"/>
                  <a:pt x="5574291" y="6060677"/>
                  <a:pt x="5563774" y="6043056"/>
                </a:cubicBezTo>
                <a:cubicBezTo>
                  <a:pt x="5556763" y="6043056"/>
                  <a:pt x="5549751" y="6043056"/>
                  <a:pt x="5542739" y="6043056"/>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5" y="3383632"/>
            <a:ext cx="4986867" cy="1975764"/>
          </a:xfrm>
        </p:spPr>
        <p:txBody>
          <a:bodyPr>
            <a:normAutofit/>
          </a:bodyPr>
          <a:lstStyle>
            <a:lvl1pPr marL="0" indent="0" algn="l">
              <a:buNone/>
              <a:defRPr sz="2200">
                <a:solidFill>
                  <a:schemeClr val="bg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7" y="115576"/>
            <a:ext cx="423335"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726009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0195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endParaRPr lang="en-US" dirty="0"/>
          </a:p>
        </p:txBody>
      </p:sp>
    </p:spTree>
    <p:extLst>
      <p:ext uri="{BB962C8B-B14F-4D97-AF65-F5344CB8AC3E}">
        <p14:creationId xmlns:p14="http://schemas.microsoft.com/office/powerpoint/2010/main" val="343667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Click icon to add picture</a:t>
            </a:r>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335160178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109702C4-ABB0-4FA9-AC7F-FD0C1056D0BB}"/>
              </a:ext>
            </a:extLst>
          </p:cNvPr>
          <p:cNvSpPr/>
          <p:nvPr/>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889896FD-BE31-4522-8D7A-44BE5E3AF69A}" type="slidenum">
              <a:rPr lang="en-US" smtClean="0"/>
              <a:t>‹#›</a:t>
            </a:fld>
            <a:endParaRPr lang="en-US"/>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0153284" y="5878557"/>
            <a:ext cx="1687514" cy="703131"/>
          </a:xfrm>
          <a:prstGeom prst="rect">
            <a:avLst/>
          </a:prstGeom>
        </p:spPr>
      </p:pic>
    </p:spTree>
    <p:extLst>
      <p:ext uri="{BB962C8B-B14F-4D97-AF65-F5344CB8AC3E}">
        <p14:creationId xmlns:p14="http://schemas.microsoft.com/office/powerpoint/2010/main" val="374459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109702C4-ABB0-4FA9-AC7F-FD0C1056D0BB}"/>
              </a:ext>
            </a:extLst>
          </p:cNvPr>
          <p:cNvSpPr/>
          <p:nvPr/>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889896FD-BE31-4522-8D7A-44BE5E3AF69A}" type="slidenum">
              <a:rPr lang="en-US" smtClean="0"/>
              <a:t>‹#›</a:t>
            </a:fld>
            <a:endParaRPr lang="en-US"/>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0153284" y="5878557"/>
            <a:ext cx="1687514" cy="703131"/>
          </a:xfrm>
          <a:prstGeom prst="rect">
            <a:avLst/>
          </a:prstGeom>
        </p:spPr>
      </p:pic>
    </p:spTree>
    <p:extLst>
      <p:ext uri="{BB962C8B-B14F-4D97-AF65-F5344CB8AC3E}">
        <p14:creationId xmlns:p14="http://schemas.microsoft.com/office/powerpoint/2010/main" val="406854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889896FD-BE31-4522-8D7A-44BE5E3AF69A}" type="slidenum">
              <a:rPr lang="en-US" smtClean="0"/>
              <a:t>‹#›</a:t>
            </a:fld>
            <a:endParaRPr lang="en-US"/>
          </a:p>
        </p:txBody>
      </p:sp>
      <p:pic>
        <p:nvPicPr>
          <p:cNvPr id="2" name="Picture 1">
            <a:extLst>
              <a:ext uri="{FF2B5EF4-FFF2-40B4-BE49-F238E27FC236}">
                <a16:creationId xmlns:a16="http://schemas.microsoft.com/office/drawing/2014/main" id="{2B6601B8-B766-5089-D544-026EF447A5B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96379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889896FD-BE31-4522-8D7A-44BE5E3AF69A}" type="slidenum">
              <a:rPr lang="en-US" smtClean="0"/>
              <a:t>‹#›</a:t>
            </a:fld>
            <a:endParaRPr lang="en-US"/>
          </a:p>
        </p:txBody>
      </p:sp>
    </p:spTree>
    <p:extLst>
      <p:ext uri="{BB962C8B-B14F-4D97-AF65-F5344CB8AC3E}">
        <p14:creationId xmlns:p14="http://schemas.microsoft.com/office/powerpoint/2010/main" val="254413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hidden="1">
            <a:extLst>
              <a:ext uri="{FF2B5EF4-FFF2-40B4-BE49-F238E27FC236}">
                <a16:creationId xmlns:a16="http://schemas.microsoft.com/office/drawing/2014/main" id="{134820A4-D5DF-4EEE-9F8B-8C9C8D423F7B}"/>
              </a:ext>
            </a:extLst>
          </p:cNvPr>
          <p:cNvSpPr txBox="1"/>
          <p:nvPr/>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889896FD-BE31-4522-8D7A-44BE5E3AF69A}" type="slidenum">
              <a:rPr lang="en-US" smtClean="0"/>
              <a:t>‹#›</a:t>
            </a:fld>
            <a:endParaRPr lang="en-US"/>
          </a:p>
        </p:txBody>
      </p:sp>
      <p:pic>
        <p:nvPicPr>
          <p:cNvPr id="3" name="Picture 2">
            <a:extLst>
              <a:ext uri="{FF2B5EF4-FFF2-40B4-BE49-F238E27FC236}">
                <a16:creationId xmlns:a16="http://schemas.microsoft.com/office/drawing/2014/main" id="{F6601052-28BF-D6FC-8192-F16F5609B11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Tree>
    <p:extLst>
      <p:ext uri="{BB962C8B-B14F-4D97-AF65-F5344CB8AC3E}">
        <p14:creationId xmlns:p14="http://schemas.microsoft.com/office/powerpoint/2010/main" val="280792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96FD-BE31-4522-8D7A-44BE5E3AF69A}"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8"/>
    </p:custDataLst>
    <p:extLst>
      <p:ext uri="{BB962C8B-B14F-4D97-AF65-F5344CB8AC3E}">
        <p14:creationId xmlns:p14="http://schemas.microsoft.com/office/powerpoint/2010/main" val="107282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video" Target="https://www.youtube.com/embed/_FJ_8hey1N8?list=PL1flbI0gCTB1a6jEQZmCozTYecn9iBGRw"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34.jpe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6.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5.xml"/><Relationship Id="rId1" Type="http://schemas.openxmlformats.org/officeDocument/2006/relationships/tags" Target="../tags/tag7.xml"/><Relationship Id="rId5" Type="http://schemas.openxmlformats.org/officeDocument/2006/relationships/image" Target="../media/image33.pn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hyperlink" Target="https://www.pngall.com/website-png/download/37653"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hyperlink" Target="https://courses.lumenlearning.com/wmopen-psychology/chapter/prejudice-and-discriminatio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hyperlink" Target="https://commons.wikimedia.org/wiki/File:US_Navy_100813-N-3589B-096_Sailors_participate_in_a_community_plant_schrubs_with_local_children_during_a_community_service_project_at_the_Village_of_Hope_orphanage_in_Vietnam.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hyperlink" Target="https://www.pexels.com/photo/assorted-foods-on-table-139130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hyperlink" Target="https://freepngimg.com/png/103863-thinking-photos-emoji-free-png-hq"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hyperlink" Target="https://openclipart.org/detail/188471/people---pessoa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4.xml"/><Relationship Id="rId7" Type="http://schemas.openxmlformats.org/officeDocument/2006/relationships/image" Target="../media/image10.jpg"/><Relationship Id="rId2" Type="http://schemas.openxmlformats.org/officeDocument/2006/relationships/slideLayout" Target="../slideLayouts/slideLayout22.xml"/><Relationship Id="rId1" Type="http://schemas.openxmlformats.org/officeDocument/2006/relationships/tags" Target="../tags/tag2.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g"/></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hyperlink" Target="https://www.maxpixel.net/Guide-Help-Faq-Question-Answer-Test-Question-Mark-160071"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hyperlink" Target="https://www.flickr.com/photos/130132803@N07/1821311309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hyperlink" Target="https://pixabay.com/en/question-mark-question-help-2314125/"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hyperlink" Target="https://www.publicdomainpictures.net/en/view-image.php?image=373602&amp;picture=together-we-are-strong-201104"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hyperlink" Target="https://pixabay.com/en/question-mark-question-response-1019983/"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8.jpe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9.jpe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4CD93-E4D3-9386-8307-3BD38D044539}"/>
              </a:ext>
            </a:extLst>
          </p:cNvPr>
          <p:cNvSpPr>
            <a:spLocks noGrp="1"/>
          </p:cNvSpPr>
          <p:nvPr>
            <p:ph type="title"/>
          </p:nvPr>
        </p:nvSpPr>
        <p:spPr/>
        <p:txBody>
          <a:bodyPr/>
          <a:lstStyle/>
          <a:p>
            <a:r>
              <a:rPr lang="en-US" dirty="0"/>
              <a:t>leadership seminar 2023</a:t>
            </a:r>
          </a:p>
        </p:txBody>
      </p:sp>
      <p:sp>
        <p:nvSpPr>
          <p:cNvPr id="5" name="Subtitle 4">
            <a:extLst>
              <a:ext uri="{FF2B5EF4-FFF2-40B4-BE49-F238E27FC236}">
                <a16:creationId xmlns:a16="http://schemas.microsoft.com/office/drawing/2014/main" id="{11F18959-B69B-B34D-A193-8549618ED8DD}"/>
              </a:ext>
            </a:extLst>
          </p:cNvPr>
          <p:cNvSpPr>
            <a:spLocks noGrp="1"/>
          </p:cNvSpPr>
          <p:nvPr>
            <p:ph type="subTitle" idx="1"/>
          </p:nvPr>
        </p:nvSpPr>
        <p:spPr/>
        <p:txBody>
          <a:bodyPr/>
          <a:lstStyle/>
          <a:p>
            <a:r>
              <a:rPr lang="en-US" dirty="0"/>
              <a:t>Rotary Zones 30 &amp; 31</a:t>
            </a:r>
          </a:p>
        </p:txBody>
      </p:sp>
    </p:spTree>
    <p:extLst>
      <p:ext uri="{BB962C8B-B14F-4D97-AF65-F5344CB8AC3E}">
        <p14:creationId xmlns:p14="http://schemas.microsoft.com/office/powerpoint/2010/main" val="206054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F0CEA79-59C4-C511-A238-C3E84CCF02F0}"/>
              </a:ext>
            </a:extLst>
          </p:cNvPr>
          <p:cNvSpPr txBox="1">
            <a:spLocks/>
          </p:cNvSpPr>
          <p:nvPr/>
        </p:nvSpPr>
        <p:spPr>
          <a:xfrm>
            <a:off x="0" y="11909"/>
            <a:ext cx="12192000" cy="1616865"/>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5AD51A1-FBCE-6544-B776-188280C8961D}"/>
              </a:ext>
            </a:extLst>
          </p:cNvPr>
          <p:cNvSpPr txBox="1"/>
          <p:nvPr/>
        </p:nvSpPr>
        <p:spPr>
          <a:xfrm>
            <a:off x="234967" y="240428"/>
            <a:ext cx="11722066"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5400" b="1" dirty="0">
                <a:solidFill>
                  <a:prstClr val="white"/>
                </a:solidFill>
                <a:effectLst>
                  <a:outerShdw blurRad="38100" dist="38100" dir="2700000" algn="tl">
                    <a:srgbClr val="000000">
                      <a:alpha val="43137"/>
                    </a:srgbClr>
                  </a:outerShdw>
                </a:effectLst>
                <a:latin typeface="Arial" panose="020B0604020202020204"/>
              </a:rPr>
              <a:t>ACTIVE USE OF MEDIA TOOLS</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ndParaRPr>
          </a:p>
        </p:txBody>
      </p:sp>
      <p:sp>
        <p:nvSpPr>
          <p:cNvPr id="4" name="Text Placeholder 4">
            <a:extLst>
              <a:ext uri="{FF2B5EF4-FFF2-40B4-BE49-F238E27FC236}">
                <a16:creationId xmlns:a16="http://schemas.microsoft.com/office/drawing/2014/main" id="{AEB8FDDC-3BF8-174A-3D01-429EFD87993C}"/>
              </a:ext>
            </a:extLst>
          </p:cNvPr>
          <p:cNvSpPr txBox="1">
            <a:spLocks/>
          </p:cNvSpPr>
          <p:nvPr/>
        </p:nvSpPr>
        <p:spPr>
          <a:xfrm>
            <a:off x="1063430" y="2367372"/>
            <a:ext cx="2425781" cy="381435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800" b="1" dirty="0">
                <a:solidFill>
                  <a:srgbClr val="17458F"/>
                </a:solidFill>
              </a:rPr>
              <a:t>95%</a:t>
            </a:r>
          </a:p>
          <a:p>
            <a:pPr marL="0" indent="0" algn="ctr">
              <a:lnSpc>
                <a:spcPct val="100000"/>
              </a:lnSpc>
              <a:buFont typeface="Arial" panose="020B0604020202020204" pitchFamily="34" charset="0"/>
              <a:buNone/>
            </a:pPr>
            <a:r>
              <a:rPr lang="en-US" sz="4000" dirty="0">
                <a:solidFill>
                  <a:srgbClr val="58585A"/>
                </a:solidFill>
                <a:latin typeface="Arial Narrow"/>
              </a:rPr>
              <a:t>Use Facebook</a:t>
            </a:r>
          </a:p>
          <a:p>
            <a:pPr marL="0" indent="0" algn="ctr">
              <a:buFont typeface="Arial" panose="020B0604020202020204" pitchFamily="34" charset="0"/>
              <a:buNone/>
            </a:pPr>
            <a:r>
              <a:rPr lang="en-US" sz="5800" b="1" dirty="0">
                <a:solidFill>
                  <a:srgbClr val="17458F"/>
                </a:solidFill>
              </a:rPr>
              <a:t>21%</a:t>
            </a:r>
          </a:p>
          <a:p>
            <a:pPr marL="0" indent="0" algn="ctr">
              <a:lnSpc>
                <a:spcPct val="100000"/>
              </a:lnSpc>
              <a:buFont typeface="Arial" panose="020B0604020202020204" pitchFamily="34" charset="0"/>
              <a:buNone/>
            </a:pPr>
            <a:r>
              <a:rPr lang="en-US" sz="4700" dirty="0">
                <a:solidFill>
                  <a:srgbClr val="58585A"/>
                </a:solidFill>
                <a:latin typeface="Arial Narrow"/>
              </a:rPr>
              <a:t>Use Instagram</a:t>
            </a:r>
            <a:endParaRPr lang="en-US" sz="4700" b="1" dirty="0">
              <a:solidFill>
                <a:srgbClr val="01B4E7"/>
              </a:solidFill>
              <a:latin typeface="Arial" panose="020B0604020202020204"/>
              <a:cs typeface="Arial" panose="020B0604020202020204"/>
            </a:endParaRPr>
          </a:p>
          <a:p>
            <a:pPr marL="0" indent="0" algn="ctr">
              <a:lnSpc>
                <a:spcPct val="100000"/>
              </a:lnSpc>
              <a:buFont typeface="Arial" panose="020B0604020202020204" pitchFamily="34" charset="0"/>
              <a:buNone/>
            </a:pPr>
            <a:endParaRPr lang="en-US" b="1" dirty="0">
              <a:solidFill>
                <a:srgbClr val="01B4E7"/>
              </a:solidFill>
              <a:latin typeface="Arial" panose="020B0604020202020204"/>
              <a:cs typeface="Arial" panose="020B0604020202020204"/>
            </a:endParaRPr>
          </a:p>
        </p:txBody>
      </p:sp>
      <p:cxnSp>
        <p:nvCxnSpPr>
          <p:cNvPr id="5" name="Straight Connector 4">
            <a:extLst>
              <a:ext uri="{FF2B5EF4-FFF2-40B4-BE49-F238E27FC236}">
                <a16:creationId xmlns:a16="http://schemas.microsoft.com/office/drawing/2014/main" id="{53452519-F213-DD68-41ED-A6BC9B730BB7}"/>
              </a:ext>
            </a:extLst>
          </p:cNvPr>
          <p:cNvCxnSpPr>
            <a:cxnSpLocks/>
          </p:cNvCxnSpPr>
          <p:nvPr/>
        </p:nvCxnSpPr>
        <p:spPr>
          <a:xfrm>
            <a:off x="4293081" y="2186396"/>
            <a:ext cx="0" cy="38143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6" name="Text Placeholder 4">
            <a:extLst>
              <a:ext uri="{FF2B5EF4-FFF2-40B4-BE49-F238E27FC236}">
                <a16:creationId xmlns:a16="http://schemas.microsoft.com/office/drawing/2014/main" id="{7154E73D-FDDE-DB47-4B1D-1A70310AFC76}"/>
              </a:ext>
            </a:extLst>
          </p:cNvPr>
          <p:cNvSpPr txBox="1">
            <a:spLocks/>
          </p:cNvSpPr>
          <p:nvPr/>
        </p:nvSpPr>
        <p:spPr>
          <a:xfrm>
            <a:off x="4578463" y="2367372"/>
            <a:ext cx="3052696" cy="2676417"/>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400" b="1" dirty="0">
                <a:solidFill>
                  <a:srgbClr val="17458F"/>
                </a:solidFill>
              </a:rPr>
              <a:t>77%</a:t>
            </a:r>
          </a:p>
          <a:p>
            <a:pPr marL="0" indent="0" algn="ctr" defTabSz="685800">
              <a:lnSpc>
                <a:spcPct val="100000"/>
              </a:lnSpc>
              <a:spcBef>
                <a:spcPts val="750"/>
              </a:spcBef>
              <a:buNone/>
              <a:defRPr/>
            </a:pPr>
            <a:r>
              <a:rPr lang="en-US" sz="4000" dirty="0">
                <a:solidFill>
                  <a:srgbClr val="58585A"/>
                </a:solidFill>
                <a:latin typeface="Arial Narrow"/>
              </a:rPr>
              <a:t>Use Their Club Website</a:t>
            </a:r>
            <a:endParaRPr lang="en-US" sz="4000" i="0" u="none" strike="noStrike" kern="1200" cap="none" spc="0" normalizeH="0" baseline="0" noProof="0" dirty="0">
              <a:ln>
                <a:noFill/>
              </a:ln>
              <a:solidFill>
                <a:srgbClr val="58585A"/>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FB46A28A-958E-5461-D603-1A2FD9E02073}"/>
              </a:ext>
            </a:extLst>
          </p:cNvPr>
          <p:cNvCxnSpPr>
            <a:cxnSpLocks/>
          </p:cNvCxnSpPr>
          <p:nvPr/>
        </p:nvCxnSpPr>
        <p:spPr>
          <a:xfrm>
            <a:off x="7916541" y="2186396"/>
            <a:ext cx="0" cy="38143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8" name="Text Placeholder 4">
            <a:extLst>
              <a:ext uri="{FF2B5EF4-FFF2-40B4-BE49-F238E27FC236}">
                <a16:creationId xmlns:a16="http://schemas.microsoft.com/office/drawing/2014/main" id="{9EE8ECCA-0688-2B96-358E-B4268095880C}"/>
              </a:ext>
            </a:extLst>
          </p:cNvPr>
          <p:cNvSpPr txBox="1">
            <a:spLocks/>
          </p:cNvSpPr>
          <p:nvPr/>
        </p:nvSpPr>
        <p:spPr>
          <a:xfrm>
            <a:off x="8911088" y="2367372"/>
            <a:ext cx="2343530" cy="2528548"/>
          </a:xfrm>
          <a:prstGeom prst="rect">
            <a:avLst/>
          </a:prstGeom>
        </p:spPr>
        <p:txBody>
          <a:bodyPr vert="horz" lIns="68580" tIns="34290" rIns="68580" bIns="3429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400" b="1" dirty="0">
                <a:solidFill>
                  <a:srgbClr val="17458F"/>
                </a:solidFill>
              </a:rPr>
              <a:t>55%</a:t>
            </a:r>
          </a:p>
          <a:p>
            <a:pPr marL="0" indent="0" algn="ctr" defTabSz="685800">
              <a:lnSpc>
                <a:spcPct val="100000"/>
              </a:lnSpc>
              <a:spcBef>
                <a:spcPts val="750"/>
              </a:spcBef>
              <a:buNone/>
              <a:defRPr/>
            </a:pPr>
            <a:r>
              <a:rPr lang="en-US" sz="4000" dirty="0">
                <a:solidFill>
                  <a:srgbClr val="58585A"/>
                </a:solidFill>
                <a:latin typeface="Arial Narrow"/>
              </a:rPr>
              <a:t>Use Local Print News Outlets</a:t>
            </a:r>
            <a:endParaRPr kumimoji="0" lang="en-US" sz="4000" b="1" i="0" u="none" strike="noStrike" kern="1200" cap="none" spc="0" normalizeH="0" baseline="0" noProof="0" dirty="0">
              <a:ln>
                <a:noFill/>
              </a:ln>
              <a:solidFill>
                <a:srgbClr val="01B4E7"/>
              </a:solidFill>
              <a:effectLst/>
              <a:uLnTx/>
              <a:uFillTx/>
              <a:latin typeface="Arial Narrow" panose="020B0606020202030204" pitchFamily="34" charset="0"/>
            </a:endParaRPr>
          </a:p>
        </p:txBody>
      </p:sp>
      <p:sp>
        <p:nvSpPr>
          <p:cNvPr id="9" name="Slide Number Placeholder 8">
            <a:extLst>
              <a:ext uri="{FF2B5EF4-FFF2-40B4-BE49-F238E27FC236}">
                <a16:creationId xmlns:a16="http://schemas.microsoft.com/office/drawing/2014/main" id="{8E72509D-B389-4481-C76E-03AF2D1EA0A8}"/>
              </a:ext>
            </a:extLst>
          </p:cNvPr>
          <p:cNvSpPr>
            <a:spLocks noGrp="1"/>
          </p:cNvSpPr>
          <p:nvPr>
            <p:ph type="sldNum" sz="quarter" idx="12"/>
          </p:nvPr>
        </p:nvSpPr>
        <p:spPr/>
        <p:txBody>
          <a:bodyPr/>
          <a:lstStyle/>
          <a:p>
            <a:fld id="{889896FD-BE31-4522-8D7A-44BE5E3AF69A}" type="slidenum">
              <a:rPr lang="en-US" smtClean="0"/>
              <a:t>10</a:t>
            </a:fld>
            <a:endParaRPr lang="en-US"/>
          </a:p>
        </p:txBody>
      </p:sp>
    </p:spTree>
    <p:extLst>
      <p:ext uri="{BB962C8B-B14F-4D97-AF65-F5344CB8AC3E}">
        <p14:creationId xmlns:p14="http://schemas.microsoft.com/office/powerpoint/2010/main" val="202170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F0CEA79-59C4-C511-A238-C3E84CCF02F0}"/>
              </a:ext>
            </a:extLst>
          </p:cNvPr>
          <p:cNvSpPr txBox="1">
            <a:spLocks/>
          </p:cNvSpPr>
          <p:nvPr/>
        </p:nvSpPr>
        <p:spPr>
          <a:xfrm>
            <a:off x="0" y="11909"/>
            <a:ext cx="12192000" cy="1616865"/>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5AD51A1-FBCE-6544-B776-188280C8961D}"/>
              </a:ext>
            </a:extLst>
          </p:cNvPr>
          <p:cNvSpPr txBox="1"/>
          <p:nvPr/>
        </p:nvSpPr>
        <p:spPr>
          <a:xfrm>
            <a:off x="234967" y="72421"/>
            <a:ext cx="11722066"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800" b="1" dirty="0">
                <a:solidFill>
                  <a:prstClr val="white"/>
                </a:solidFill>
                <a:effectLst>
                  <a:outerShdw blurRad="38100" dist="38100" dir="2700000" algn="tl">
                    <a:srgbClr val="000000">
                      <a:alpha val="43137"/>
                    </a:srgbClr>
                  </a:outerShdw>
                </a:effectLst>
                <a:latin typeface="Arial" panose="020B0604020202020204"/>
              </a:rPr>
              <a:t>USING PUBLIC AWARENESS TO FOCUS ON MEMBER ATTRACTION</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ndParaRPr>
          </a:p>
        </p:txBody>
      </p:sp>
      <p:sp>
        <p:nvSpPr>
          <p:cNvPr id="4" name="Text Placeholder 4">
            <a:extLst>
              <a:ext uri="{FF2B5EF4-FFF2-40B4-BE49-F238E27FC236}">
                <a16:creationId xmlns:a16="http://schemas.microsoft.com/office/drawing/2014/main" id="{AEB8FDDC-3BF8-174A-3D01-429EFD87993C}"/>
              </a:ext>
            </a:extLst>
          </p:cNvPr>
          <p:cNvSpPr txBox="1">
            <a:spLocks/>
          </p:cNvSpPr>
          <p:nvPr/>
        </p:nvSpPr>
        <p:spPr>
          <a:xfrm>
            <a:off x="1065963" y="2367372"/>
            <a:ext cx="2425781" cy="38143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800" b="1" dirty="0">
                <a:solidFill>
                  <a:srgbClr val="17458F"/>
                </a:solidFill>
              </a:rPr>
              <a:t>67%</a:t>
            </a:r>
          </a:p>
          <a:p>
            <a:pPr marL="0" indent="0" algn="ctr">
              <a:lnSpc>
                <a:spcPct val="100000"/>
              </a:lnSpc>
              <a:buFont typeface="Arial" panose="020B0604020202020204" pitchFamily="34" charset="0"/>
              <a:buNone/>
            </a:pPr>
            <a:r>
              <a:rPr lang="en-US" sz="4000" dirty="0">
                <a:solidFill>
                  <a:srgbClr val="58585A"/>
                </a:solidFill>
                <a:latin typeface="Arial Narrow"/>
              </a:rPr>
              <a:t>Hold events to attract new members</a:t>
            </a:r>
            <a:endParaRPr lang="en-US" sz="4700" b="1" dirty="0">
              <a:solidFill>
                <a:srgbClr val="01B4E7"/>
              </a:solidFill>
              <a:latin typeface="Arial" panose="020B0604020202020204"/>
              <a:cs typeface="Arial" panose="020B0604020202020204"/>
            </a:endParaRPr>
          </a:p>
          <a:p>
            <a:pPr marL="0" indent="0" algn="ctr">
              <a:lnSpc>
                <a:spcPct val="100000"/>
              </a:lnSpc>
              <a:buFont typeface="Arial" panose="020B0604020202020204" pitchFamily="34" charset="0"/>
              <a:buNone/>
            </a:pPr>
            <a:endParaRPr lang="en-US" b="1" dirty="0">
              <a:solidFill>
                <a:srgbClr val="01B4E7"/>
              </a:solidFill>
              <a:latin typeface="Arial" panose="020B0604020202020204"/>
              <a:cs typeface="Arial" panose="020B0604020202020204"/>
            </a:endParaRPr>
          </a:p>
        </p:txBody>
      </p:sp>
      <p:cxnSp>
        <p:nvCxnSpPr>
          <p:cNvPr id="5" name="Straight Connector 4">
            <a:extLst>
              <a:ext uri="{FF2B5EF4-FFF2-40B4-BE49-F238E27FC236}">
                <a16:creationId xmlns:a16="http://schemas.microsoft.com/office/drawing/2014/main" id="{53452519-F213-DD68-41ED-A6BC9B730BB7}"/>
              </a:ext>
            </a:extLst>
          </p:cNvPr>
          <p:cNvCxnSpPr>
            <a:cxnSpLocks/>
          </p:cNvCxnSpPr>
          <p:nvPr/>
        </p:nvCxnSpPr>
        <p:spPr>
          <a:xfrm>
            <a:off x="4293081" y="2186396"/>
            <a:ext cx="0" cy="38143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6" name="Text Placeholder 4">
            <a:extLst>
              <a:ext uri="{FF2B5EF4-FFF2-40B4-BE49-F238E27FC236}">
                <a16:creationId xmlns:a16="http://schemas.microsoft.com/office/drawing/2014/main" id="{7154E73D-FDDE-DB47-4B1D-1A70310AFC76}"/>
              </a:ext>
            </a:extLst>
          </p:cNvPr>
          <p:cNvSpPr txBox="1">
            <a:spLocks/>
          </p:cNvSpPr>
          <p:nvPr/>
        </p:nvSpPr>
        <p:spPr>
          <a:xfrm>
            <a:off x="4578463" y="2367372"/>
            <a:ext cx="3052696" cy="2676417"/>
          </a:xfrm>
          <a:prstGeom prst="rect">
            <a:avLst/>
          </a:prstGeom>
        </p:spPr>
        <p:txBody>
          <a:bodyPr vert="horz" lIns="68580" tIns="34290" rIns="68580" bIns="3429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400" b="1" dirty="0">
                <a:solidFill>
                  <a:srgbClr val="17458F"/>
                </a:solidFill>
              </a:rPr>
              <a:t>77%</a:t>
            </a:r>
          </a:p>
          <a:p>
            <a:pPr marL="0" indent="0" algn="ctr" defTabSz="685800">
              <a:lnSpc>
                <a:spcPct val="100000"/>
              </a:lnSpc>
              <a:spcBef>
                <a:spcPts val="750"/>
              </a:spcBef>
              <a:buNone/>
              <a:defRPr/>
            </a:pPr>
            <a:r>
              <a:rPr lang="en-US" sz="4000" dirty="0">
                <a:solidFill>
                  <a:srgbClr val="58585A"/>
                </a:solidFill>
                <a:latin typeface="Arial Narrow"/>
              </a:rPr>
              <a:t>Many members sponsor new members</a:t>
            </a:r>
            <a:endParaRPr lang="en-US" sz="4000" i="0" u="none" strike="noStrike" kern="1200" cap="none" spc="0" normalizeH="0" baseline="0" noProof="0" dirty="0">
              <a:ln>
                <a:noFill/>
              </a:ln>
              <a:solidFill>
                <a:srgbClr val="58585A"/>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FB46A28A-958E-5461-D603-1A2FD9E02073}"/>
              </a:ext>
            </a:extLst>
          </p:cNvPr>
          <p:cNvCxnSpPr>
            <a:cxnSpLocks/>
          </p:cNvCxnSpPr>
          <p:nvPr/>
        </p:nvCxnSpPr>
        <p:spPr>
          <a:xfrm>
            <a:off x="7916541" y="2186396"/>
            <a:ext cx="0" cy="38143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8" name="Text Placeholder 4">
            <a:extLst>
              <a:ext uri="{FF2B5EF4-FFF2-40B4-BE49-F238E27FC236}">
                <a16:creationId xmlns:a16="http://schemas.microsoft.com/office/drawing/2014/main" id="{9EE8ECCA-0688-2B96-358E-B4268095880C}"/>
              </a:ext>
            </a:extLst>
          </p:cNvPr>
          <p:cNvSpPr txBox="1">
            <a:spLocks/>
          </p:cNvSpPr>
          <p:nvPr/>
        </p:nvSpPr>
        <p:spPr>
          <a:xfrm>
            <a:off x="8717879" y="2367372"/>
            <a:ext cx="2536739" cy="3021374"/>
          </a:xfrm>
          <a:prstGeom prst="rect">
            <a:avLst/>
          </a:prstGeom>
        </p:spPr>
        <p:txBody>
          <a:bodyPr vert="horz" lIns="68580" tIns="34290" rIns="68580" bIns="3429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400" b="1" dirty="0">
                <a:solidFill>
                  <a:srgbClr val="17458F"/>
                </a:solidFill>
              </a:rPr>
              <a:t>87%</a:t>
            </a:r>
          </a:p>
          <a:p>
            <a:pPr marL="0" indent="0" algn="ctr" defTabSz="685800">
              <a:lnSpc>
                <a:spcPct val="100000"/>
              </a:lnSpc>
              <a:spcBef>
                <a:spcPts val="750"/>
              </a:spcBef>
              <a:buNone/>
              <a:defRPr/>
            </a:pPr>
            <a:r>
              <a:rPr lang="en-US" sz="4700" dirty="0">
                <a:solidFill>
                  <a:srgbClr val="58585A"/>
                </a:solidFill>
                <a:latin typeface="Arial Narrow"/>
              </a:rPr>
              <a:t>Invite community members to projects</a:t>
            </a:r>
            <a:endParaRPr kumimoji="0" lang="en-US" sz="4700" b="1" i="0" u="none" strike="noStrike" kern="1200" cap="none" spc="0" normalizeH="0" baseline="0" noProof="0" dirty="0">
              <a:ln>
                <a:noFill/>
              </a:ln>
              <a:solidFill>
                <a:srgbClr val="01B4E7"/>
              </a:solidFill>
              <a:effectLst/>
              <a:uLnTx/>
              <a:uFillTx/>
              <a:latin typeface="Arial Narrow" panose="020B0606020202030204" pitchFamily="34" charset="0"/>
            </a:endParaRPr>
          </a:p>
        </p:txBody>
      </p:sp>
      <p:sp>
        <p:nvSpPr>
          <p:cNvPr id="9" name="Slide Number Placeholder 8">
            <a:extLst>
              <a:ext uri="{FF2B5EF4-FFF2-40B4-BE49-F238E27FC236}">
                <a16:creationId xmlns:a16="http://schemas.microsoft.com/office/drawing/2014/main" id="{81FE4FE0-4E58-CBD8-FAF3-9AD1F3D449FE}"/>
              </a:ext>
            </a:extLst>
          </p:cNvPr>
          <p:cNvSpPr>
            <a:spLocks noGrp="1"/>
          </p:cNvSpPr>
          <p:nvPr>
            <p:ph type="sldNum" sz="quarter" idx="12"/>
          </p:nvPr>
        </p:nvSpPr>
        <p:spPr/>
        <p:txBody>
          <a:bodyPr/>
          <a:lstStyle/>
          <a:p>
            <a:fld id="{889896FD-BE31-4522-8D7A-44BE5E3AF69A}" type="slidenum">
              <a:rPr lang="en-US" smtClean="0"/>
              <a:t>11</a:t>
            </a:fld>
            <a:endParaRPr lang="en-US"/>
          </a:p>
        </p:txBody>
      </p:sp>
    </p:spTree>
    <p:extLst>
      <p:ext uri="{BB962C8B-B14F-4D97-AF65-F5344CB8AC3E}">
        <p14:creationId xmlns:p14="http://schemas.microsoft.com/office/powerpoint/2010/main" val="384444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A96EC-D908-A300-776E-030BD6717D3C}"/>
              </a:ext>
            </a:extLst>
          </p:cNvPr>
          <p:cNvSpPr/>
          <p:nvPr/>
        </p:nvSpPr>
        <p:spPr>
          <a:xfrm>
            <a:off x="627321" y="135242"/>
            <a:ext cx="1265274" cy="1369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a:extLst>
              <a:ext uri="{FF2B5EF4-FFF2-40B4-BE49-F238E27FC236}">
                <a16:creationId xmlns:a16="http://schemas.microsoft.com/office/drawing/2014/main" id="{61FE3F78-B914-E52D-03F7-55A2F8A56D00}"/>
              </a:ext>
            </a:extLst>
          </p:cNvPr>
          <p:cNvSpPr txBox="1">
            <a:spLocks/>
          </p:cNvSpPr>
          <p:nvPr/>
        </p:nvSpPr>
        <p:spPr>
          <a:xfrm>
            <a:off x="474920" y="-115140"/>
            <a:ext cx="9299000" cy="851297"/>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17458F"/>
              </a:solidFill>
            </a:endParaRPr>
          </a:p>
          <a:p>
            <a:pPr marL="0" indent="0">
              <a:buNone/>
            </a:pPr>
            <a:r>
              <a:rPr lang="en-US" sz="4800" b="1" dirty="0">
                <a:solidFill>
                  <a:srgbClr val="17458F"/>
                </a:solidFill>
                <a:latin typeface="Arial Narrow" panose="020B0606020202030204" pitchFamily="34" charset="0"/>
              </a:rPr>
              <a:t>ATTRIBUTES OF GROWING CLUBS </a:t>
            </a:r>
          </a:p>
        </p:txBody>
      </p:sp>
      <p:sp>
        <p:nvSpPr>
          <p:cNvPr id="4" name="Rectangle 3">
            <a:extLst>
              <a:ext uri="{FF2B5EF4-FFF2-40B4-BE49-F238E27FC236}">
                <a16:creationId xmlns:a16="http://schemas.microsoft.com/office/drawing/2014/main" id="{3D371F28-69BE-20DE-6A6C-183379F4014E}"/>
              </a:ext>
            </a:extLst>
          </p:cNvPr>
          <p:cNvSpPr/>
          <p:nvPr/>
        </p:nvSpPr>
        <p:spPr>
          <a:xfrm>
            <a:off x="1259958" y="1156114"/>
            <a:ext cx="7021255" cy="1048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AB05EC7-9B94-EF01-D75F-0298E059480B}"/>
              </a:ext>
            </a:extLst>
          </p:cNvPr>
          <p:cNvSpPr/>
          <p:nvPr/>
        </p:nvSpPr>
        <p:spPr>
          <a:xfrm>
            <a:off x="7812466" y="453730"/>
            <a:ext cx="5730949" cy="5195717"/>
          </a:xfrm>
          <a:prstGeom prst="ellipse">
            <a:avLst/>
          </a:prstGeom>
          <a:solidFill>
            <a:srgbClr val="F9A7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D1CC99-BBF8-05E4-5924-9DE63DC9F5EB}"/>
              </a:ext>
            </a:extLst>
          </p:cNvPr>
          <p:cNvSpPr/>
          <p:nvPr/>
        </p:nvSpPr>
        <p:spPr>
          <a:xfrm>
            <a:off x="3716878" y="3194508"/>
            <a:ext cx="5182932" cy="125254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Narrow" panose="020B0606020202030204" pitchFamily="34" charset="0"/>
              </a:rPr>
              <a:t>EFFECTIVE </a:t>
            </a:r>
            <a:r>
              <a:rPr lang="en-US" sz="3600" dirty="0">
                <a:solidFill>
                  <a:srgbClr val="FFFF00"/>
                </a:solidFill>
                <a:latin typeface="Arial Narrow" panose="020B0606020202030204" pitchFamily="34" charset="0"/>
              </a:rPr>
              <a:t>GOVERNANCE </a:t>
            </a:r>
            <a:r>
              <a:rPr lang="en-US" sz="3600" dirty="0">
                <a:solidFill>
                  <a:schemeClr val="bg1"/>
                </a:solidFill>
                <a:latin typeface="Arial Narrow" panose="020B0606020202030204" pitchFamily="34" charset="0"/>
              </a:rPr>
              <a:t>(Intentional Leadership)</a:t>
            </a:r>
          </a:p>
        </p:txBody>
      </p:sp>
      <p:sp>
        <p:nvSpPr>
          <p:cNvPr id="7" name="Rectangle 6">
            <a:extLst>
              <a:ext uri="{FF2B5EF4-FFF2-40B4-BE49-F238E27FC236}">
                <a16:creationId xmlns:a16="http://schemas.microsoft.com/office/drawing/2014/main" id="{701110E0-11DD-F91E-3467-C4FAF752C1DB}"/>
              </a:ext>
            </a:extLst>
          </p:cNvPr>
          <p:cNvSpPr/>
          <p:nvPr/>
        </p:nvSpPr>
        <p:spPr>
          <a:xfrm>
            <a:off x="925168" y="1690514"/>
            <a:ext cx="5305869" cy="1252545"/>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37160" rIns="91440" bIns="45720" rtlCol="0" anchor="ctr"/>
          <a:lstStyle/>
          <a:p>
            <a:pPr algn="ctr">
              <a:lnSpc>
                <a:spcPct val="80000"/>
              </a:lnSpc>
            </a:pPr>
            <a:r>
              <a:rPr lang="en-US" sz="3600" dirty="0">
                <a:latin typeface="Arial Narrow" panose="020B0606020202030204" pitchFamily="34" charset="0"/>
              </a:rPr>
              <a:t>ACTIVE, INTENTIONAL MEMBER </a:t>
            </a:r>
            <a:r>
              <a:rPr lang="en-US" sz="3600" dirty="0">
                <a:solidFill>
                  <a:srgbClr val="FFFF00"/>
                </a:solidFill>
                <a:latin typeface="Arial Narrow" panose="020B0606020202030204" pitchFamily="34" charset="0"/>
              </a:rPr>
              <a:t>ENGAGEMENT</a:t>
            </a:r>
            <a:endParaRPr lang="en-US" sz="3600" dirty="0">
              <a:solidFill>
                <a:srgbClr val="FFFF00"/>
              </a:solidFill>
            </a:endParaRPr>
          </a:p>
        </p:txBody>
      </p:sp>
      <p:sp>
        <p:nvSpPr>
          <p:cNvPr id="8" name="Rectangle 7">
            <a:extLst>
              <a:ext uri="{FF2B5EF4-FFF2-40B4-BE49-F238E27FC236}">
                <a16:creationId xmlns:a16="http://schemas.microsoft.com/office/drawing/2014/main" id="{A7F9A87F-0B91-F4BD-D01C-6436C3717C6D}"/>
              </a:ext>
            </a:extLst>
          </p:cNvPr>
          <p:cNvSpPr/>
          <p:nvPr/>
        </p:nvSpPr>
        <p:spPr>
          <a:xfrm>
            <a:off x="6791673" y="1646665"/>
            <a:ext cx="5182931" cy="1340241"/>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37160" rIns="91440" bIns="45720" rtlCol="0" anchor="ctr"/>
          <a:lstStyle/>
          <a:p>
            <a:pPr algn="ctr">
              <a:lnSpc>
                <a:spcPct val="80000"/>
              </a:lnSpc>
            </a:pPr>
            <a:r>
              <a:rPr lang="en-US" sz="3600" dirty="0">
                <a:latin typeface="Arial Narrow" panose="020B0606020202030204" pitchFamily="34" charset="0"/>
              </a:rPr>
              <a:t>DYNAMIC, MEANINGFUL </a:t>
            </a:r>
            <a:r>
              <a:rPr lang="en-US" sz="3600" dirty="0">
                <a:solidFill>
                  <a:srgbClr val="FFFF00"/>
                </a:solidFill>
                <a:latin typeface="Arial Narrow" panose="020B0606020202030204" pitchFamily="34" charset="0"/>
              </a:rPr>
              <a:t>SERVICE</a:t>
            </a:r>
            <a:endParaRPr lang="en-US" sz="3600" dirty="0">
              <a:solidFill>
                <a:srgbClr val="FFFF00"/>
              </a:solidFill>
            </a:endParaRPr>
          </a:p>
        </p:txBody>
      </p:sp>
      <p:sp>
        <p:nvSpPr>
          <p:cNvPr id="9" name="Rectangle 8">
            <a:extLst>
              <a:ext uri="{FF2B5EF4-FFF2-40B4-BE49-F238E27FC236}">
                <a16:creationId xmlns:a16="http://schemas.microsoft.com/office/drawing/2014/main" id="{B13B7505-EC9B-C24C-088D-DA6E3DD5A6D9}"/>
              </a:ext>
            </a:extLst>
          </p:cNvPr>
          <p:cNvSpPr/>
          <p:nvPr/>
        </p:nvSpPr>
        <p:spPr>
          <a:xfrm>
            <a:off x="925168" y="4769197"/>
            <a:ext cx="5305868" cy="1340241"/>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137160" rIns="91440" bIns="45720" rtlCol="0" anchor="ctr"/>
          <a:lstStyle/>
          <a:p>
            <a:pPr algn="ctr">
              <a:lnSpc>
                <a:spcPct val="80000"/>
              </a:lnSpc>
            </a:pPr>
            <a:r>
              <a:rPr lang="en-US" sz="3600" dirty="0">
                <a:latin typeface="Arial Narrow"/>
              </a:rPr>
              <a:t>STRONG </a:t>
            </a:r>
            <a:r>
              <a:rPr lang="en-US" sz="3600" dirty="0">
                <a:solidFill>
                  <a:srgbClr val="FFFF00"/>
                </a:solidFill>
                <a:latin typeface="Arial Narrow"/>
              </a:rPr>
              <a:t>PUBLIC IMAGE </a:t>
            </a:r>
          </a:p>
          <a:p>
            <a:pPr algn="ctr">
              <a:lnSpc>
                <a:spcPct val="80000"/>
              </a:lnSpc>
            </a:pPr>
            <a:r>
              <a:rPr lang="en-US" sz="2000" dirty="0">
                <a:latin typeface="Arial Narrow"/>
              </a:rPr>
              <a:t>(WELL KNOWN IN COMMUNITY</a:t>
            </a:r>
            <a:r>
              <a:rPr lang="en-US" sz="2800" dirty="0">
                <a:latin typeface="Arial Narrow"/>
              </a:rPr>
              <a:t>)</a:t>
            </a:r>
            <a:endParaRPr lang="en-US" dirty="0">
              <a:latin typeface="Arial Narrow"/>
            </a:endParaRPr>
          </a:p>
        </p:txBody>
      </p:sp>
      <p:sp>
        <p:nvSpPr>
          <p:cNvPr id="10" name="Rectangle 9">
            <a:extLst>
              <a:ext uri="{FF2B5EF4-FFF2-40B4-BE49-F238E27FC236}">
                <a16:creationId xmlns:a16="http://schemas.microsoft.com/office/drawing/2014/main" id="{68933856-CAB0-CCBD-A810-AAB6E25D29D7}"/>
              </a:ext>
            </a:extLst>
          </p:cNvPr>
          <p:cNvSpPr/>
          <p:nvPr/>
        </p:nvSpPr>
        <p:spPr>
          <a:xfrm>
            <a:off x="6791673" y="4769197"/>
            <a:ext cx="5182932" cy="1340241"/>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latin typeface="Arial Narrow" panose="020B0606020202030204" pitchFamily="34" charset="0"/>
              </a:rPr>
              <a:t>DIVERSITY, EQUITY &amp; INCLUSION</a:t>
            </a:r>
          </a:p>
        </p:txBody>
      </p:sp>
      <p:sp>
        <p:nvSpPr>
          <p:cNvPr id="11" name="Slide Number Placeholder 10">
            <a:extLst>
              <a:ext uri="{FF2B5EF4-FFF2-40B4-BE49-F238E27FC236}">
                <a16:creationId xmlns:a16="http://schemas.microsoft.com/office/drawing/2014/main" id="{6C9679AE-9A7E-408C-BD35-D4ADDAD70CE1}"/>
              </a:ext>
            </a:extLst>
          </p:cNvPr>
          <p:cNvSpPr>
            <a:spLocks noGrp="1"/>
          </p:cNvSpPr>
          <p:nvPr>
            <p:ph type="sldNum" sz="quarter" idx="12"/>
          </p:nvPr>
        </p:nvSpPr>
        <p:spPr/>
        <p:txBody>
          <a:bodyPr/>
          <a:lstStyle/>
          <a:p>
            <a:fld id="{889896FD-BE31-4522-8D7A-44BE5E3AF69A}" type="slidenum">
              <a:rPr lang="en-US" smtClean="0"/>
              <a:t>12</a:t>
            </a:fld>
            <a:endParaRPr lang="en-US"/>
          </a:p>
        </p:txBody>
      </p:sp>
    </p:spTree>
    <p:extLst>
      <p:ext uri="{BB962C8B-B14F-4D97-AF65-F5344CB8AC3E}">
        <p14:creationId xmlns:p14="http://schemas.microsoft.com/office/powerpoint/2010/main" val="3418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292303B-FCA8-322A-6347-681BABD10CE1}"/>
              </a:ext>
            </a:extLst>
          </p:cNvPr>
          <p:cNvSpPr txBox="1">
            <a:spLocks/>
          </p:cNvSpPr>
          <p:nvPr/>
        </p:nvSpPr>
        <p:spPr>
          <a:xfrm>
            <a:off x="-1" y="0"/>
            <a:ext cx="12192001" cy="1543049"/>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Arial" panose="020B0604020202020204"/>
              </a:rPr>
              <a:t>THEY PLAN FOR GROWTH &amp;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Arial" panose="020B0604020202020204"/>
              </a:rPr>
              <a:t>SET GOALS</a:t>
            </a:r>
            <a:endPar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Text Placeholder 4">
            <a:extLst>
              <a:ext uri="{FF2B5EF4-FFF2-40B4-BE49-F238E27FC236}">
                <a16:creationId xmlns:a16="http://schemas.microsoft.com/office/drawing/2014/main" id="{E26C4A81-A6F7-B827-7EC7-3D83BD2C8E0C}"/>
              </a:ext>
            </a:extLst>
          </p:cNvPr>
          <p:cNvSpPr txBox="1">
            <a:spLocks/>
          </p:cNvSpPr>
          <p:nvPr/>
        </p:nvSpPr>
        <p:spPr>
          <a:xfrm>
            <a:off x="667489" y="2265267"/>
            <a:ext cx="2425781" cy="28236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a:solidFill>
                  <a:srgbClr val="17458F"/>
                </a:solidFill>
              </a:rPr>
              <a:t>81%</a:t>
            </a:r>
          </a:p>
          <a:p>
            <a:pPr marL="0" indent="0" algn="ctr">
              <a:lnSpc>
                <a:spcPct val="100000"/>
              </a:lnSpc>
              <a:buFont typeface="Arial" panose="020B0604020202020204" pitchFamily="34" charset="0"/>
              <a:buNone/>
            </a:pPr>
            <a:r>
              <a:rPr lang="en-US" sz="4000" dirty="0">
                <a:solidFill>
                  <a:srgbClr val="58585A"/>
                </a:solidFill>
                <a:latin typeface="Arial Narrow"/>
              </a:rPr>
              <a:t>Have a Planning Process for Growth</a:t>
            </a:r>
            <a:endParaRPr lang="en-US" sz="4000" b="1" dirty="0">
              <a:solidFill>
                <a:srgbClr val="01B4E7"/>
              </a:solidFill>
              <a:latin typeface="Arial" panose="020B0604020202020204"/>
              <a:cs typeface="Arial" panose="020B0604020202020204"/>
            </a:endParaRPr>
          </a:p>
        </p:txBody>
      </p:sp>
      <p:cxnSp>
        <p:nvCxnSpPr>
          <p:cNvPr id="4" name="Straight Connector 3">
            <a:extLst>
              <a:ext uri="{FF2B5EF4-FFF2-40B4-BE49-F238E27FC236}">
                <a16:creationId xmlns:a16="http://schemas.microsoft.com/office/drawing/2014/main" id="{F5FEB64D-B6B7-6C76-A533-4091C204569E}"/>
              </a:ext>
            </a:extLst>
          </p:cNvPr>
          <p:cNvCxnSpPr>
            <a:cxnSpLocks/>
          </p:cNvCxnSpPr>
          <p:nvPr/>
        </p:nvCxnSpPr>
        <p:spPr>
          <a:xfrm>
            <a:off x="3957390"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5" name="Text Placeholder 4">
            <a:extLst>
              <a:ext uri="{FF2B5EF4-FFF2-40B4-BE49-F238E27FC236}">
                <a16:creationId xmlns:a16="http://schemas.microsoft.com/office/drawing/2014/main" id="{6B4EEAE3-6A17-9017-25E0-0CCB6226F2D9}"/>
              </a:ext>
            </a:extLst>
          </p:cNvPr>
          <p:cNvSpPr txBox="1">
            <a:spLocks/>
          </p:cNvSpPr>
          <p:nvPr/>
        </p:nvSpPr>
        <p:spPr>
          <a:xfrm>
            <a:off x="4014707" y="2173699"/>
            <a:ext cx="3953808" cy="398826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800" b="1" dirty="0">
                <a:solidFill>
                  <a:srgbClr val="17458F"/>
                </a:solidFill>
              </a:rPr>
              <a:t>71%</a:t>
            </a:r>
          </a:p>
          <a:p>
            <a:pPr marL="0" indent="0" algn="ctr" defTabSz="685800">
              <a:lnSpc>
                <a:spcPct val="100000"/>
              </a:lnSpc>
              <a:spcBef>
                <a:spcPts val="750"/>
              </a:spcBef>
              <a:buNone/>
              <a:defRPr/>
            </a:pPr>
            <a:r>
              <a:rPr lang="en-US" sz="3900" dirty="0">
                <a:solidFill>
                  <a:srgbClr val="58585A"/>
                </a:solidFill>
                <a:latin typeface="Arial Narrow"/>
              </a:rPr>
              <a:t>Regularly Updated Growth Plans </a:t>
            </a:r>
          </a:p>
          <a:p>
            <a:pPr marL="0" indent="0" algn="ctr" defTabSz="685800">
              <a:lnSpc>
                <a:spcPct val="100000"/>
              </a:lnSpc>
              <a:spcBef>
                <a:spcPts val="750"/>
              </a:spcBef>
              <a:buNone/>
              <a:defRPr/>
            </a:pPr>
            <a:r>
              <a:rPr lang="en-US" dirty="0">
                <a:solidFill>
                  <a:srgbClr val="58585A"/>
                </a:solidFill>
                <a:latin typeface="Arial Narrow"/>
              </a:rPr>
              <a:t>Annually (48%)</a:t>
            </a:r>
          </a:p>
          <a:p>
            <a:pPr marL="0" indent="0" algn="ctr" defTabSz="685800">
              <a:lnSpc>
                <a:spcPct val="100000"/>
              </a:lnSpc>
              <a:spcBef>
                <a:spcPts val="750"/>
              </a:spcBef>
              <a:buNone/>
              <a:defRPr/>
            </a:pPr>
            <a:r>
              <a:rPr lang="en-US" dirty="0">
                <a:solidFill>
                  <a:srgbClr val="58585A"/>
                </a:solidFill>
                <a:latin typeface="Arial Narrow"/>
              </a:rPr>
              <a:t>Quarterly (16%)</a:t>
            </a:r>
          </a:p>
          <a:p>
            <a:pPr marL="0" indent="0" algn="ctr" defTabSz="685800">
              <a:lnSpc>
                <a:spcPct val="100000"/>
              </a:lnSpc>
              <a:spcBef>
                <a:spcPts val="750"/>
              </a:spcBef>
              <a:buNone/>
              <a:defRPr/>
            </a:pPr>
            <a:r>
              <a:rPr lang="en-US" dirty="0">
                <a:solidFill>
                  <a:srgbClr val="58585A"/>
                </a:solidFill>
                <a:latin typeface="Arial Narrow"/>
              </a:rPr>
              <a:t> More Frequent (7%)</a:t>
            </a:r>
            <a:endParaRPr lang="en-US" i="0" u="none" strike="noStrike" kern="1200" cap="none" spc="0" normalizeH="0" baseline="0" noProof="0" dirty="0">
              <a:ln>
                <a:noFill/>
              </a:ln>
              <a:solidFill>
                <a:srgbClr val="58585A"/>
              </a:solidFill>
              <a:effectLst/>
              <a:uLnTx/>
              <a:uFillTx/>
              <a:latin typeface="Arial Narrow" panose="020B0606020202030204" pitchFamily="34" charset="0"/>
            </a:endParaRPr>
          </a:p>
        </p:txBody>
      </p:sp>
      <p:sp>
        <p:nvSpPr>
          <p:cNvPr id="6" name="Text Placeholder 4">
            <a:extLst>
              <a:ext uri="{FF2B5EF4-FFF2-40B4-BE49-F238E27FC236}">
                <a16:creationId xmlns:a16="http://schemas.microsoft.com/office/drawing/2014/main" id="{4CB40A53-95FE-F837-7B80-7CA15CB73F3C}"/>
              </a:ext>
            </a:extLst>
          </p:cNvPr>
          <p:cNvSpPr txBox="1">
            <a:spLocks/>
          </p:cNvSpPr>
          <p:nvPr/>
        </p:nvSpPr>
        <p:spPr>
          <a:xfrm>
            <a:off x="8930518" y="2265266"/>
            <a:ext cx="2597885" cy="3066587"/>
          </a:xfrm>
          <a:prstGeom prst="rect">
            <a:avLst/>
          </a:prstGeom>
        </p:spPr>
        <p:txBody>
          <a:bodyPr vert="horz" lIns="68580" tIns="34290" rIns="68580" bIns="3429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6400" b="1" dirty="0">
                <a:solidFill>
                  <a:srgbClr val="17458F"/>
                </a:solidFill>
              </a:rPr>
              <a:t>83%</a:t>
            </a:r>
          </a:p>
          <a:p>
            <a:pPr marL="0" indent="0" algn="ctr" defTabSz="685800">
              <a:lnSpc>
                <a:spcPct val="100000"/>
              </a:lnSpc>
              <a:spcBef>
                <a:spcPts val="750"/>
              </a:spcBef>
              <a:buNone/>
              <a:defRPr/>
            </a:pPr>
            <a:r>
              <a:rPr lang="en-US" sz="4000" dirty="0">
                <a:solidFill>
                  <a:srgbClr val="58585A"/>
                </a:solidFill>
                <a:latin typeface="Arial Narrow"/>
              </a:rPr>
              <a:t>Established Annual Membership Goals</a:t>
            </a:r>
            <a:endParaRPr kumimoji="0" lang="en-US" sz="4000" b="1" i="0" u="none" strike="noStrike" kern="1200" cap="none" spc="0" normalizeH="0" baseline="0" noProof="0" dirty="0">
              <a:ln>
                <a:noFill/>
              </a:ln>
              <a:solidFill>
                <a:srgbClr val="01B4E7"/>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99B0383B-4431-FBDE-E6F4-ED4BBC62E227}"/>
              </a:ext>
            </a:extLst>
          </p:cNvPr>
          <p:cNvCxnSpPr>
            <a:cxnSpLocks/>
          </p:cNvCxnSpPr>
          <p:nvPr/>
        </p:nvCxnSpPr>
        <p:spPr>
          <a:xfrm>
            <a:off x="8289182"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8" name="Slide Number Placeholder 7">
            <a:extLst>
              <a:ext uri="{FF2B5EF4-FFF2-40B4-BE49-F238E27FC236}">
                <a16:creationId xmlns:a16="http://schemas.microsoft.com/office/drawing/2014/main" id="{ED4756DB-8329-027B-D4A9-F9688762D755}"/>
              </a:ext>
            </a:extLst>
          </p:cNvPr>
          <p:cNvSpPr>
            <a:spLocks noGrp="1"/>
          </p:cNvSpPr>
          <p:nvPr>
            <p:ph type="sldNum" sz="quarter" idx="12"/>
          </p:nvPr>
        </p:nvSpPr>
        <p:spPr/>
        <p:txBody>
          <a:bodyPr/>
          <a:lstStyle/>
          <a:p>
            <a:fld id="{889896FD-BE31-4522-8D7A-44BE5E3AF69A}" type="slidenum">
              <a:rPr lang="en-US" smtClean="0"/>
              <a:t>13</a:t>
            </a:fld>
            <a:endParaRPr lang="en-US"/>
          </a:p>
        </p:txBody>
      </p:sp>
    </p:spTree>
    <p:extLst>
      <p:ext uri="{BB962C8B-B14F-4D97-AF65-F5344CB8AC3E}">
        <p14:creationId xmlns:p14="http://schemas.microsoft.com/office/powerpoint/2010/main" val="326856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and person painting a shed&#10;&#10;Description automatically generated with medium confidence">
            <a:extLst>
              <a:ext uri="{FF2B5EF4-FFF2-40B4-BE49-F238E27FC236}">
                <a16:creationId xmlns:a16="http://schemas.microsoft.com/office/drawing/2014/main" id="{23C6A9A0-6240-32B5-3672-BBF3F83B6CE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0"/>
            <a:ext cx="12192000" cy="5043488"/>
          </a:xfrm>
        </p:spPr>
      </p:pic>
      <p:sp>
        <p:nvSpPr>
          <p:cNvPr id="10" name="Text Placeholder 2">
            <a:extLst>
              <a:ext uri="{FF2B5EF4-FFF2-40B4-BE49-F238E27FC236}">
                <a16:creationId xmlns:a16="http://schemas.microsoft.com/office/drawing/2014/main" id="{74783018-40E5-8F61-DE74-F39E546C77C2}"/>
              </a:ext>
            </a:extLst>
          </p:cNvPr>
          <p:cNvSpPr>
            <a:spLocks noGrp="1"/>
          </p:cNvSpPr>
          <p:nvPr>
            <p:ph type="body" sz="quarter" idx="14"/>
          </p:nvPr>
        </p:nvSpPr>
        <p:spPr>
          <a:xfrm>
            <a:off x="296333" y="5297713"/>
            <a:ext cx="9733038" cy="635000"/>
          </a:xfrm>
        </p:spPr>
        <p:txBody>
          <a:bodyPr>
            <a:normAutofit fontScale="77500" lnSpcReduction="20000"/>
          </a:bodyPr>
          <a:lstStyle/>
          <a:p>
            <a:r>
              <a:rPr lang="en-US" dirty="0"/>
              <a:t>Using the membership success tool</a:t>
            </a:r>
          </a:p>
        </p:txBody>
      </p:sp>
      <p:sp>
        <p:nvSpPr>
          <p:cNvPr id="2" name="Slide Number Placeholder 1">
            <a:extLst>
              <a:ext uri="{FF2B5EF4-FFF2-40B4-BE49-F238E27FC236}">
                <a16:creationId xmlns:a16="http://schemas.microsoft.com/office/drawing/2014/main" id="{E4A26A14-2A69-5133-E5EF-F0AC255B8604}"/>
              </a:ext>
            </a:extLst>
          </p:cNvPr>
          <p:cNvSpPr>
            <a:spLocks noGrp="1"/>
          </p:cNvSpPr>
          <p:nvPr>
            <p:ph type="sldNum" sz="quarter" idx="12"/>
          </p:nvPr>
        </p:nvSpPr>
        <p:spPr/>
        <p:txBody>
          <a:bodyPr/>
          <a:lstStyle/>
          <a:p>
            <a:fld id="{889896FD-BE31-4522-8D7A-44BE5E3AF69A}" type="slidenum">
              <a:rPr lang="en-US" smtClean="0"/>
              <a:t>14</a:t>
            </a:fld>
            <a:endParaRPr lang="en-US"/>
          </a:p>
        </p:txBody>
      </p:sp>
    </p:spTree>
    <p:extLst>
      <p:ext uri="{BB962C8B-B14F-4D97-AF65-F5344CB8AC3E}">
        <p14:creationId xmlns:p14="http://schemas.microsoft.com/office/powerpoint/2010/main" val="381400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Rotary Membership Action Plan - The Path to Growth">
            <a:hlinkClick r:id="" action="ppaction://media"/>
            <a:extLst>
              <a:ext uri="{FF2B5EF4-FFF2-40B4-BE49-F238E27FC236}">
                <a16:creationId xmlns:a16="http://schemas.microsoft.com/office/drawing/2014/main" id="{F5327C30-7A27-B7A5-623C-5C9CD7F089BE}"/>
              </a:ext>
            </a:extLst>
          </p:cNvPr>
          <p:cNvPicPr>
            <a:picLocks noRot="1" noChangeAspect="1"/>
          </p:cNvPicPr>
          <p:nvPr>
            <a:videoFile r:link="rId1"/>
          </p:nvPr>
        </p:nvPicPr>
        <p:blipFill>
          <a:blip r:embed="rId4"/>
          <a:stretch>
            <a:fillRect/>
          </a:stretch>
        </p:blipFill>
        <p:spPr>
          <a:xfrm>
            <a:off x="0" y="0"/>
            <a:ext cx="12192000" cy="7076440"/>
          </a:xfrm>
          <a:prstGeom prst="rect">
            <a:avLst/>
          </a:prstGeom>
        </p:spPr>
      </p:pic>
    </p:spTree>
    <p:extLst>
      <p:ext uri="{BB962C8B-B14F-4D97-AF65-F5344CB8AC3E}">
        <p14:creationId xmlns:p14="http://schemas.microsoft.com/office/powerpoint/2010/main" val="33292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1DB59-F34D-9BB7-4244-678D31F33D00}"/>
              </a:ext>
            </a:extLst>
          </p:cNvPr>
          <p:cNvSpPr>
            <a:spLocks noGrp="1"/>
          </p:cNvSpPr>
          <p:nvPr>
            <p:ph type="title" idx="4294967295"/>
          </p:nvPr>
        </p:nvSpPr>
        <p:spPr>
          <a:xfrm>
            <a:off x="6457244" y="0"/>
            <a:ext cx="5734756" cy="1539875"/>
          </a:xfrm>
        </p:spPr>
        <p:txBody>
          <a:bodyPr/>
          <a:lstStyle/>
          <a:p>
            <a:pPr algn="ctr"/>
            <a:r>
              <a:rPr lang="en-US" dirty="0"/>
              <a:t>Membership Success Center</a:t>
            </a:r>
          </a:p>
        </p:txBody>
      </p:sp>
      <p:pic>
        <p:nvPicPr>
          <p:cNvPr id="1026" name="Picture 2">
            <a:extLst>
              <a:ext uri="{FF2B5EF4-FFF2-40B4-BE49-F238E27FC236}">
                <a16:creationId xmlns:a16="http://schemas.microsoft.com/office/drawing/2014/main" id="{4A62F5B2-0576-5AC6-F568-7A927B8CE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978" y="2151239"/>
            <a:ext cx="2555522" cy="2555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189A0AE-6990-3BFB-09E7-728C372C2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3AF2B01-619B-6691-4485-8C268274002A}"/>
              </a:ext>
            </a:extLst>
          </p:cNvPr>
          <p:cNvSpPr>
            <a:spLocks noGrp="1"/>
          </p:cNvSpPr>
          <p:nvPr>
            <p:ph type="sldNum" sz="quarter" idx="15"/>
          </p:nvPr>
        </p:nvSpPr>
        <p:spPr/>
        <p:txBody>
          <a:bodyPr/>
          <a:lstStyle/>
          <a:p>
            <a:fld id="{889896FD-BE31-4522-8D7A-44BE5E3AF69A}" type="slidenum">
              <a:rPr lang="en-US" smtClean="0"/>
              <a:t>16</a:t>
            </a:fld>
            <a:endParaRPr lang="en-US"/>
          </a:p>
        </p:txBody>
      </p:sp>
    </p:spTree>
    <p:extLst>
      <p:ext uri="{BB962C8B-B14F-4D97-AF65-F5344CB8AC3E}">
        <p14:creationId xmlns:p14="http://schemas.microsoft.com/office/powerpoint/2010/main" val="105955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5DDDF9-DF49-5EE8-0C6E-CB547AD52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726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89555-2BEB-6425-CE47-22A9E0CE0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58550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E886-D714-A697-3C40-4C82FDF49946}"/>
              </a:ext>
            </a:extLst>
          </p:cNvPr>
          <p:cNvSpPr>
            <a:spLocks noGrp="1"/>
          </p:cNvSpPr>
          <p:nvPr>
            <p:ph type="title"/>
          </p:nvPr>
        </p:nvSpPr>
        <p:spPr/>
        <p:txBody>
          <a:bodyPr/>
          <a:lstStyle/>
          <a:p>
            <a:pPr algn="ctr"/>
            <a:r>
              <a:rPr lang="en-US" dirty="0"/>
              <a:t>Zone 31 </a:t>
            </a:r>
          </a:p>
        </p:txBody>
      </p:sp>
      <p:pic>
        <p:nvPicPr>
          <p:cNvPr id="5" name="Picture 4">
            <a:extLst>
              <a:ext uri="{FF2B5EF4-FFF2-40B4-BE49-F238E27FC236}">
                <a16:creationId xmlns:a16="http://schemas.microsoft.com/office/drawing/2014/main" id="{DE4DECCD-F462-A394-4370-529BAECF6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0042"/>
            <a:ext cx="10250311" cy="5317957"/>
          </a:xfrm>
          <a:prstGeom prst="rect">
            <a:avLst/>
          </a:prstGeom>
        </p:spPr>
      </p:pic>
      <p:sp>
        <p:nvSpPr>
          <p:cNvPr id="3" name="Slide Number Placeholder 2">
            <a:extLst>
              <a:ext uri="{FF2B5EF4-FFF2-40B4-BE49-F238E27FC236}">
                <a16:creationId xmlns:a16="http://schemas.microsoft.com/office/drawing/2014/main" id="{73E01A5F-6230-6EC4-A8E7-0CCE023EBA82}"/>
              </a:ext>
            </a:extLst>
          </p:cNvPr>
          <p:cNvSpPr>
            <a:spLocks noGrp="1"/>
          </p:cNvSpPr>
          <p:nvPr>
            <p:ph type="sldNum" sz="quarter" idx="12"/>
          </p:nvPr>
        </p:nvSpPr>
        <p:spPr/>
        <p:txBody>
          <a:bodyPr/>
          <a:lstStyle/>
          <a:p>
            <a:fld id="{889896FD-BE31-4522-8D7A-44BE5E3AF69A}" type="slidenum">
              <a:rPr lang="en-US" smtClean="0"/>
              <a:t>19</a:t>
            </a:fld>
            <a:endParaRPr lang="en-US"/>
          </a:p>
        </p:txBody>
      </p:sp>
    </p:spTree>
    <p:extLst>
      <p:ext uri="{BB962C8B-B14F-4D97-AF65-F5344CB8AC3E}">
        <p14:creationId xmlns:p14="http://schemas.microsoft.com/office/powerpoint/2010/main" val="244157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in a black suit&#10;&#10;Description automatically generated">
            <a:extLst>
              <a:ext uri="{FF2B5EF4-FFF2-40B4-BE49-F238E27FC236}">
                <a16:creationId xmlns:a16="http://schemas.microsoft.com/office/drawing/2014/main" id="{F457ECEB-5662-F52E-3EEB-EE2C41E5E4E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b="-1"/>
          <a:stretch/>
        </p:blipFill>
        <p:spPr>
          <a:xfrm>
            <a:off x="20" y="10"/>
            <a:ext cx="6095981" cy="6857990"/>
          </a:xfrm>
          <a:noFill/>
        </p:spPr>
      </p:pic>
      <p:sp>
        <p:nvSpPr>
          <p:cNvPr id="13" name="Text Placeholder 2">
            <a:extLst>
              <a:ext uri="{FF2B5EF4-FFF2-40B4-BE49-F238E27FC236}">
                <a16:creationId xmlns:a16="http://schemas.microsoft.com/office/drawing/2014/main" id="{669CB659-8CD8-8C34-9736-FAD670E2E4C2}"/>
              </a:ext>
            </a:extLst>
          </p:cNvPr>
          <p:cNvSpPr>
            <a:spLocks noGrp="1"/>
          </p:cNvSpPr>
          <p:nvPr>
            <p:ph type="body" sz="quarter" idx="16"/>
          </p:nvPr>
        </p:nvSpPr>
        <p:spPr>
          <a:xfrm>
            <a:off x="6096001" y="0"/>
            <a:ext cx="6096000" cy="6858000"/>
          </a:xfrm>
        </p:spPr>
        <p:txBody>
          <a:bodyPr/>
          <a:lstStyle/>
          <a:p>
            <a:endParaRPr lang="en-US"/>
          </a:p>
        </p:txBody>
      </p:sp>
      <p:sp>
        <p:nvSpPr>
          <p:cNvPr id="15" name="Text Placeholder 3">
            <a:extLst>
              <a:ext uri="{FF2B5EF4-FFF2-40B4-BE49-F238E27FC236}">
                <a16:creationId xmlns:a16="http://schemas.microsoft.com/office/drawing/2014/main" id="{27919A98-879E-F67C-B2EE-62CB05154DD1}"/>
              </a:ext>
            </a:extLst>
          </p:cNvPr>
          <p:cNvSpPr>
            <a:spLocks noGrp="1"/>
          </p:cNvSpPr>
          <p:nvPr>
            <p:ph type="body" sz="quarter" idx="14"/>
          </p:nvPr>
        </p:nvSpPr>
        <p:spPr>
          <a:xfrm>
            <a:off x="6879771" y="2141538"/>
            <a:ext cx="4978400" cy="1135062"/>
          </a:xfrm>
        </p:spPr>
        <p:txBody>
          <a:bodyPr/>
          <a:lstStyle/>
          <a:p>
            <a:pPr algn="ctr"/>
            <a:r>
              <a:rPr lang="en-US" dirty="0"/>
              <a:t>Beth Stubbs</a:t>
            </a:r>
          </a:p>
        </p:txBody>
      </p:sp>
      <p:sp>
        <p:nvSpPr>
          <p:cNvPr id="17" name="Subtitle 4">
            <a:extLst>
              <a:ext uri="{FF2B5EF4-FFF2-40B4-BE49-F238E27FC236}">
                <a16:creationId xmlns:a16="http://schemas.microsoft.com/office/drawing/2014/main" id="{2CD74E37-7D05-85CD-2FD9-B9C494B20BFC}"/>
              </a:ext>
            </a:extLst>
          </p:cNvPr>
          <p:cNvSpPr>
            <a:spLocks noGrp="1"/>
          </p:cNvSpPr>
          <p:nvPr>
            <p:ph type="subTitle" idx="1"/>
          </p:nvPr>
        </p:nvSpPr>
        <p:spPr>
          <a:xfrm>
            <a:off x="6871304" y="3383632"/>
            <a:ext cx="4986867" cy="1975764"/>
          </a:xfrm>
        </p:spPr>
        <p:txBody>
          <a:bodyPr>
            <a:normAutofit/>
          </a:bodyPr>
          <a:lstStyle/>
          <a:p>
            <a:pPr algn="ctr"/>
            <a:r>
              <a:rPr lang="en-US" sz="2400" dirty="0"/>
              <a:t>Rotary International Director</a:t>
            </a:r>
          </a:p>
          <a:p>
            <a:pPr algn="ctr"/>
            <a:r>
              <a:rPr lang="en-US" sz="2400" dirty="0"/>
              <a:t>Zones 30 &amp; 31</a:t>
            </a:r>
          </a:p>
          <a:p>
            <a:pPr algn="ctr"/>
            <a:r>
              <a:rPr lang="en-US" sz="2400" dirty="0"/>
              <a:t>Serving 2023-25</a:t>
            </a:r>
          </a:p>
        </p:txBody>
      </p:sp>
      <p:sp>
        <p:nvSpPr>
          <p:cNvPr id="6" name="Slide Number Placeholder 5">
            <a:extLst>
              <a:ext uri="{FF2B5EF4-FFF2-40B4-BE49-F238E27FC236}">
                <a16:creationId xmlns:a16="http://schemas.microsoft.com/office/drawing/2014/main" id="{A6C18A7A-6F60-03FA-458A-AF3844E49EFB}"/>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889896FD-BE31-4522-8D7A-44BE5E3AF69A}" type="slidenum">
              <a:rPr lang="en-US" smtClean="0"/>
              <a:pPr>
                <a:spcAft>
                  <a:spcPts val="600"/>
                </a:spcAft>
              </a:pPr>
              <a:t>2</a:t>
            </a:fld>
            <a:endParaRPr lang="en-US"/>
          </a:p>
        </p:txBody>
      </p:sp>
    </p:spTree>
    <p:extLst>
      <p:ext uri="{BB962C8B-B14F-4D97-AF65-F5344CB8AC3E}">
        <p14:creationId xmlns:p14="http://schemas.microsoft.com/office/powerpoint/2010/main" val="350337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3555-538F-44E9-D252-0103AE6F9AED}"/>
              </a:ext>
            </a:extLst>
          </p:cNvPr>
          <p:cNvSpPr>
            <a:spLocks noGrp="1"/>
          </p:cNvSpPr>
          <p:nvPr>
            <p:ph type="title"/>
          </p:nvPr>
        </p:nvSpPr>
        <p:spPr/>
        <p:txBody>
          <a:bodyPr/>
          <a:lstStyle/>
          <a:p>
            <a:pPr algn="ctr"/>
            <a:r>
              <a:rPr lang="en-US" dirty="0"/>
              <a:t>What about new clubs?</a:t>
            </a:r>
          </a:p>
        </p:txBody>
      </p:sp>
      <p:graphicFrame>
        <p:nvGraphicFramePr>
          <p:cNvPr id="19" name="Chart 18">
            <a:extLst>
              <a:ext uri="{FF2B5EF4-FFF2-40B4-BE49-F238E27FC236}">
                <a16:creationId xmlns:a16="http://schemas.microsoft.com/office/drawing/2014/main" id="{25BE5323-8C91-744E-703B-867ABE85194C}"/>
              </a:ext>
            </a:extLst>
          </p:cNvPr>
          <p:cNvGraphicFramePr/>
          <p:nvPr>
            <p:extLst>
              <p:ext uri="{D42A27DB-BD31-4B8C-83A1-F6EECF244321}">
                <p14:modId xmlns:p14="http://schemas.microsoft.com/office/powerpoint/2010/main" val="3990193765"/>
              </p:ext>
            </p:extLst>
          </p:nvPr>
        </p:nvGraphicFramePr>
        <p:xfrm>
          <a:off x="2032000" y="1439332"/>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504DF55-5DB2-5B9A-8495-EE2BD0FA3A4A}"/>
              </a:ext>
            </a:extLst>
          </p:cNvPr>
          <p:cNvSpPr>
            <a:spLocks noGrp="1"/>
          </p:cNvSpPr>
          <p:nvPr>
            <p:ph type="sldNum" sz="quarter" idx="12"/>
          </p:nvPr>
        </p:nvSpPr>
        <p:spPr/>
        <p:txBody>
          <a:bodyPr/>
          <a:lstStyle/>
          <a:p>
            <a:fld id="{889896FD-BE31-4522-8D7A-44BE5E3AF69A}" type="slidenum">
              <a:rPr lang="en-US" smtClean="0"/>
              <a:t>20</a:t>
            </a:fld>
            <a:endParaRPr lang="en-US"/>
          </a:p>
        </p:txBody>
      </p:sp>
    </p:spTree>
    <p:extLst>
      <p:ext uri="{BB962C8B-B14F-4D97-AF65-F5344CB8AC3E}">
        <p14:creationId xmlns:p14="http://schemas.microsoft.com/office/powerpoint/2010/main" val="2271725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3555-538F-44E9-D252-0103AE6F9AED}"/>
              </a:ext>
            </a:extLst>
          </p:cNvPr>
          <p:cNvSpPr>
            <a:spLocks noGrp="1"/>
          </p:cNvSpPr>
          <p:nvPr>
            <p:ph type="title"/>
          </p:nvPr>
        </p:nvSpPr>
        <p:spPr/>
        <p:txBody>
          <a:bodyPr/>
          <a:lstStyle/>
          <a:p>
            <a:pPr algn="ctr"/>
            <a:r>
              <a:rPr lang="en-US" dirty="0"/>
              <a:t>What about new clubs?</a:t>
            </a:r>
          </a:p>
        </p:txBody>
      </p:sp>
      <p:graphicFrame>
        <p:nvGraphicFramePr>
          <p:cNvPr id="19" name="Chart 18">
            <a:extLst>
              <a:ext uri="{FF2B5EF4-FFF2-40B4-BE49-F238E27FC236}">
                <a16:creationId xmlns:a16="http://schemas.microsoft.com/office/drawing/2014/main" id="{25BE5323-8C91-744E-703B-867ABE85194C}"/>
              </a:ext>
            </a:extLst>
          </p:cNvPr>
          <p:cNvGraphicFramePr/>
          <p:nvPr>
            <p:extLst>
              <p:ext uri="{D42A27DB-BD31-4B8C-83A1-F6EECF244321}">
                <p14:modId xmlns:p14="http://schemas.microsoft.com/office/powerpoint/2010/main" val="3486203492"/>
              </p:ext>
            </p:extLst>
          </p:nvPr>
        </p:nvGraphicFramePr>
        <p:xfrm>
          <a:off x="2032000" y="1281288"/>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E1B29E1A-64B7-3E31-9B7C-5ACD3825EB68}"/>
              </a:ext>
            </a:extLst>
          </p:cNvPr>
          <p:cNvSpPr>
            <a:spLocks noGrp="1"/>
          </p:cNvSpPr>
          <p:nvPr>
            <p:ph type="sldNum" sz="quarter" idx="12"/>
          </p:nvPr>
        </p:nvSpPr>
        <p:spPr/>
        <p:txBody>
          <a:bodyPr/>
          <a:lstStyle/>
          <a:p>
            <a:fld id="{889896FD-BE31-4522-8D7A-44BE5E3AF69A}" type="slidenum">
              <a:rPr lang="en-US" smtClean="0"/>
              <a:t>21</a:t>
            </a:fld>
            <a:endParaRPr lang="en-US"/>
          </a:p>
        </p:txBody>
      </p:sp>
    </p:spTree>
    <p:extLst>
      <p:ext uri="{BB962C8B-B14F-4D97-AF65-F5344CB8AC3E}">
        <p14:creationId xmlns:p14="http://schemas.microsoft.com/office/powerpoint/2010/main" val="52583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C777D4-DF8A-EB74-DB6F-418E6A0F2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889" y="87978"/>
            <a:ext cx="5870221" cy="6674066"/>
          </a:xfrm>
          <a:prstGeom prst="rect">
            <a:avLst/>
          </a:prstGeom>
          <a:noFill/>
        </p:spPr>
      </p:pic>
      <p:pic>
        <p:nvPicPr>
          <p:cNvPr id="10" name="Picture 9" descr="A picture containing text, screenshot, circle, font&#10;&#10;Description automatically generated">
            <a:extLst>
              <a:ext uri="{FF2B5EF4-FFF2-40B4-BE49-F238E27FC236}">
                <a16:creationId xmlns:a16="http://schemas.microsoft.com/office/drawing/2014/main" id="{9BF1B3B3-D0BC-C823-6370-4248A8942D80}"/>
              </a:ext>
            </a:extLst>
          </p:cNvPr>
          <p:cNvPicPr>
            <a:picLocks noChangeAspect="1"/>
          </p:cNvPicPr>
          <p:nvPr/>
        </p:nvPicPr>
        <p:blipFill>
          <a:blip r:embed="rId4">
            <a:alphaModFix amt="12000"/>
            <a:extLst>
              <a:ext uri="{28A0092B-C50C-407E-A947-70E740481C1C}">
                <a14:useLocalDpi xmlns:a14="http://schemas.microsoft.com/office/drawing/2010/main" val="0"/>
              </a:ext>
            </a:extLst>
          </a:blip>
          <a:stretch>
            <a:fillRect/>
          </a:stretch>
        </p:blipFill>
        <p:spPr>
          <a:xfrm>
            <a:off x="-282221" y="0"/>
            <a:ext cx="6897510" cy="6858000"/>
          </a:xfrm>
          <a:prstGeom prst="rect">
            <a:avLst/>
          </a:prstGeom>
        </p:spPr>
      </p:pic>
      <p:sp>
        <p:nvSpPr>
          <p:cNvPr id="2" name="Title 1">
            <a:extLst>
              <a:ext uri="{FF2B5EF4-FFF2-40B4-BE49-F238E27FC236}">
                <a16:creationId xmlns:a16="http://schemas.microsoft.com/office/drawing/2014/main" id="{20959734-4EE5-E230-09E7-733F6C4CBDC8}"/>
              </a:ext>
            </a:extLst>
          </p:cNvPr>
          <p:cNvSpPr>
            <a:spLocks noGrp="1"/>
          </p:cNvSpPr>
          <p:nvPr>
            <p:ph type="body" sz="quarter" idx="14"/>
          </p:nvPr>
        </p:nvSpPr>
        <p:spPr>
          <a:xfrm>
            <a:off x="558800" y="2141538"/>
            <a:ext cx="4978400" cy="1135062"/>
          </a:xfrm>
        </p:spPr>
        <p:txBody>
          <a:bodyPr anchor="b">
            <a:normAutofit/>
          </a:bodyPr>
          <a:lstStyle/>
          <a:p>
            <a:r>
              <a:rPr lang="en-US" dirty="0">
                <a:solidFill>
                  <a:srgbClr val="002060"/>
                </a:solidFill>
              </a:rPr>
              <a:t>Exercise </a:t>
            </a:r>
          </a:p>
        </p:txBody>
      </p:sp>
      <p:sp>
        <p:nvSpPr>
          <p:cNvPr id="9" name="Subtitle 3">
            <a:extLst>
              <a:ext uri="{FF2B5EF4-FFF2-40B4-BE49-F238E27FC236}">
                <a16:creationId xmlns:a16="http://schemas.microsoft.com/office/drawing/2014/main" id="{97EBF341-4A26-F0E2-E885-29DEC4D72782}"/>
              </a:ext>
            </a:extLst>
          </p:cNvPr>
          <p:cNvSpPr>
            <a:spLocks noGrp="1"/>
          </p:cNvSpPr>
          <p:nvPr>
            <p:ph type="subTitle" idx="1"/>
          </p:nvPr>
        </p:nvSpPr>
        <p:spPr>
          <a:xfrm>
            <a:off x="554567" y="3383632"/>
            <a:ext cx="4986867" cy="1975764"/>
          </a:xfrm>
        </p:spPr>
        <p:txBody>
          <a:bodyPr/>
          <a:lstStyle/>
          <a:p>
            <a:r>
              <a:rPr lang="en-US" dirty="0">
                <a:solidFill>
                  <a:srgbClr val="002060"/>
                </a:solidFill>
              </a:rPr>
              <a:t>What can a current, or new club, offer to attract and engage based on their interest?</a:t>
            </a:r>
          </a:p>
        </p:txBody>
      </p:sp>
      <p:pic>
        <p:nvPicPr>
          <p:cNvPr id="7" name="Picture 6">
            <a:extLst>
              <a:ext uri="{FF2B5EF4-FFF2-40B4-BE49-F238E27FC236}">
                <a16:creationId xmlns:a16="http://schemas.microsoft.com/office/drawing/2014/main" id="{6D1086E0-C2C3-92C2-EF44-39D3F77BEA1F}"/>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
        <p:nvSpPr>
          <p:cNvPr id="3" name="Slide Number Placeholder 2">
            <a:extLst>
              <a:ext uri="{FF2B5EF4-FFF2-40B4-BE49-F238E27FC236}">
                <a16:creationId xmlns:a16="http://schemas.microsoft.com/office/drawing/2014/main" id="{019639D2-6FCF-22D3-0455-325788C305A6}"/>
              </a:ext>
            </a:extLst>
          </p:cNvPr>
          <p:cNvSpPr>
            <a:spLocks noGrp="1"/>
          </p:cNvSpPr>
          <p:nvPr>
            <p:ph type="sldNum" sz="quarter" idx="12"/>
          </p:nvPr>
        </p:nvSpPr>
        <p:spPr/>
        <p:txBody>
          <a:bodyPr/>
          <a:lstStyle/>
          <a:p>
            <a:fld id="{889896FD-BE31-4522-8D7A-44BE5E3AF69A}" type="slidenum">
              <a:rPr lang="en-US" smtClean="0"/>
              <a:t>22</a:t>
            </a:fld>
            <a:endParaRPr lang="en-US"/>
          </a:p>
        </p:txBody>
      </p:sp>
    </p:spTree>
    <p:extLst>
      <p:ext uri="{BB962C8B-B14F-4D97-AF65-F5344CB8AC3E}">
        <p14:creationId xmlns:p14="http://schemas.microsoft.com/office/powerpoint/2010/main" val="210303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99DC02-0766-323E-BDA5-5F3CEA594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0042"/>
            <a:ext cx="9663289" cy="5317957"/>
          </a:xfrm>
          <a:prstGeom prst="rect">
            <a:avLst/>
          </a:prstGeom>
        </p:spPr>
      </p:pic>
      <p:sp>
        <p:nvSpPr>
          <p:cNvPr id="5" name="Title 4">
            <a:extLst>
              <a:ext uri="{FF2B5EF4-FFF2-40B4-BE49-F238E27FC236}">
                <a16:creationId xmlns:a16="http://schemas.microsoft.com/office/drawing/2014/main" id="{3135847D-C059-A938-7AD1-AED1239C2F06}"/>
              </a:ext>
            </a:extLst>
          </p:cNvPr>
          <p:cNvSpPr>
            <a:spLocks noGrp="1"/>
          </p:cNvSpPr>
          <p:nvPr>
            <p:ph type="title"/>
          </p:nvPr>
        </p:nvSpPr>
        <p:spPr/>
        <p:txBody>
          <a:bodyPr/>
          <a:lstStyle/>
          <a:p>
            <a:pPr algn="ctr"/>
            <a:r>
              <a:rPr lang="en-US" dirty="0"/>
              <a:t>Resources</a:t>
            </a:r>
            <a:br>
              <a:rPr lang="en-US" dirty="0"/>
            </a:br>
            <a:r>
              <a:rPr lang="en-US" dirty="0"/>
              <a:t>Rotary.org/membership </a:t>
            </a:r>
          </a:p>
        </p:txBody>
      </p:sp>
      <p:sp>
        <p:nvSpPr>
          <p:cNvPr id="2" name="Slide Number Placeholder 1">
            <a:extLst>
              <a:ext uri="{FF2B5EF4-FFF2-40B4-BE49-F238E27FC236}">
                <a16:creationId xmlns:a16="http://schemas.microsoft.com/office/drawing/2014/main" id="{39620EAD-C177-701E-C8B4-9873B9AE4F63}"/>
              </a:ext>
            </a:extLst>
          </p:cNvPr>
          <p:cNvSpPr>
            <a:spLocks noGrp="1"/>
          </p:cNvSpPr>
          <p:nvPr>
            <p:ph type="sldNum" sz="quarter" idx="12"/>
          </p:nvPr>
        </p:nvSpPr>
        <p:spPr/>
        <p:txBody>
          <a:bodyPr/>
          <a:lstStyle/>
          <a:p>
            <a:fld id="{889896FD-BE31-4522-8D7A-44BE5E3AF69A}" type="slidenum">
              <a:rPr lang="en-US" smtClean="0"/>
              <a:t>23</a:t>
            </a:fld>
            <a:endParaRPr lang="en-US"/>
          </a:p>
        </p:txBody>
      </p:sp>
    </p:spTree>
    <p:extLst>
      <p:ext uri="{BB962C8B-B14F-4D97-AF65-F5344CB8AC3E}">
        <p14:creationId xmlns:p14="http://schemas.microsoft.com/office/powerpoint/2010/main" val="289366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ircle, font, logo&#10;&#10;Description automatically generated">
            <a:extLst>
              <a:ext uri="{FF2B5EF4-FFF2-40B4-BE49-F238E27FC236}">
                <a16:creationId xmlns:a16="http://schemas.microsoft.com/office/drawing/2014/main" id="{010C293B-3DD3-275B-3468-0BEC30D6C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0042"/>
            <a:ext cx="10193867" cy="5276579"/>
          </a:xfrm>
          <a:prstGeom prst="rect">
            <a:avLst/>
          </a:prstGeom>
        </p:spPr>
      </p:pic>
      <p:sp>
        <p:nvSpPr>
          <p:cNvPr id="2" name="Title 1">
            <a:extLst>
              <a:ext uri="{FF2B5EF4-FFF2-40B4-BE49-F238E27FC236}">
                <a16:creationId xmlns:a16="http://schemas.microsoft.com/office/drawing/2014/main" id="{15992023-BAD3-2CA1-4C59-F0323084BA65}"/>
              </a:ext>
            </a:extLst>
          </p:cNvPr>
          <p:cNvSpPr>
            <a:spLocks noGrp="1"/>
          </p:cNvSpPr>
          <p:nvPr>
            <p:ph type="title"/>
          </p:nvPr>
        </p:nvSpPr>
        <p:spPr/>
        <p:txBody>
          <a:bodyPr/>
          <a:lstStyle/>
          <a:p>
            <a:pPr algn="ctr"/>
            <a:r>
              <a:rPr lang="en-US" dirty="0"/>
              <a:t>Cultural change</a:t>
            </a:r>
          </a:p>
        </p:txBody>
      </p:sp>
      <p:sp>
        <p:nvSpPr>
          <p:cNvPr id="5" name="TextBox 4">
            <a:extLst>
              <a:ext uri="{FF2B5EF4-FFF2-40B4-BE49-F238E27FC236}">
                <a16:creationId xmlns:a16="http://schemas.microsoft.com/office/drawing/2014/main" id="{6E98C184-6384-F710-A301-CF9509A201AF}"/>
              </a:ext>
            </a:extLst>
          </p:cNvPr>
          <p:cNvSpPr txBox="1"/>
          <p:nvPr/>
        </p:nvSpPr>
        <p:spPr>
          <a:xfrm>
            <a:off x="381000" y="5689600"/>
            <a:ext cx="4732867" cy="830997"/>
          </a:xfrm>
          <a:prstGeom prst="rect">
            <a:avLst/>
          </a:prstGeom>
          <a:noFill/>
        </p:spPr>
        <p:txBody>
          <a:bodyPr wrap="square" rtlCol="0">
            <a:spAutoFit/>
          </a:bodyPr>
          <a:lstStyle/>
          <a:p>
            <a:r>
              <a:rPr lang="en-US" sz="2400" b="1" dirty="0">
                <a:solidFill>
                  <a:schemeClr val="accent2">
                    <a:lumMod val="60000"/>
                    <a:lumOff val="40000"/>
                  </a:schemeClr>
                </a:solidFill>
              </a:rPr>
              <a:t>MyRotary &gt; Learning Center &gt;</a:t>
            </a:r>
          </a:p>
          <a:p>
            <a:r>
              <a:rPr lang="en-US" sz="2400" b="1" dirty="0">
                <a:solidFill>
                  <a:schemeClr val="accent2">
                    <a:lumMod val="60000"/>
                    <a:lumOff val="40000"/>
                  </a:schemeClr>
                </a:solidFill>
              </a:rPr>
              <a:t>Leading Change</a:t>
            </a:r>
          </a:p>
        </p:txBody>
      </p:sp>
      <p:sp>
        <p:nvSpPr>
          <p:cNvPr id="3" name="Slide Number Placeholder 2">
            <a:extLst>
              <a:ext uri="{FF2B5EF4-FFF2-40B4-BE49-F238E27FC236}">
                <a16:creationId xmlns:a16="http://schemas.microsoft.com/office/drawing/2014/main" id="{C55672A5-FA87-A20D-24BD-560D44664853}"/>
              </a:ext>
            </a:extLst>
          </p:cNvPr>
          <p:cNvSpPr>
            <a:spLocks noGrp="1"/>
          </p:cNvSpPr>
          <p:nvPr>
            <p:ph type="sldNum" sz="quarter" idx="12"/>
          </p:nvPr>
        </p:nvSpPr>
        <p:spPr/>
        <p:txBody>
          <a:bodyPr/>
          <a:lstStyle/>
          <a:p>
            <a:fld id="{889896FD-BE31-4522-8D7A-44BE5E3AF69A}" type="slidenum">
              <a:rPr lang="en-US" smtClean="0"/>
              <a:t>24</a:t>
            </a:fld>
            <a:endParaRPr lang="en-US"/>
          </a:p>
        </p:txBody>
      </p:sp>
    </p:spTree>
    <p:extLst>
      <p:ext uri="{BB962C8B-B14F-4D97-AF65-F5344CB8AC3E}">
        <p14:creationId xmlns:p14="http://schemas.microsoft.com/office/powerpoint/2010/main" val="392152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B4DC28-5A9A-137D-78F7-EAF32F887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999"/>
            <a:ext cx="6096001" cy="6096001"/>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
        <p:nvSpPr>
          <p:cNvPr id="21" name="Text Placeholder 2">
            <a:extLst>
              <a:ext uri="{FF2B5EF4-FFF2-40B4-BE49-F238E27FC236}">
                <a16:creationId xmlns:a16="http://schemas.microsoft.com/office/drawing/2014/main" id="{8CFF8DB8-2758-FE4C-1075-56E0E337C5E8}"/>
              </a:ext>
            </a:extLst>
          </p:cNvPr>
          <p:cNvSpPr>
            <a:spLocks noGrp="1"/>
          </p:cNvSpPr>
          <p:nvPr>
            <p:ph type="body" sz="quarter" idx="16"/>
          </p:nvPr>
        </p:nvSpPr>
        <p:spPr>
          <a:xfrm>
            <a:off x="6096001" y="0"/>
            <a:ext cx="6096000" cy="6858000"/>
          </a:xfrm>
        </p:spPr>
        <p:txBody>
          <a:bodyPr/>
          <a:lstStyle/>
          <a:p>
            <a:endParaRPr lang="en-US" dirty="0"/>
          </a:p>
        </p:txBody>
      </p:sp>
      <p:sp>
        <p:nvSpPr>
          <p:cNvPr id="14" name="Text Placeholder 3">
            <a:extLst>
              <a:ext uri="{FF2B5EF4-FFF2-40B4-BE49-F238E27FC236}">
                <a16:creationId xmlns:a16="http://schemas.microsoft.com/office/drawing/2014/main" id="{B0DAAD52-0ACA-0947-7B25-F88AB09A4B3C}"/>
              </a:ext>
            </a:extLst>
          </p:cNvPr>
          <p:cNvSpPr>
            <a:spLocks noGrp="1"/>
          </p:cNvSpPr>
          <p:nvPr>
            <p:ph type="body" sz="quarter" idx="14"/>
          </p:nvPr>
        </p:nvSpPr>
        <p:spPr>
          <a:xfrm>
            <a:off x="6879771" y="2141538"/>
            <a:ext cx="4978400" cy="1135062"/>
          </a:xfrm>
        </p:spPr>
        <p:txBody>
          <a:bodyPr anchor="b">
            <a:normAutofit/>
          </a:bodyPr>
          <a:lstStyle/>
          <a:p>
            <a:r>
              <a:rPr lang="en-US" sz="3700" dirty="0"/>
              <a:t>Creating a culture of giving</a:t>
            </a:r>
          </a:p>
        </p:txBody>
      </p:sp>
    </p:spTree>
    <p:extLst>
      <p:ext uri="{BB962C8B-B14F-4D97-AF65-F5344CB8AC3E}">
        <p14:creationId xmlns:p14="http://schemas.microsoft.com/office/powerpoint/2010/main" val="3971056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96E899-1542-D54D-FB85-1A329DAE31A1}"/>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26</a:t>
            </a:fld>
            <a:endParaRPr lang="en-US" dirty="0"/>
          </a:p>
        </p:txBody>
      </p:sp>
      <p:pic>
        <p:nvPicPr>
          <p:cNvPr id="17" name="Picture 16">
            <a:extLst>
              <a:ext uri="{FF2B5EF4-FFF2-40B4-BE49-F238E27FC236}">
                <a16:creationId xmlns:a16="http://schemas.microsoft.com/office/drawing/2014/main" id="{AF16951E-008E-2CC5-C2C4-A7A422F790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3043" y="837282"/>
            <a:ext cx="11890509" cy="5299113"/>
          </a:xfrm>
          <a:prstGeom prst="rect">
            <a:avLst/>
          </a:prstGeom>
        </p:spPr>
      </p:pic>
    </p:spTree>
    <p:extLst>
      <p:ext uri="{BB962C8B-B14F-4D97-AF65-F5344CB8AC3E}">
        <p14:creationId xmlns:p14="http://schemas.microsoft.com/office/powerpoint/2010/main" val="231099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E8402-B85F-BB43-ACBF-D0073CC2228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 y="-888999"/>
            <a:ext cx="12192001" cy="7746999"/>
          </a:xfrm>
          <a:prstGeom prst="rect">
            <a:avLst/>
          </a:prstGeom>
        </p:spPr>
      </p:pic>
      <p:sp>
        <p:nvSpPr>
          <p:cNvPr id="4" name="Text Placeholder 4">
            <a:extLst>
              <a:ext uri="{FF2B5EF4-FFF2-40B4-BE49-F238E27FC236}">
                <a16:creationId xmlns:a16="http://schemas.microsoft.com/office/drawing/2014/main" id="{BE01E2E3-ACCB-8F4E-8519-D152AA930C84}"/>
              </a:ext>
            </a:extLst>
          </p:cNvPr>
          <p:cNvSpPr txBox="1">
            <a:spLocks/>
          </p:cNvSpPr>
          <p:nvPr/>
        </p:nvSpPr>
        <p:spPr>
          <a:xfrm>
            <a:off x="1647750" y="1982547"/>
            <a:ext cx="6369978" cy="31027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rgbClr val="333333"/>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Working together to develop practices and tools for measuring and sharing Rotary’s positive, long-term change</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Using our resources for programs that have the potential for the greatest impact </a:t>
            </a:r>
            <a:endPar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Applying lessons learned through our polio eradication efforts to how we approach other partnerships</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Implementing Programs of Scale to provides us with a new framework for thinking about how we bring about change in the world</a:t>
            </a:r>
          </a:p>
        </p:txBody>
      </p:sp>
      <p:sp>
        <p:nvSpPr>
          <p:cNvPr id="2" name="TextBox 1">
            <a:extLst>
              <a:ext uri="{FF2B5EF4-FFF2-40B4-BE49-F238E27FC236}">
                <a16:creationId xmlns:a16="http://schemas.microsoft.com/office/drawing/2014/main" id="{93E2AF20-CA7F-002D-7FBA-D7F0205C2EFF}"/>
              </a:ext>
            </a:extLst>
          </p:cNvPr>
          <p:cNvSpPr txBox="1"/>
          <p:nvPr/>
        </p:nvSpPr>
        <p:spPr>
          <a:xfrm>
            <a:off x="1333137" y="905329"/>
            <a:ext cx="699920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BUILDING A CULTURE OF GIVING TO OUR ANNUAL FUND</a:t>
            </a:r>
          </a:p>
        </p:txBody>
      </p:sp>
    </p:spTree>
    <p:custDataLst>
      <p:tags r:id="rId1"/>
    </p:custDataLst>
    <p:extLst>
      <p:ext uri="{BB962C8B-B14F-4D97-AF65-F5344CB8AC3E}">
        <p14:creationId xmlns:p14="http://schemas.microsoft.com/office/powerpoint/2010/main" val="190296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E8402-B85F-BB43-ACBF-D0073CC2228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 y="-805543"/>
            <a:ext cx="12192001" cy="7663543"/>
          </a:xfrm>
          <a:prstGeom prst="rect">
            <a:avLst/>
          </a:prstGeom>
        </p:spPr>
      </p:pic>
      <p:sp>
        <p:nvSpPr>
          <p:cNvPr id="4" name="Text Placeholder 4">
            <a:extLst>
              <a:ext uri="{FF2B5EF4-FFF2-40B4-BE49-F238E27FC236}">
                <a16:creationId xmlns:a16="http://schemas.microsoft.com/office/drawing/2014/main" id="{BE01E2E3-ACCB-8F4E-8519-D152AA930C84}"/>
              </a:ext>
            </a:extLst>
          </p:cNvPr>
          <p:cNvSpPr txBox="1">
            <a:spLocks/>
          </p:cNvSpPr>
          <p:nvPr/>
        </p:nvSpPr>
        <p:spPr>
          <a:xfrm>
            <a:off x="1647750" y="1982547"/>
            <a:ext cx="6369978" cy="31027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rgbClr val="333333"/>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1600" dirty="0">
                <a:solidFill>
                  <a:schemeClr val="bg1"/>
                </a:solidFill>
                <a:latin typeface="Open Sans" panose="020B0606030504020204" pitchFamily="34" charset="0"/>
              </a:rPr>
              <a:t>Working together to develop practices and tools for measuring and sharing Rotary’s positive, long-term change</a:t>
            </a:r>
          </a:p>
          <a:p>
            <a:pPr marL="285750" indent="-285750">
              <a:lnSpc>
                <a:spcPct val="100000"/>
              </a:lnSpc>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Applying lessons learned through our polio eradication efforts to how we approach other partnerships</a:t>
            </a:r>
          </a:p>
          <a:p>
            <a:pPr marL="285750" indent="-285750">
              <a:lnSpc>
                <a:spcPct val="100000"/>
              </a:lnSpc>
              <a:buFont typeface="Arial" panose="020B0604020202020204" pitchFamily="34" charset="0"/>
              <a:buChar char="•"/>
            </a:pP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can you do to help your club and district to finish this, our greatest humanitarian project?</a:t>
            </a:r>
          </a:p>
        </p:txBody>
      </p:sp>
      <p:sp>
        <p:nvSpPr>
          <p:cNvPr id="2" name="TextBox 1">
            <a:extLst>
              <a:ext uri="{FF2B5EF4-FFF2-40B4-BE49-F238E27FC236}">
                <a16:creationId xmlns:a16="http://schemas.microsoft.com/office/drawing/2014/main" id="{93E2AF20-CA7F-002D-7FBA-D7F0205C2EFF}"/>
              </a:ext>
            </a:extLst>
          </p:cNvPr>
          <p:cNvSpPr txBox="1"/>
          <p:nvPr/>
        </p:nvSpPr>
        <p:spPr>
          <a:xfrm>
            <a:off x="1333137" y="905329"/>
            <a:ext cx="6999205" cy="1077218"/>
          </a:xfrm>
          <a:prstGeom prst="rect">
            <a:avLst/>
          </a:prstGeom>
          <a:noFill/>
        </p:spPr>
        <p:txBody>
          <a:bodyPr wrap="square" rtlCol="0">
            <a:spAutoFit/>
          </a:bodyPr>
          <a:lstStyle/>
          <a:p>
            <a:r>
              <a:rPr lang="en-US" sz="3200" b="1" dirty="0">
                <a:solidFill>
                  <a:schemeClr val="bg1"/>
                </a:solidFill>
              </a:rPr>
              <a:t>BUILDING A CULTURE OF GIVING TO OUR POLIOPLUS FUND</a:t>
            </a:r>
          </a:p>
        </p:txBody>
      </p:sp>
    </p:spTree>
    <p:custDataLst>
      <p:tags r:id="rId1"/>
    </p:custDataLst>
    <p:extLst>
      <p:ext uri="{BB962C8B-B14F-4D97-AF65-F5344CB8AC3E}">
        <p14:creationId xmlns:p14="http://schemas.microsoft.com/office/powerpoint/2010/main" val="603399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E8402-B85F-BB43-ACBF-D0073CC2228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841" y="-838200"/>
            <a:ext cx="12236841" cy="7696200"/>
          </a:xfrm>
          <a:prstGeom prst="rect">
            <a:avLst/>
          </a:prstGeom>
        </p:spPr>
      </p:pic>
      <p:sp>
        <p:nvSpPr>
          <p:cNvPr id="4" name="Text Placeholder 4">
            <a:extLst>
              <a:ext uri="{FF2B5EF4-FFF2-40B4-BE49-F238E27FC236}">
                <a16:creationId xmlns:a16="http://schemas.microsoft.com/office/drawing/2014/main" id="{BE01E2E3-ACCB-8F4E-8519-D152AA930C84}"/>
              </a:ext>
            </a:extLst>
          </p:cNvPr>
          <p:cNvSpPr txBox="1">
            <a:spLocks/>
          </p:cNvSpPr>
          <p:nvPr/>
        </p:nvSpPr>
        <p:spPr>
          <a:xfrm>
            <a:off x="1988489" y="2781300"/>
            <a:ext cx="6369978" cy="21332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rgbClr val="333333"/>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2400" dirty="0">
                <a:solidFill>
                  <a:schemeClr val="bg1"/>
                </a:solidFill>
                <a:latin typeface="Open Sans" panose="020B0606030504020204" pitchFamily="34" charset="0"/>
              </a:rPr>
              <a:t>Working together to develop practices and tools for measuring and sharing Rotary’s positive, long-term change</a:t>
            </a:r>
          </a:p>
        </p:txBody>
      </p:sp>
      <p:sp>
        <p:nvSpPr>
          <p:cNvPr id="2" name="TextBox 1">
            <a:extLst>
              <a:ext uri="{FF2B5EF4-FFF2-40B4-BE49-F238E27FC236}">
                <a16:creationId xmlns:a16="http://schemas.microsoft.com/office/drawing/2014/main" id="{02BB54E8-ED40-6D1B-8C0A-8F4829B6C035}"/>
              </a:ext>
            </a:extLst>
          </p:cNvPr>
          <p:cNvSpPr txBox="1"/>
          <p:nvPr/>
        </p:nvSpPr>
        <p:spPr>
          <a:xfrm>
            <a:off x="1359262" y="1159329"/>
            <a:ext cx="6999205" cy="1077218"/>
          </a:xfrm>
          <a:prstGeom prst="rect">
            <a:avLst/>
          </a:prstGeom>
          <a:noFill/>
        </p:spPr>
        <p:txBody>
          <a:bodyPr wrap="square" rtlCol="0">
            <a:spAutoFit/>
          </a:bodyPr>
          <a:lstStyle/>
          <a:p>
            <a:r>
              <a:rPr lang="en-US" sz="3200" b="1" dirty="0">
                <a:solidFill>
                  <a:schemeClr val="bg1"/>
                </a:solidFill>
              </a:rPr>
              <a:t>BUILDING A CULTURE OF GIVING TO OUR ENDOWMENT FUND</a:t>
            </a:r>
          </a:p>
        </p:txBody>
      </p:sp>
    </p:spTree>
    <p:custDataLst>
      <p:tags r:id="rId1"/>
    </p:custDataLst>
    <p:extLst>
      <p:ext uri="{BB962C8B-B14F-4D97-AF65-F5344CB8AC3E}">
        <p14:creationId xmlns:p14="http://schemas.microsoft.com/office/powerpoint/2010/main" val="225868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8CFF8DB8-2758-FE4C-1075-56E0E337C5E8}"/>
              </a:ext>
            </a:extLst>
          </p:cNvPr>
          <p:cNvSpPr>
            <a:spLocks noGrp="1"/>
          </p:cNvSpPr>
          <p:nvPr>
            <p:ph type="body" sz="quarter" idx="16"/>
          </p:nvPr>
        </p:nvSpPr>
        <p:spPr>
          <a:xfrm>
            <a:off x="6096001" y="0"/>
            <a:ext cx="6096000" cy="6858000"/>
          </a:xfrm>
        </p:spPr>
        <p:txBody>
          <a:bodyPr/>
          <a:lstStyle/>
          <a:p>
            <a:endParaRPr lang="en-US" dirty="0"/>
          </a:p>
        </p:txBody>
      </p:sp>
      <p:pic>
        <p:nvPicPr>
          <p:cNvPr id="2" name="Picture 2">
            <a:extLst>
              <a:ext uri="{FF2B5EF4-FFF2-40B4-BE49-F238E27FC236}">
                <a16:creationId xmlns:a16="http://schemas.microsoft.com/office/drawing/2014/main" id="{5E62BC57-B530-EED0-DE5D-32DBA8E856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2998"/>
            <a:ext cx="8336810" cy="6870998"/>
          </a:xfrm>
          <a:prstGeom prst="rect">
            <a:avLst/>
          </a:prstGeom>
          <a:solidFill>
            <a:srgbClr val="FFFFFF"/>
          </a:solidFill>
        </p:spPr>
      </p:pic>
      <p:sp>
        <p:nvSpPr>
          <p:cNvPr id="3" name="TextBox 2">
            <a:extLst>
              <a:ext uri="{FF2B5EF4-FFF2-40B4-BE49-F238E27FC236}">
                <a16:creationId xmlns:a16="http://schemas.microsoft.com/office/drawing/2014/main" id="{A5958CE5-21B7-FDB8-0064-1F1239A0F671}"/>
              </a:ext>
            </a:extLst>
          </p:cNvPr>
          <p:cNvSpPr txBox="1"/>
          <p:nvPr/>
        </p:nvSpPr>
        <p:spPr>
          <a:xfrm>
            <a:off x="8379240" y="2967335"/>
            <a:ext cx="3767442" cy="1200329"/>
          </a:xfrm>
          <a:prstGeom prst="rect">
            <a:avLst/>
          </a:prstGeom>
          <a:noFill/>
        </p:spPr>
        <p:txBody>
          <a:bodyPr wrap="none" rtlCol="0">
            <a:spAutoFit/>
          </a:bodyPr>
          <a:lstStyle/>
          <a:p>
            <a:pPr algn="ctr"/>
            <a:r>
              <a:rPr lang="en-US" sz="2400" dirty="0">
                <a:solidFill>
                  <a:schemeClr val="bg1"/>
                </a:solidFill>
              </a:rPr>
              <a:t>Rotary’s 2023-24 Theme</a:t>
            </a:r>
          </a:p>
          <a:p>
            <a:pPr algn="ctr"/>
            <a:endParaRPr lang="en-US" sz="2400" dirty="0">
              <a:solidFill>
                <a:schemeClr val="bg1"/>
              </a:solidFill>
            </a:endParaRPr>
          </a:p>
          <a:p>
            <a:pPr algn="ctr"/>
            <a:r>
              <a:rPr lang="en-US" sz="2400" dirty="0">
                <a:solidFill>
                  <a:schemeClr val="bg1"/>
                </a:solidFill>
              </a:rPr>
              <a:t>Create Hope In The World</a:t>
            </a:r>
          </a:p>
        </p:txBody>
      </p:sp>
    </p:spTree>
    <p:extLst>
      <p:ext uri="{BB962C8B-B14F-4D97-AF65-F5344CB8AC3E}">
        <p14:creationId xmlns:p14="http://schemas.microsoft.com/office/powerpoint/2010/main" val="2147710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p:txBody>
          <a:bodyPr lIns="0"/>
          <a:lstStyle/>
          <a:p>
            <a:pPr lvl="0"/>
            <a:r>
              <a:rPr lang="en-US" dirty="0"/>
              <a:t>MAKING A BEQUEST</a:t>
            </a:r>
          </a:p>
        </p:txBody>
      </p:sp>
      <p:sp>
        <p:nvSpPr>
          <p:cNvPr id="6" name="Slide Number Placeholder 5"/>
          <p:cNvSpPr>
            <a:spLocks noGrp="1"/>
          </p:cNvSpPr>
          <p:nvPr>
            <p:ph type="sldNum" sz="quarter" idx="15"/>
          </p:nvPr>
        </p:nvSpPr>
        <p:spPr/>
        <p:txBody>
          <a:bodyPr/>
          <a:lstStyle/>
          <a:p>
            <a:fld id="{97A94E25-127B-4C48-AF96-44BA7B823777}" type="slidenum">
              <a:rPr lang="en-US" smtClean="0"/>
              <a:pPr/>
              <a:t>30</a:t>
            </a:fld>
            <a:endParaRPr lang="en-US" dirty="0"/>
          </a:p>
        </p:txBody>
      </p:sp>
      <p:sp>
        <p:nvSpPr>
          <p:cNvPr id="5" name="Subtitle 52">
            <a:extLst>
              <a:ext uri="{FF2B5EF4-FFF2-40B4-BE49-F238E27FC236}">
                <a16:creationId xmlns:a16="http://schemas.microsoft.com/office/drawing/2014/main" id="{B81A6702-C714-4A58-BCD1-4376925A9151}"/>
              </a:ext>
            </a:extLst>
          </p:cNvPr>
          <p:cNvSpPr>
            <a:spLocks noGrp="1"/>
          </p:cNvSpPr>
          <p:nvPr>
            <p:ph type="subTitle" idx="1"/>
          </p:nvPr>
        </p:nvSpPr>
        <p:spPr>
          <a:xfrm>
            <a:off x="558801" y="3383636"/>
            <a:ext cx="5041370" cy="2529484"/>
          </a:xfrm>
        </p:spPr>
        <p:txBody>
          <a:bodyPr lIns="0">
            <a:noAutofit/>
          </a:bodyPr>
          <a:lstStyle/>
          <a:p>
            <a:r>
              <a:rPr lang="en-US" sz="2400" dirty="0"/>
              <a:t>This method of transferring assets is usually documented in a will or estate plan.</a:t>
            </a:r>
          </a:p>
        </p:txBody>
      </p:sp>
      <p:pic>
        <p:nvPicPr>
          <p:cNvPr id="7" name="Picture 6" descr="A picture containing drawing&#10;&#10;Description automatically generated">
            <a:extLst>
              <a:ext uri="{FF2B5EF4-FFF2-40B4-BE49-F238E27FC236}">
                <a16:creationId xmlns:a16="http://schemas.microsoft.com/office/drawing/2014/main" id="{30AC6469-0E29-4460-BFAF-02BEBC14062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210801" y="6060757"/>
            <a:ext cx="1766968" cy="666152"/>
          </a:xfrm>
          <a:prstGeom prst="rect">
            <a:avLst/>
          </a:prstGeom>
        </p:spPr>
      </p:pic>
      <p:pic>
        <p:nvPicPr>
          <p:cNvPr id="8" name="Picture 7">
            <a:extLst>
              <a:ext uri="{FF2B5EF4-FFF2-40B4-BE49-F238E27FC236}">
                <a16:creationId xmlns:a16="http://schemas.microsoft.com/office/drawing/2014/main" id="{9CA0B6A9-E643-4704-9278-71514640B2F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96000" y="0"/>
            <a:ext cx="6096000" cy="6858000"/>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D91F3E5E-3BEC-C3BD-380D-EEA732BA9FD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929202" y="5787501"/>
            <a:ext cx="1766968" cy="666152"/>
          </a:xfrm>
          <a:prstGeom prst="rect">
            <a:avLst/>
          </a:prstGeom>
          <a:effectLst>
            <a:glow>
              <a:schemeClr val="bg1">
                <a:lumMod val="65000"/>
              </a:schemeClr>
            </a:glow>
            <a:outerShdw blurRad="119449" sx="102000" sy="102000" algn="ctr" rotWithShape="0">
              <a:prstClr val="black">
                <a:alpha val="64000"/>
              </a:prstClr>
            </a:outerShdw>
          </a:effectLst>
        </p:spPr>
      </p:pic>
    </p:spTree>
    <p:custDataLst>
      <p:tags r:id="rId1"/>
    </p:custDataLst>
    <p:extLst>
      <p:ext uri="{BB962C8B-B14F-4D97-AF65-F5344CB8AC3E}">
        <p14:creationId xmlns:p14="http://schemas.microsoft.com/office/powerpoint/2010/main" val="218068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539534-A8ED-19F0-A503-6C66142B322E}"/>
              </a:ext>
            </a:extLst>
          </p:cNvPr>
          <p:cNvSpPr>
            <a:spLocks noGrp="1"/>
          </p:cNvSpPr>
          <p:nvPr>
            <p:ph type="body" sz="quarter" idx="14"/>
          </p:nvPr>
        </p:nvSpPr>
        <p:spPr/>
        <p:txBody>
          <a:bodyPr/>
          <a:lstStyle/>
          <a:p>
            <a:r>
              <a:rPr lang="en-US" dirty="0"/>
              <a:t>NEW BEQUESTS</a:t>
            </a:r>
          </a:p>
        </p:txBody>
      </p:sp>
      <p:graphicFrame>
        <p:nvGraphicFramePr>
          <p:cNvPr id="8" name="Table 8">
            <a:extLst>
              <a:ext uri="{FF2B5EF4-FFF2-40B4-BE49-F238E27FC236}">
                <a16:creationId xmlns:a16="http://schemas.microsoft.com/office/drawing/2014/main" id="{865DF1E0-2B98-059D-4B9E-B805AC14392C}"/>
              </a:ext>
            </a:extLst>
          </p:cNvPr>
          <p:cNvGraphicFramePr>
            <a:graphicFrameLocks noGrp="1"/>
          </p:cNvGraphicFramePr>
          <p:nvPr/>
        </p:nvGraphicFramePr>
        <p:xfrm>
          <a:off x="6555035" y="165254"/>
          <a:ext cx="4978398" cy="5009333"/>
        </p:xfrm>
        <a:graphic>
          <a:graphicData uri="http://schemas.openxmlformats.org/drawingml/2006/table">
            <a:tbl>
              <a:tblPr firstRow="1" bandRow="1">
                <a:tableStyleId>{5C22544A-7EE6-4342-B048-85BDC9FD1C3A}</a:tableStyleId>
              </a:tblPr>
              <a:tblGrid>
                <a:gridCol w="1493383">
                  <a:extLst>
                    <a:ext uri="{9D8B030D-6E8A-4147-A177-3AD203B41FA5}">
                      <a16:colId xmlns:a16="http://schemas.microsoft.com/office/drawing/2014/main" val="480187339"/>
                    </a:ext>
                  </a:extLst>
                </a:gridCol>
                <a:gridCol w="548341">
                  <a:extLst>
                    <a:ext uri="{9D8B030D-6E8A-4147-A177-3AD203B41FA5}">
                      <a16:colId xmlns:a16="http://schemas.microsoft.com/office/drawing/2014/main" val="3829367422"/>
                    </a:ext>
                  </a:extLst>
                </a:gridCol>
                <a:gridCol w="499600">
                  <a:extLst>
                    <a:ext uri="{9D8B030D-6E8A-4147-A177-3AD203B41FA5}">
                      <a16:colId xmlns:a16="http://schemas.microsoft.com/office/drawing/2014/main" val="2574139815"/>
                    </a:ext>
                  </a:extLst>
                </a:gridCol>
                <a:gridCol w="1535356">
                  <a:extLst>
                    <a:ext uri="{9D8B030D-6E8A-4147-A177-3AD203B41FA5}">
                      <a16:colId xmlns:a16="http://schemas.microsoft.com/office/drawing/2014/main" val="2682191590"/>
                    </a:ext>
                  </a:extLst>
                </a:gridCol>
                <a:gridCol w="901718">
                  <a:extLst>
                    <a:ext uri="{9D8B030D-6E8A-4147-A177-3AD203B41FA5}">
                      <a16:colId xmlns:a16="http://schemas.microsoft.com/office/drawing/2014/main" val="1971522637"/>
                    </a:ext>
                  </a:extLst>
                </a:gridCol>
              </a:tblGrid>
              <a:tr h="679414">
                <a:tc gridSpan="5">
                  <a:txBody>
                    <a:bodyPr/>
                    <a:lstStyle/>
                    <a:p>
                      <a:pPr algn="ctr"/>
                      <a:r>
                        <a:rPr lang="en-US" dirty="0"/>
                        <a:t>NEW BEQUESTS ZONE 31</a:t>
                      </a:r>
                    </a:p>
                    <a:p>
                      <a:pPr algn="ctr"/>
                      <a:r>
                        <a:rPr lang="en-US" dirty="0"/>
                        <a:t>MAY 2022 – JUNE 30,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402271338"/>
                  </a:ext>
                </a:extLst>
              </a:tr>
              <a:tr h="393629">
                <a:tc>
                  <a:txBody>
                    <a:bodyPr/>
                    <a:lstStyle/>
                    <a:p>
                      <a:r>
                        <a:rPr lang="en-US" dirty="0"/>
                        <a:t>DISTRICT</a:t>
                      </a:r>
                    </a:p>
                  </a:txBody>
                  <a:tcPr>
                    <a:lnT w="38100" cmpd="sng">
                      <a:noFill/>
                    </a:lnT>
                  </a:tcPr>
                </a:tc>
                <a:tc>
                  <a:txBody>
                    <a:bodyPr/>
                    <a:lstStyle/>
                    <a:p>
                      <a:endParaRPr lang="en-US" dirty="0"/>
                    </a:p>
                  </a:txBody>
                  <a:tcPr>
                    <a:lnT w="38100" cmpd="sng">
                      <a:noFill/>
                    </a:lnT>
                  </a:tcPr>
                </a:tc>
                <a:tc>
                  <a:txBody>
                    <a:bodyPr/>
                    <a:lstStyle/>
                    <a:p>
                      <a:endParaRPr lang="en-US" dirty="0"/>
                    </a:p>
                  </a:txBody>
                  <a:tcPr>
                    <a:lnT w="38100" cmpd="sng">
                      <a:noFill/>
                    </a:lnT>
                  </a:tcPr>
                </a:tc>
                <a:tc>
                  <a:txBody>
                    <a:bodyPr/>
                    <a:lstStyle/>
                    <a:p>
                      <a:r>
                        <a:rPr lang="en-US" dirty="0"/>
                        <a:t>DISTRICT</a:t>
                      </a:r>
                    </a:p>
                  </a:txBody>
                  <a:tcPr>
                    <a:lnT w="38100" cmpd="sng">
                      <a:noFill/>
                    </a:lnT>
                  </a:tcPr>
                </a:tc>
                <a:tc>
                  <a:txBody>
                    <a:bodyPr/>
                    <a:lstStyle/>
                    <a:p>
                      <a:endParaRPr lang="en-US" dirty="0"/>
                    </a:p>
                  </a:txBody>
                  <a:tcPr>
                    <a:lnT w="38100" cmpd="sng">
                      <a:noFill/>
                    </a:lnT>
                  </a:tcPr>
                </a:tc>
                <a:extLst>
                  <a:ext uri="{0D108BD9-81ED-4DB2-BD59-A6C34878D82A}">
                    <a16:rowId xmlns:a16="http://schemas.microsoft.com/office/drawing/2014/main" val="2860810938"/>
                  </a:ext>
                </a:extLst>
              </a:tr>
              <a:tr h="393629">
                <a:tc>
                  <a:txBody>
                    <a:bodyPr/>
                    <a:lstStyle/>
                    <a:p>
                      <a:r>
                        <a:rPr lang="en-US" dirty="0"/>
                        <a:t>5750</a:t>
                      </a:r>
                    </a:p>
                  </a:txBody>
                  <a:tcPr/>
                </a:tc>
                <a:tc>
                  <a:txBody>
                    <a:bodyPr/>
                    <a:lstStyle/>
                    <a:p>
                      <a:r>
                        <a:rPr lang="en-US" dirty="0"/>
                        <a:t>0</a:t>
                      </a:r>
                    </a:p>
                  </a:txBody>
                  <a:tcPr/>
                </a:tc>
                <a:tc>
                  <a:txBody>
                    <a:bodyPr/>
                    <a:lstStyle/>
                    <a:p>
                      <a:endParaRPr lang="en-US"/>
                    </a:p>
                  </a:txBody>
                  <a:tcPr/>
                </a:tc>
                <a:tc>
                  <a:txBody>
                    <a:bodyPr/>
                    <a:lstStyle/>
                    <a:p>
                      <a:r>
                        <a:rPr lang="en-US" dirty="0"/>
                        <a:t>6170</a:t>
                      </a:r>
                    </a:p>
                  </a:txBody>
                  <a:tcPr/>
                </a:tc>
                <a:tc>
                  <a:txBody>
                    <a:bodyPr/>
                    <a:lstStyle/>
                    <a:p>
                      <a:r>
                        <a:rPr lang="en-US" dirty="0"/>
                        <a:t>1</a:t>
                      </a:r>
                    </a:p>
                  </a:txBody>
                  <a:tcPr/>
                </a:tc>
                <a:extLst>
                  <a:ext uri="{0D108BD9-81ED-4DB2-BD59-A6C34878D82A}">
                    <a16:rowId xmlns:a16="http://schemas.microsoft.com/office/drawing/2014/main" val="4237560493"/>
                  </a:ext>
                </a:extLst>
              </a:tr>
              <a:tr h="393629">
                <a:tc>
                  <a:txBody>
                    <a:bodyPr/>
                    <a:lstStyle/>
                    <a:p>
                      <a:r>
                        <a:rPr lang="en-US" dirty="0"/>
                        <a:t>5770</a:t>
                      </a:r>
                    </a:p>
                  </a:txBody>
                  <a:tcPr/>
                </a:tc>
                <a:tc>
                  <a:txBody>
                    <a:bodyPr/>
                    <a:lstStyle/>
                    <a:p>
                      <a:r>
                        <a:rPr lang="en-US" dirty="0"/>
                        <a:t>1</a:t>
                      </a:r>
                    </a:p>
                  </a:txBody>
                  <a:tcPr/>
                </a:tc>
                <a:tc>
                  <a:txBody>
                    <a:bodyPr/>
                    <a:lstStyle/>
                    <a:p>
                      <a:endParaRPr lang="en-US"/>
                    </a:p>
                  </a:txBody>
                  <a:tcPr/>
                </a:tc>
                <a:tc>
                  <a:txBody>
                    <a:bodyPr/>
                    <a:lstStyle/>
                    <a:p>
                      <a:r>
                        <a:rPr lang="en-US" dirty="0"/>
                        <a:t>6190</a:t>
                      </a:r>
                    </a:p>
                  </a:txBody>
                  <a:tcPr/>
                </a:tc>
                <a:tc>
                  <a:txBody>
                    <a:bodyPr/>
                    <a:lstStyle/>
                    <a:p>
                      <a:r>
                        <a:rPr lang="en-US" dirty="0"/>
                        <a:t>0</a:t>
                      </a:r>
                    </a:p>
                  </a:txBody>
                  <a:tcPr/>
                </a:tc>
                <a:extLst>
                  <a:ext uri="{0D108BD9-81ED-4DB2-BD59-A6C34878D82A}">
                    <a16:rowId xmlns:a16="http://schemas.microsoft.com/office/drawing/2014/main" val="2565214553"/>
                  </a:ext>
                </a:extLst>
              </a:tr>
              <a:tr h="393629">
                <a:tc>
                  <a:txBody>
                    <a:bodyPr/>
                    <a:lstStyle/>
                    <a:p>
                      <a:r>
                        <a:rPr lang="en-US" dirty="0"/>
                        <a:t>5830</a:t>
                      </a:r>
                    </a:p>
                  </a:txBody>
                  <a:tcPr/>
                </a:tc>
                <a:tc>
                  <a:txBody>
                    <a:bodyPr/>
                    <a:lstStyle/>
                    <a:p>
                      <a:r>
                        <a:rPr lang="en-US" dirty="0"/>
                        <a:t>3</a:t>
                      </a:r>
                    </a:p>
                  </a:txBody>
                  <a:tcPr/>
                </a:tc>
                <a:tc>
                  <a:txBody>
                    <a:bodyPr/>
                    <a:lstStyle/>
                    <a:p>
                      <a:endParaRPr lang="en-US"/>
                    </a:p>
                  </a:txBody>
                  <a:tcPr/>
                </a:tc>
                <a:tc>
                  <a:txBody>
                    <a:bodyPr/>
                    <a:lstStyle/>
                    <a:p>
                      <a:r>
                        <a:rPr lang="en-US" dirty="0"/>
                        <a:t>6200</a:t>
                      </a:r>
                    </a:p>
                  </a:txBody>
                  <a:tcPr/>
                </a:tc>
                <a:tc>
                  <a:txBody>
                    <a:bodyPr/>
                    <a:lstStyle/>
                    <a:p>
                      <a:r>
                        <a:rPr lang="en-US" dirty="0"/>
                        <a:t>3</a:t>
                      </a:r>
                    </a:p>
                  </a:txBody>
                  <a:tcPr/>
                </a:tc>
                <a:extLst>
                  <a:ext uri="{0D108BD9-81ED-4DB2-BD59-A6C34878D82A}">
                    <a16:rowId xmlns:a16="http://schemas.microsoft.com/office/drawing/2014/main" val="1432783430"/>
                  </a:ext>
                </a:extLst>
              </a:tr>
              <a:tr h="393629">
                <a:tc>
                  <a:txBody>
                    <a:bodyPr/>
                    <a:lstStyle/>
                    <a:p>
                      <a:r>
                        <a:rPr lang="en-US" dirty="0"/>
                        <a:t>6040</a:t>
                      </a:r>
                    </a:p>
                  </a:txBody>
                  <a:tcPr/>
                </a:tc>
                <a:tc>
                  <a:txBody>
                    <a:bodyPr/>
                    <a:lstStyle/>
                    <a:p>
                      <a:r>
                        <a:rPr lang="en-US" dirty="0"/>
                        <a:t>1</a:t>
                      </a:r>
                    </a:p>
                  </a:txBody>
                  <a:tcPr/>
                </a:tc>
                <a:tc>
                  <a:txBody>
                    <a:bodyPr/>
                    <a:lstStyle/>
                    <a:p>
                      <a:endParaRPr lang="en-US"/>
                    </a:p>
                  </a:txBody>
                  <a:tcPr/>
                </a:tc>
                <a:tc>
                  <a:txBody>
                    <a:bodyPr/>
                    <a:lstStyle/>
                    <a:p>
                      <a:r>
                        <a:rPr lang="en-US" dirty="0"/>
                        <a:t>6460</a:t>
                      </a:r>
                    </a:p>
                  </a:txBody>
                  <a:tcPr/>
                </a:tc>
                <a:tc>
                  <a:txBody>
                    <a:bodyPr/>
                    <a:lstStyle/>
                    <a:p>
                      <a:r>
                        <a:rPr lang="en-US" dirty="0"/>
                        <a:t>0</a:t>
                      </a:r>
                    </a:p>
                  </a:txBody>
                  <a:tcPr/>
                </a:tc>
                <a:extLst>
                  <a:ext uri="{0D108BD9-81ED-4DB2-BD59-A6C34878D82A}">
                    <a16:rowId xmlns:a16="http://schemas.microsoft.com/office/drawing/2014/main" val="1035158990"/>
                  </a:ext>
                </a:extLst>
              </a:tr>
              <a:tr h="393629">
                <a:tc>
                  <a:txBody>
                    <a:bodyPr/>
                    <a:lstStyle/>
                    <a:p>
                      <a:r>
                        <a:rPr lang="en-US" dirty="0"/>
                        <a:t>6060</a:t>
                      </a:r>
                    </a:p>
                  </a:txBody>
                  <a:tcPr/>
                </a:tc>
                <a:tc>
                  <a:txBody>
                    <a:bodyPr/>
                    <a:lstStyle/>
                    <a:p>
                      <a:r>
                        <a:rPr lang="en-US" dirty="0"/>
                        <a:t>1</a:t>
                      </a:r>
                    </a:p>
                  </a:txBody>
                  <a:tcPr/>
                </a:tc>
                <a:tc>
                  <a:txBody>
                    <a:bodyPr/>
                    <a:lstStyle/>
                    <a:p>
                      <a:endParaRPr lang="en-US"/>
                    </a:p>
                  </a:txBody>
                  <a:tcPr/>
                </a:tc>
                <a:tc>
                  <a:txBody>
                    <a:bodyPr/>
                    <a:lstStyle/>
                    <a:p>
                      <a:r>
                        <a:rPr lang="en-US" dirty="0"/>
                        <a:t>6490</a:t>
                      </a:r>
                    </a:p>
                  </a:txBody>
                  <a:tcPr/>
                </a:tc>
                <a:tc>
                  <a:txBody>
                    <a:bodyPr/>
                    <a:lstStyle/>
                    <a:p>
                      <a:r>
                        <a:rPr lang="en-US" dirty="0"/>
                        <a:t>0</a:t>
                      </a:r>
                    </a:p>
                  </a:txBody>
                  <a:tcPr/>
                </a:tc>
                <a:extLst>
                  <a:ext uri="{0D108BD9-81ED-4DB2-BD59-A6C34878D82A}">
                    <a16:rowId xmlns:a16="http://schemas.microsoft.com/office/drawing/2014/main" val="1749369445"/>
                  </a:ext>
                </a:extLst>
              </a:tr>
              <a:tr h="393629">
                <a:tc>
                  <a:txBody>
                    <a:bodyPr/>
                    <a:lstStyle/>
                    <a:p>
                      <a:r>
                        <a:rPr lang="en-US" dirty="0"/>
                        <a:t>6080</a:t>
                      </a:r>
                    </a:p>
                  </a:txBody>
                  <a:tcPr/>
                </a:tc>
                <a:tc>
                  <a:txBody>
                    <a:bodyPr/>
                    <a:lstStyle/>
                    <a:p>
                      <a:r>
                        <a:rPr lang="en-US" dirty="0"/>
                        <a:t>0</a:t>
                      </a:r>
                    </a:p>
                  </a:txBody>
                  <a:tcPr/>
                </a:tc>
                <a:tc>
                  <a:txBody>
                    <a:bodyPr/>
                    <a:lstStyle/>
                    <a:p>
                      <a:endParaRPr lang="en-US"/>
                    </a:p>
                  </a:txBody>
                  <a:tcPr/>
                </a:tc>
                <a:tc>
                  <a:txBody>
                    <a:bodyPr/>
                    <a:lstStyle/>
                    <a:p>
                      <a:r>
                        <a:rPr lang="en-US" dirty="0"/>
                        <a:t>6510</a:t>
                      </a:r>
                    </a:p>
                  </a:txBody>
                  <a:tcPr/>
                </a:tc>
                <a:tc>
                  <a:txBody>
                    <a:bodyPr/>
                    <a:lstStyle/>
                    <a:p>
                      <a:r>
                        <a:rPr lang="en-US" dirty="0"/>
                        <a:t>1</a:t>
                      </a:r>
                    </a:p>
                  </a:txBody>
                  <a:tcPr/>
                </a:tc>
                <a:extLst>
                  <a:ext uri="{0D108BD9-81ED-4DB2-BD59-A6C34878D82A}">
                    <a16:rowId xmlns:a16="http://schemas.microsoft.com/office/drawing/2014/main" val="967498450"/>
                  </a:ext>
                </a:extLst>
              </a:tr>
              <a:tr h="393629">
                <a:tc>
                  <a:txBody>
                    <a:bodyPr/>
                    <a:lstStyle/>
                    <a:p>
                      <a:r>
                        <a:rPr lang="en-US" dirty="0"/>
                        <a:t>6110</a:t>
                      </a:r>
                    </a:p>
                  </a:txBody>
                  <a:tcPr/>
                </a:tc>
                <a:tc>
                  <a:txBody>
                    <a:bodyPr/>
                    <a:lstStyle/>
                    <a:p>
                      <a:r>
                        <a:rPr lang="en-US" dirty="0"/>
                        <a:t>3</a:t>
                      </a:r>
                    </a:p>
                  </a:txBody>
                  <a:tcPr/>
                </a:tc>
                <a:tc>
                  <a:txBody>
                    <a:bodyPr/>
                    <a:lstStyle/>
                    <a:p>
                      <a:endParaRPr lang="en-US"/>
                    </a:p>
                  </a:txBody>
                  <a:tcPr/>
                </a:tc>
                <a:tc>
                  <a:txBody>
                    <a:bodyPr/>
                    <a:lstStyle/>
                    <a:p>
                      <a:r>
                        <a:rPr lang="en-US" dirty="0"/>
                        <a:t>6800</a:t>
                      </a:r>
                    </a:p>
                  </a:txBody>
                  <a:tcPr/>
                </a:tc>
                <a:tc>
                  <a:txBody>
                    <a:bodyPr/>
                    <a:lstStyle/>
                    <a:p>
                      <a:r>
                        <a:rPr lang="en-US" dirty="0"/>
                        <a:t>2</a:t>
                      </a:r>
                    </a:p>
                  </a:txBody>
                  <a:tcPr/>
                </a:tc>
                <a:extLst>
                  <a:ext uri="{0D108BD9-81ED-4DB2-BD59-A6C34878D82A}">
                    <a16:rowId xmlns:a16="http://schemas.microsoft.com/office/drawing/2014/main" val="4115094291"/>
                  </a:ext>
                </a:extLst>
              </a:tr>
              <a:tr h="393629">
                <a:tc>
                  <a:txBody>
                    <a:bodyPr/>
                    <a:lstStyle/>
                    <a:p>
                      <a:r>
                        <a:rPr lang="en-US" dirty="0"/>
                        <a:t>6150</a:t>
                      </a:r>
                    </a:p>
                  </a:txBody>
                  <a:tcPr/>
                </a:tc>
                <a:tc>
                  <a:txBody>
                    <a:bodyPr/>
                    <a:lstStyle/>
                    <a:p>
                      <a:r>
                        <a:rPr lang="en-US" dirty="0"/>
                        <a:t>0</a:t>
                      </a:r>
                    </a:p>
                  </a:txBody>
                  <a:tcPr/>
                </a:tc>
                <a:tc>
                  <a:txBody>
                    <a:bodyPr/>
                    <a:lstStyle/>
                    <a:p>
                      <a:endParaRPr lang="en-US"/>
                    </a:p>
                  </a:txBody>
                  <a:tcPr/>
                </a:tc>
                <a:tc>
                  <a:txBody>
                    <a:bodyPr/>
                    <a:lstStyle/>
                    <a:p>
                      <a:r>
                        <a:rPr lang="en-US" dirty="0"/>
                        <a:t>6820</a:t>
                      </a:r>
                    </a:p>
                  </a:txBody>
                  <a:tcPr/>
                </a:tc>
                <a:tc>
                  <a:txBody>
                    <a:bodyPr/>
                    <a:lstStyle/>
                    <a:p>
                      <a:r>
                        <a:rPr lang="en-US" dirty="0"/>
                        <a:t>2</a:t>
                      </a:r>
                    </a:p>
                  </a:txBody>
                  <a:tcPr/>
                </a:tc>
                <a:extLst>
                  <a:ext uri="{0D108BD9-81ED-4DB2-BD59-A6C34878D82A}">
                    <a16:rowId xmlns:a16="http://schemas.microsoft.com/office/drawing/2014/main" val="3654749353"/>
                  </a:ext>
                </a:extLst>
              </a:tr>
              <a:tr h="393629">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6840</a:t>
                      </a:r>
                    </a:p>
                  </a:txBody>
                  <a:tcPr/>
                </a:tc>
                <a:tc>
                  <a:txBody>
                    <a:bodyPr/>
                    <a:lstStyle/>
                    <a:p>
                      <a:r>
                        <a:rPr lang="en-US" dirty="0"/>
                        <a:t>15*</a:t>
                      </a:r>
                    </a:p>
                  </a:txBody>
                  <a:tcPr/>
                </a:tc>
                <a:extLst>
                  <a:ext uri="{0D108BD9-81ED-4DB2-BD59-A6C34878D82A}">
                    <a16:rowId xmlns:a16="http://schemas.microsoft.com/office/drawing/2014/main" val="2740387396"/>
                  </a:ext>
                </a:extLst>
              </a:tr>
              <a:tr h="39362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61742372"/>
                  </a:ext>
                </a:extLst>
              </a:tr>
            </a:tbl>
          </a:graphicData>
        </a:graphic>
      </p:graphicFrame>
    </p:spTree>
    <p:extLst>
      <p:ext uri="{BB962C8B-B14F-4D97-AF65-F5344CB8AC3E}">
        <p14:creationId xmlns:p14="http://schemas.microsoft.com/office/powerpoint/2010/main" val="1391915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0D262-6A36-A292-EA25-FDB046D39245}"/>
              </a:ext>
            </a:extLst>
          </p:cNvPr>
          <p:cNvSpPr>
            <a:spLocks noGrp="1"/>
          </p:cNvSpPr>
          <p:nvPr>
            <p:ph type="body" sz="quarter" idx="14"/>
          </p:nvPr>
        </p:nvSpPr>
        <p:spPr>
          <a:xfrm>
            <a:off x="291618" y="211183"/>
            <a:ext cx="5249816" cy="2161903"/>
          </a:xfrm>
        </p:spPr>
        <p:txBody>
          <a:bodyPr/>
          <a:lstStyle/>
          <a:p>
            <a:r>
              <a:rPr lang="en-US" dirty="0"/>
              <a:t>Million Dollar/legacy dinners</a:t>
            </a:r>
          </a:p>
        </p:txBody>
      </p:sp>
      <p:pic>
        <p:nvPicPr>
          <p:cNvPr id="6" name="Picture 5">
            <a:extLst>
              <a:ext uri="{FF2B5EF4-FFF2-40B4-BE49-F238E27FC236}">
                <a16:creationId xmlns:a16="http://schemas.microsoft.com/office/drawing/2014/main" id="{C4B537F8-48DC-EB30-BEF3-A58D7E09B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547" y="165463"/>
            <a:ext cx="5358069" cy="5660571"/>
          </a:xfrm>
          <a:prstGeom prst="rect">
            <a:avLst/>
          </a:prstGeom>
        </p:spPr>
      </p:pic>
      <p:graphicFrame>
        <p:nvGraphicFramePr>
          <p:cNvPr id="10" name="Object 9">
            <a:extLst>
              <a:ext uri="{FF2B5EF4-FFF2-40B4-BE49-F238E27FC236}">
                <a16:creationId xmlns:a16="http://schemas.microsoft.com/office/drawing/2014/main" id="{F7CD6C0F-0CB9-ABEA-696F-645E7FCBE771}"/>
              </a:ext>
            </a:extLst>
          </p:cNvPr>
          <p:cNvGraphicFramePr>
            <a:graphicFrameLocks noChangeAspect="1"/>
          </p:cNvGraphicFramePr>
          <p:nvPr/>
        </p:nvGraphicFramePr>
        <p:xfrm>
          <a:off x="1308347" y="2468880"/>
          <a:ext cx="3391593" cy="4389120"/>
        </p:xfrm>
        <a:graphic>
          <a:graphicData uri="http://schemas.openxmlformats.org/presentationml/2006/ole">
            <mc:AlternateContent xmlns:mc="http://schemas.openxmlformats.org/markup-compatibility/2006">
              <mc:Choice xmlns:v="urn:schemas-microsoft-com:vml" Requires="v">
                <p:oleObj name="Acrobat Document" r:id="rId4" imgW="3886052" imgH="5029200" progId="Acrobat.Document.DC">
                  <p:embed/>
                </p:oleObj>
              </mc:Choice>
              <mc:Fallback>
                <p:oleObj name="Acrobat Document" r:id="rId4" imgW="3886052" imgH="5029200" progId="Acrobat.Document.DC">
                  <p:embed/>
                  <p:pic>
                    <p:nvPicPr>
                      <p:cNvPr id="10" name="Object 9">
                        <a:extLst>
                          <a:ext uri="{FF2B5EF4-FFF2-40B4-BE49-F238E27FC236}">
                            <a16:creationId xmlns:a16="http://schemas.microsoft.com/office/drawing/2014/main" id="{F7CD6C0F-0CB9-ABEA-696F-645E7FCBE771}"/>
                          </a:ext>
                        </a:extLst>
                      </p:cNvPr>
                      <p:cNvPicPr/>
                      <p:nvPr/>
                    </p:nvPicPr>
                    <p:blipFill>
                      <a:blip r:embed="rId5"/>
                      <a:stretch>
                        <a:fillRect/>
                      </a:stretch>
                    </p:blipFill>
                    <p:spPr>
                      <a:xfrm>
                        <a:off x="1308347" y="2468880"/>
                        <a:ext cx="3391593" cy="4389120"/>
                      </a:xfrm>
                      <a:prstGeom prst="rect">
                        <a:avLst/>
                      </a:prstGeom>
                    </p:spPr>
                  </p:pic>
                </p:oleObj>
              </mc:Fallback>
            </mc:AlternateContent>
          </a:graphicData>
        </a:graphic>
      </p:graphicFrame>
    </p:spTree>
    <p:extLst>
      <p:ext uri="{BB962C8B-B14F-4D97-AF65-F5344CB8AC3E}">
        <p14:creationId xmlns:p14="http://schemas.microsoft.com/office/powerpoint/2010/main" val="529421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2DB5E9-66A0-FD3F-E25F-3673A03339ED}"/>
              </a:ext>
            </a:extLst>
          </p:cNvPr>
          <p:cNvSpPr>
            <a:spLocks noGrp="1"/>
          </p:cNvSpPr>
          <p:nvPr>
            <p:ph type="body" sz="quarter" idx="12"/>
          </p:nvPr>
        </p:nvSpPr>
        <p:spPr>
          <a:xfrm>
            <a:off x="6413500" y="1993900"/>
            <a:ext cx="5537200" cy="1689100"/>
          </a:xfrm>
        </p:spPr>
        <p:txBody>
          <a:bodyPr>
            <a:normAutofit/>
          </a:bodyPr>
          <a:lstStyle/>
          <a:p>
            <a:r>
              <a:rPr lang="en-US" sz="6000" b="1" dirty="0">
                <a:solidFill>
                  <a:srgbClr val="00B0F0"/>
                </a:solidFill>
              </a:rPr>
              <a:t>10-15 Months</a:t>
            </a:r>
          </a:p>
        </p:txBody>
      </p:sp>
      <p:sp>
        <p:nvSpPr>
          <p:cNvPr id="3" name="Text Placeholder 2">
            <a:extLst>
              <a:ext uri="{FF2B5EF4-FFF2-40B4-BE49-F238E27FC236}">
                <a16:creationId xmlns:a16="http://schemas.microsoft.com/office/drawing/2014/main" id="{D434DE3B-867F-DE2D-4B0F-E59736AD4637}"/>
              </a:ext>
            </a:extLst>
          </p:cNvPr>
          <p:cNvSpPr>
            <a:spLocks noGrp="1"/>
          </p:cNvSpPr>
          <p:nvPr>
            <p:ph type="body" sz="quarter" idx="14"/>
          </p:nvPr>
        </p:nvSpPr>
        <p:spPr/>
        <p:txBody>
          <a:bodyPr/>
          <a:lstStyle/>
          <a:p>
            <a:r>
              <a:rPr lang="en-US" dirty="0"/>
              <a:t>planning the event</a:t>
            </a:r>
          </a:p>
        </p:txBody>
      </p:sp>
    </p:spTree>
    <p:extLst>
      <p:ext uri="{BB962C8B-B14F-4D97-AF65-F5344CB8AC3E}">
        <p14:creationId xmlns:p14="http://schemas.microsoft.com/office/powerpoint/2010/main" val="3201918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B6D2C4-7ACF-21D5-F4B4-3836EF3A3506}"/>
              </a:ext>
            </a:extLst>
          </p:cNvPr>
          <p:cNvSpPr>
            <a:spLocks noGrp="1"/>
          </p:cNvSpPr>
          <p:nvPr>
            <p:ph type="body" sz="quarter" idx="14"/>
          </p:nvPr>
        </p:nvSpPr>
        <p:spPr/>
        <p:txBody>
          <a:bodyPr/>
          <a:lstStyle/>
          <a:p>
            <a:r>
              <a:rPr lang="en-US" dirty="0"/>
              <a:t>Building the team</a:t>
            </a:r>
          </a:p>
        </p:txBody>
      </p:sp>
      <p:pic>
        <p:nvPicPr>
          <p:cNvPr id="6" name="Picture 5">
            <a:extLst>
              <a:ext uri="{FF2B5EF4-FFF2-40B4-BE49-F238E27FC236}">
                <a16:creationId xmlns:a16="http://schemas.microsoft.com/office/drawing/2014/main" id="{725B16B9-664D-27C8-164A-FE485C1DF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854" y="149190"/>
            <a:ext cx="6065146" cy="4886462"/>
          </a:xfrm>
          <a:prstGeom prst="rect">
            <a:avLst/>
          </a:prstGeom>
        </p:spPr>
      </p:pic>
    </p:spTree>
    <p:extLst>
      <p:ext uri="{BB962C8B-B14F-4D97-AF65-F5344CB8AC3E}">
        <p14:creationId xmlns:p14="http://schemas.microsoft.com/office/powerpoint/2010/main" val="4081926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5830A7-15CF-55C3-6D8A-6F774016D1B7}"/>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0" y="0"/>
            <a:ext cx="12192000" cy="6876288"/>
          </a:xfrm>
          <a:prstGeom prst="rect">
            <a:avLst/>
          </a:prstGeom>
        </p:spPr>
      </p:pic>
      <p:sp>
        <p:nvSpPr>
          <p:cNvPr id="8" name="Slide Number Placeholder 7">
            <a:extLst>
              <a:ext uri="{FF2B5EF4-FFF2-40B4-BE49-F238E27FC236}">
                <a16:creationId xmlns:a16="http://schemas.microsoft.com/office/drawing/2014/main" id="{4AB0A0D4-FE26-4E8C-BEC1-CF94D310E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7855F15E-88EA-6B40-8A63-8C3680F4916F}"/>
              </a:ext>
            </a:extLst>
          </p:cNvPr>
          <p:cNvSpPr txBox="1"/>
          <p:nvPr/>
        </p:nvSpPr>
        <p:spPr>
          <a:xfrm>
            <a:off x="1659838" y="-14908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93CDB16D-F59C-1490-94BE-5F51C0823116}"/>
              </a:ext>
            </a:extLst>
          </p:cNvPr>
          <p:cNvSpPr/>
          <p:nvPr/>
        </p:nvSpPr>
        <p:spPr>
          <a:xfrm>
            <a:off x="0" y="0"/>
            <a:ext cx="6096000" cy="6858000"/>
          </a:xfrm>
          <a:prstGeom prst="rect">
            <a:avLst/>
          </a:prstGeom>
          <a:solidFill>
            <a:srgbClr val="01B4E7">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3" name="Picture 2" descr="A picture containing drawing&#10;&#10;Description automatically generated">
            <a:extLst>
              <a:ext uri="{FF2B5EF4-FFF2-40B4-BE49-F238E27FC236}">
                <a16:creationId xmlns:a16="http://schemas.microsoft.com/office/drawing/2014/main" id="{09879261-CAD3-C1CC-5399-EB841409615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929202" y="5787501"/>
            <a:ext cx="1766968" cy="666152"/>
          </a:xfrm>
          <a:prstGeom prst="rect">
            <a:avLst/>
          </a:prstGeom>
        </p:spPr>
      </p:pic>
      <p:sp>
        <p:nvSpPr>
          <p:cNvPr id="20" name="Subtitle 19">
            <a:extLst>
              <a:ext uri="{FF2B5EF4-FFF2-40B4-BE49-F238E27FC236}">
                <a16:creationId xmlns:a16="http://schemas.microsoft.com/office/drawing/2014/main" id="{C6ABCA3A-7B17-4B98-9BEA-CA08529E4BB5}"/>
              </a:ext>
            </a:extLst>
          </p:cNvPr>
          <p:cNvSpPr>
            <a:spLocks noGrp="1"/>
          </p:cNvSpPr>
          <p:nvPr>
            <p:ph type="subTitle" idx="1"/>
          </p:nvPr>
        </p:nvSpPr>
        <p:spPr>
          <a:xfrm>
            <a:off x="495830" y="3383632"/>
            <a:ext cx="5320695" cy="3139088"/>
          </a:xfrm>
        </p:spPr>
        <p:txBody>
          <a:bodyPr lIns="0">
            <a:normAutofit/>
          </a:bodyPr>
          <a:lstStyle/>
          <a:p>
            <a:r>
              <a:rPr lang="en-US" sz="2400" dirty="0"/>
              <a:t>At home and in your community</a:t>
            </a:r>
          </a:p>
        </p:txBody>
      </p:sp>
      <p:sp>
        <p:nvSpPr>
          <p:cNvPr id="16" name="Text Placeholder 15">
            <a:extLst>
              <a:ext uri="{FF2B5EF4-FFF2-40B4-BE49-F238E27FC236}">
                <a16:creationId xmlns:a16="http://schemas.microsoft.com/office/drawing/2014/main" id="{61206A8F-83E5-4FEA-8A5E-D732E9029D69}"/>
              </a:ext>
            </a:extLst>
          </p:cNvPr>
          <p:cNvSpPr>
            <a:spLocks noGrp="1"/>
          </p:cNvSpPr>
          <p:nvPr>
            <p:ph type="body" sz="quarter" idx="14"/>
          </p:nvPr>
        </p:nvSpPr>
        <p:spPr>
          <a:xfrm>
            <a:off x="504296" y="2141538"/>
            <a:ext cx="4978400" cy="1135062"/>
          </a:xfrm>
          <a:ln>
            <a:gradFill>
              <a:gsLst>
                <a:gs pos="100000">
                  <a:schemeClr val="accent1">
                    <a:lumMod val="0"/>
                    <a:lumOff val="100000"/>
                  </a:schemeClr>
                </a:gs>
                <a:gs pos="98000">
                  <a:schemeClr val="bg1">
                    <a:alpha val="0"/>
                  </a:schemeClr>
                </a:gs>
              </a:gsLst>
            </a:gradFill>
          </a:ln>
        </p:spPr>
        <p:txBody>
          <a:bodyPr lIns="0"/>
          <a:lstStyle/>
          <a:p>
            <a:pPr lvl="0"/>
            <a:r>
              <a:rPr lang="en-US" dirty="0"/>
              <a:t>BUILD A CULTURE OF PHILANTHROPY</a:t>
            </a:r>
          </a:p>
        </p:txBody>
      </p:sp>
    </p:spTree>
    <p:custDataLst>
      <p:tags r:id="rId1"/>
    </p:custDataLst>
    <p:extLst>
      <p:ext uri="{BB962C8B-B14F-4D97-AF65-F5344CB8AC3E}">
        <p14:creationId xmlns:p14="http://schemas.microsoft.com/office/powerpoint/2010/main" val="231461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B4DC28-5A9A-137D-78F7-EAF32F887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999"/>
            <a:ext cx="6096001" cy="6096001"/>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
        <p:nvSpPr>
          <p:cNvPr id="21" name="Text Placeholder 2">
            <a:extLst>
              <a:ext uri="{FF2B5EF4-FFF2-40B4-BE49-F238E27FC236}">
                <a16:creationId xmlns:a16="http://schemas.microsoft.com/office/drawing/2014/main" id="{8CFF8DB8-2758-FE4C-1075-56E0E337C5E8}"/>
              </a:ext>
            </a:extLst>
          </p:cNvPr>
          <p:cNvSpPr>
            <a:spLocks noGrp="1"/>
          </p:cNvSpPr>
          <p:nvPr>
            <p:ph type="body" sz="quarter" idx="16"/>
          </p:nvPr>
        </p:nvSpPr>
        <p:spPr>
          <a:xfrm>
            <a:off x="6096001" y="0"/>
            <a:ext cx="6096000" cy="6858000"/>
          </a:xfrm>
        </p:spPr>
        <p:txBody>
          <a:bodyPr/>
          <a:lstStyle/>
          <a:p>
            <a:endParaRPr lang="en-US"/>
          </a:p>
        </p:txBody>
      </p:sp>
      <p:sp>
        <p:nvSpPr>
          <p:cNvPr id="14" name="Text Placeholder 3">
            <a:extLst>
              <a:ext uri="{FF2B5EF4-FFF2-40B4-BE49-F238E27FC236}">
                <a16:creationId xmlns:a16="http://schemas.microsoft.com/office/drawing/2014/main" id="{B0DAAD52-0ACA-0947-7B25-F88AB09A4B3C}"/>
              </a:ext>
            </a:extLst>
          </p:cNvPr>
          <p:cNvSpPr>
            <a:spLocks noGrp="1"/>
          </p:cNvSpPr>
          <p:nvPr>
            <p:ph type="body" sz="quarter" idx="14"/>
          </p:nvPr>
        </p:nvSpPr>
        <p:spPr>
          <a:xfrm>
            <a:off x="6879771" y="2141538"/>
            <a:ext cx="4978400" cy="1135062"/>
          </a:xfrm>
        </p:spPr>
        <p:txBody>
          <a:bodyPr anchor="b">
            <a:normAutofit/>
          </a:bodyPr>
          <a:lstStyle/>
          <a:p>
            <a:r>
              <a:rPr lang="en-US" sz="3700" dirty="0"/>
              <a:t>Everyone has a story</a:t>
            </a:r>
          </a:p>
        </p:txBody>
      </p:sp>
    </p:spTree>
    <p:extLst>
      <p:ext uri="{BB962C8B-B14F-4D97-AF65-F5344CB8AC3E}">
        <p14:creationId xmlns:p14="http://schemas.microsoft.com/office/powerpoint/2010/main" val="275215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0"/>
            <a:ext cx="8283575" cy="6858000"/>
          </a:xfrm>
        </p:spPr>
      </p:pic>
      <p:sp>
        <p:nvSpPr>
          <p:cNvPr id="3" name="Text Placeholder 2"/>
          <p:cNvSpPr>
            <a:spLocks noGrp="1"/>
          </p:cNvSpPr>
          <p:nvPr>
            <p:ph type="body" sz="quarter" idx="16"/>
          </p:nvPr>
        </p:nvSpPr>
        <p:spPr>
          <a:xfrm>
            <a:off x="8284029" y="0"/>
            <a:ext cx="3907972" cy="6858000"/>
          </a:xfrm>
        </p:spPr>
        <p:txBody>
          <a:bodyPr/>
          <a:lstStyle/>
          <a:p>
            <a:endParaRPr lang="en-US" dirty="0"/>
          </a:p>
        </p:txBody>
      </p:sp>
      <p:sp>
        <p:nvSpPr>
          <p:cNvPr id="4" name="Text Placeholder 3"/>
          <p:cNvSpPr>
            <a:spLocks noGrp="1"/>
          </p:cNvSpPr>
          <p:nvPr>
            <p:ph type="body" sz="quarter" idx="14"/>
          </p:nvPr>
        </p:nvSpPr>
        <p:spPr>
          <a:xfrm>
            <a:off x="8479971" y="1317171"/>
            <a:ext cx="3378200" cy="1959429"/>
          </a:xfrm>
        </p:spPr>
        <p:txBody>
          <a:bodyPr/>
          <a:lstStyle/>
          <a:p>
            <a:r>
              <a:rPr lang="en-US" dirty="0"/>
              <a:t>Your Zone 31 Public Image Team</a:t>
            </a:r>
          </a:p>
        </p:txBody>
      </p:sp>
      <p:sp>
        <p:nvSpPr>
          <p:cNvPr id="5" name="Subtitle 4"/>
          <p:cNvSpPr>
            <a:spLocks noGrp="1"/>
          </p:cNvSpPr>
          <p:nvPr>
            <p:ph type="subTitle" idx="1"/>
          </p:nvPr>
        </p:nvSpPr>
        <p:spPr>
          <a:xfrm>
            <a:off x="8479518" y="3276600"/>
            <a:ext cx="3378654" cy="3113314"/>
          </a:xfrm>
        </p:spPr>
        <p:txBody>
          <a:bodyPr>
            <a:normAutofit/>
          </a:bodyPr>
          <a:lstStyle/>
          <a:p>
            <a:r>
              <a:rPr lang="en-US" dirty="0"/>
              <a:t>We are here to help you!</a:t>
            </a:r>
          </a:p>
          <a:p>
            <a:endParaRPr lang="en-US" dirty="0"/>
          </a:p>
          <a:p>
            <a:r>
              <a:rPr lang="en-US" dirty="0"/>
              <a:t>Ask us to come to your District Conference, PETS, District Assembly and/or Vibrant Club Workshops! </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3877547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6096001" y="0"/>
            <a:ext cx="6096000" cy="5928063"/>
          </a:xfrm>
        </p:spPr>
        <p:txBody>
          <a:bodyPr/>
          <a:lstStyle/>
          <a:p>
            <a:endParaRPr lang="en-US" dirty="0"/>
          </a:p>
        </p:txBody>
      </p:sp>
      <p:sp>
        <p:nvSpPr>
          <p:cNvPr id="4" name="Text Placeholder 3"/>
          <p:cNvSpPr>
            <a:spLocks noGrp="1"/>
          </p:cNvSpPr>
          <p:nvPr>
            <p:ph type="body" sz="quarter" idx="14"/>
          </p:nvPr>
        </p:nvSpPr>
        <p:spPr>
          <a:xfrm>
            <a:off x="6411685" y="290967"/>
            <a:ext cx="4978400" cy="1135062"/>
          </a:xfrm>
        </p:spPr>
        <p:txBody>
          <a:bodyPr/>
          <a:lstStyle/>
          <a:p>
            <a:r>
              <a:rPr lang="en-US" dirty="0"/>
              <a:t>How to Tell Your Story </a:t>
            </a:r>
          </a:p>
        </p:txBody>
      </p:sp>
      <p:sp>
        <p:nvSpPr>
          <p:cNvPr id="5" name="Subtitle 4"/>
          <p:cNvSpPr>
            <a:spLocks noGrp="1"/>
          </p:cNvSpPr>
          <p:nvPr>
            <p:ph type="subTitle" idx="1"/>
          </p:nvPr>
        </p:nvSpPr>
        <p:spPr>
          <a:xfrm>
            <a:off x="6294361" y="1716996"/>
            <a:ext cx="4986867" cy="4211067"/>
          </a:xfrm>
        </p:spPr>
        <p:txBody>
          <a:bodyPr>
            <a:normAutofit lnSpcReduction="10000"/>
          </a:bodyPr>
          <a:lstStyle/>
          <a:p>
            <a:pPr marL="342900" indent="-342900">
              <a:buFont typeface="Arial" panose="020B0604020202020204" pitchFamily="34" charset="0"/>
              <a:buChar char="•"/>
            </a:pPr>
            <a:r>
              <a:rPr lang="en-US" sz="3200" dirty="0"/>
              <a:t>What is Most Important? </a:t>
            </a:r>
          </a:p>
          <a:p>
            <a:pPr marL="342900" indent="-342900">
              <a:buFont typeface="Arial" panose="020B0604020202020204" pitchFamily="34" charset="0"/>
              <a:buChar char="•"/>
            </a:pPr>
            <a:r>
              <a:rPr lang="en-US" sz="3200" dirty="0"/>
              <a:t>Start and Stop Your Story with What you Want People to Remember. </a:t>
            </a:r>
          </a:p>
          <a:p>
            <a:pPr marL="342900" indent="-342900">
              <a:buFont typeface="Arial" panose="020B0604020202020204" pitchFamily="34" charset="0"/>
              <a:buChar char="•"/>
            </a:pPr>
            <a:r>
              <a:rPr lang="en-US" sz="3200" dirty="0"/>
              <a:t>Make it Personable – Be Authentic </a:t>
            </a:r>
          </a:p>
          <a:p>
            <a:pPr marL="342900" indent="-342900">
              <a:buFont typeface="Arial" panose="020B0604020202020204" pitchFamily="34" charset="0"/>
              <a:buChar char="•"/>
            </a:pPr>
            <a:r>
              <a:rPr lang="en-US" sz="3200" dirty="0"/>
              <a:t>Make it Relatable – Don’t Use Jargon</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val="0"/>
              </a:ext>
            </a:extLst>
          </a:blip>
          <a:srcRect t="-3952"/>
          <a:stretch/>
        </p:blipFill>
        <p:spPr>
          <a:xfrm>
            <a:off x="-18747" y="-261256"/>
            <a:ext cx="6114748" cy="6749142"/>
          </a:xfrm>
          <a:prstGeom prst="rect">
            <a:avLst/>
          </a:prstGeom>
        </p:spPr>
      </p:pic>
    </p:spTree>
    <p:extLst>
      <p:ext uri="{BB962C8B-B14F-4D97-AF65-F5344CB8AC3E}">
        <p14:creationId xmlns:p14="http://schemas.microsoft.com/office/powerpoint/2010/main" val="1199308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p>
        </p:txBody>
      </p:sp>
      <p:sp>
        <p:nvSpPr>
          <p:cNvPr id="3" name="Content Placeholder 2"/>
          <p:cNvSpPr>
            <a:spLocks noGrp="1"/>
          </p:cNvSpPr>
          <p:nvPr>
            <p:ph idx="1"/>
          </p:nvPr>
        </p:nvSpPr>
        <p:spPr/>
        <p:txBody>
          <a:bodyPr/>
          <a:lstStyle/>
          <a:p>
            <a:r>
              <a:rPr lang="en-US" sz="3600" dirty="0"/>
              <a:t>Complete the worksheet on How to Tell Your Story – 5 Minutes </a:t>
            </a:r>
          </a:p>
          <a:p>
            <a:r>
              <a:rPr lang="en-US" sz="3600" dirty="0"/>
              <a:t>When prompted by the facilitator share your story with a partner at your table then listen to your partners story. </a:t>
            </a:r>
          </a:p>
          <a:p>
            <a:pPr marL="0" indent="0">
              <a:buNone/>
            </a:pPr>
            <a:r>
              <a:rPr lang="en-US" dirty="0"/>
              <a:t>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398853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B4DC28-5A9A-137D-78F7-EAF32F887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999"/>
            <a:ext cx="6096001" cy="6096001"/>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
        <p:nvSpPr>
          <p:cNvPr id="21" name="Text Placeholder 2">
            <a:extLst>
              <a:ext uri="{FF2B5EF4-FFF2-40B4-BE49-F238E27FC236}">
                <a16:creationId xmlns:a16="http://schemas.microsoft.com/office/drawing/2014/main" id="{8CFF8DB8-2758-FE4C-1075-56E0E337C5E8}"/>
              </a:ext>
            </a:extLst>
          </p:cNvPr>
          <p:cNvSpPr>
            <a:spLocks noGrp="1"/>
          </p:cNvSpPr>
          <p:nvPr>
            <p:ph type="body" sz="quarter" idx="16"/>
          </p:nvPr>
        </p:nvSpPr>
        <p:spPr>
          <a:xfrm>
            <a:off x="6096001" y="0"/>
            <a:ext cx="6096000" cy="6858000"/>
          </a:xfrm>
        </p:spPr>
        <p:txBody>
          <a:bodyPr/>
          <a:lstStyle/>
          <a:p>
            <a:endParaRPr lang="en-US"/>
          </a:p>
        </p:txBody>
      </p:sp>
      <p:sp>
        <p:nvSpPr>
          <p:cNvPr id="14" name="Text Placeholder 3">
            <a:extLst>
              <a:ext uri="{FF2B5EF4-FFF2-40B4-BE49-F238E27FC236}">
                <a16:creationId xmlns:a16="http://schemas.microsoft.com/office/drawing/2014/main" id="{B0DAAD52-0ACA-0947-7B25-F88AB09A4B3C}"/>
              </a:ext>
            </a:extLst>
          </p:cNvPr>
          <p:cNvSpPr>
            <a:spLocks noGrp="1"/>
          </p:cNvSpPr>
          <p:nvPr>
            <p:ph type="body" sz="quarter" idx="14"/>
          </p:nvPr>
        </p:nvSpPr>
        <p:spPr>
          <a:xfrm>
            <a:off x="6879771" y="2141538"/>
            <a:ext cx="4978400" cy="1135062"/>
          </a:xfrm>
        </p:spPr>
        <p:txBody>
          <a:bodyPr anchor="b">
            <a:normAutofit/>
          </a:bodyPr>
          <a:lstStyle/>
          <a:p>
            <a:r>
              <a:rPr lang="en-US" sz="3700"/>
              <a:t>Leadership for growth</a:t>
            </a:r>
          </a:p>
        </p:txBody>
      </p:sp>
      <p:sp>
        <p:nvSpPr>
          <p:cNvPr id="2" name="Slide Number Placeholder 1">
            <a:extLst>
              <a:ext uri="{FF2B5EF4-FFF2-40B4-BE49-F238E27FC236}">
                <a16:creationId xmlns:a16="http://schemas.microsoft.com/office/drawing/2014/main" id="{0EBC618C-3F6B-E278-989A-CBD54C877A46}"/>
              </a:ext>
            </a:extLst>
          </p:cNvPr>
          <p:cNvSpPr>
            <a:spLocks noGrp="1"/>
          </p:cNvSpPr>
          <p:nvPr>
            <p:ph type="sldNum" sz="quarter" idx="12"/>
          </p:nvPr>
        </p:nvSpPr>
        <p:spPr/>
        <p:txBody>
          <a:bodyPr/>
          <a:lstStyle/>
          <a:p>
            <a:fld id="{889896FD-BE31-4522-8D7A-44BE5E3AF69A}" type="slidenum">
              <a:rPr lang="en-US" smtClean="0"/>
              <a:t>4</a:t>
            </a:fld>
            <a:endParaRPr lang="en-US"/>
          </a:p>
        </p:txBody>
      </p:sp>
    </p:spTree>
    <p:extLst>
      <p:ext uri="{BB962C8B-B14F-4D97-AF65-F5344CB8AC3E}">
        <p14:creationId xmlns:p14="http://schemas.microsoft.com/office/powerpoint/2010/main" val="2810088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46038"/>
            <a:ext cx="6096000" cy="6858001"/>
          </a:xfrm>
        </p:spPr>
      </p:pic>
      <p:sp>
        <p:nvSpPr>
          <p:cNvPr id="3" name="Text Placeholder 2"/>
          <p:cNvSpPr>
            <a:spLocks noGrp="1"/>
          </p:cNvSpPr>
          <p:nvPr>
            <p:ph type="body" sz="quarter" idx="16"/>
          </p:nvPr>
        </p:nvSpPr>
        <p:spPr>
          <a:xfrm>
            <a:off x="6096001" y="0"/>
            <a:ext cx="6096000" cy="5928063"/>
          </a:xfrm>
        </p:spPr>
        <p:txBody>
          <a:bodyPr/>
          <a:lstStyle/>
          <a:p>
            <a:endParaRPr lang="en-US" dirty="0"/>
          </a:p>
        </p:txBody>
      </p:sp>
      <p:sp>
        <p:nvSpPr>
          <p:cNvPr id="4" name="Text Placeholder 3"/>
          <p:cNvSpPr>
            <a:spLocks noGrp="1"/>
          </p:cNvSpPr>
          <p:nvPr>
            <p:ph type="body" sz="quarter" idx="14"/>
          </p:nvPr>
        </p:nvSpPr>
        <p:spPr>
          <a:xfrm>
            <a:off x="6501188" y="787059"/>
            <a:ext cx="4978400" cy="1135062"/>
          </a:xfrm>
        </p:spPr>
        <p:txBody>
          <a:bodyPr/>
          <a:lstStyle/>
          <a:p>
            <a:r>
              <a:rPr lang="en-US" dirty="0"/>
              <a:t>How to Tell Someone Else’s Story</a:t>
            </a:r>
          </a:p>
        </p:txBody>
      </p:sp>
      <p:sp>
        <p:nvSpPr>
          <p:cNvPr id="5" name="Subtitle 4"/>
          <p:cNvSpPr>
            <a:spLocks noGrp="1"/>
          </p:cNvSpPr>
          <p:nvPr>
            <p:ph type="subTitle" idx="1"/>
          </p:nvPr>
        </p:nvSpPr>
        <p:spPr>
          <a:xfrm>
            <a:off x="6294361" y="2035629"/>
            <a:ext cx="4986867" cy="3892434"/>
          </a:xfrm>
        </p:spPr>
        <p:txBody>
          <a:bodyPr>
            <a:normAutofit/>
          </a:bodyPr>
          <a:lstStyle/>
          <a:p>
            <a:pPr marL="342900" indent="-342900">
              <a:buFont typeface="Arial" panose="020B0604020202020204" pitchFamily="34" charset="0"/>
              <a:buChar char="•"/>
            </a:pPr>
            <a:r>
              <a:rPr lang="en-US" sz="3200" dirty="0"/>
              <a:t>Ask the Five </a:t>
            </a:r>
            <a:r>
              <a:rPr lang="en-US" sz="3200" dirty="0" err="1"/>
              <a:t>Ws</a:t>
            </a:r>
            <a:endParaRPr lang="en-US" sz="3200" dirty="0"/>
          </a:p>
          <a:p>
            <a:pPr marL="800100" lvl="1" indent="-342900" algn="l">
              <a:buFont typeface="Arial" panose="020B0604020202020204" pitchFamily="34" charset="0"/>
              <a:buChar char="•"/>
            </a:pPr>
            <a:r>
              <a:rPr lang="en-US" sz="3000" dirty="0">
                <a:solidFill>
                  <a:schemeClr val="bg1"/>
                </a:solidFill>
              </a:rPr>
              <a:t>Who, What, When, Where and Why </a:t>
            </a:r>
          </a:p>
          <a:p>
            <a:pPr marL="342900" indent="-342900">
              <a:buFont typeface="Arial" panose="020B0604020202020204" pitchFamily="34" charset="0"/>
              <a:buChar char="•"/>
            </a:pPr>
            <a:r>
              <a:rPr lang="en-US" sz="3200" dirty="0"/>
              <a:t>Get Before &amp; After</a:t>
            </a:r>
          </a:p>
          <a:p>
            <a:pPr marL="800100" lvl="1" indent="-342900" algn="l">
              <a:buFont typeface="Arial" panose="020B0604020202020204" pitchFamily="34" charset="0"/>
              <a:buChar char="•"/>
            </a:pPr>
            <a:r>
              <a:rPr lang="en-US" sz="3000" dirty="0">
                <a:solidFill>
                  <a:schemeClr val="bg1"/>
                </a:solidFill>
              </a:rPr>
              <a:t>What was it like before</a:t>
            </a:r>
          </a:p>
          <a:p>
            <a:pPr marL="800100" lvl="1" indent="-342900" algn="l">
              <a:buFont typeface="Arial" panose="020B0604020202020204" pitchFamily="34" charset="0"/>
              <a:buChar char="•"/>
            </a:pPr>
            <a:r>
              <a:rPr lang="en-US" sz="3000" dirty="0">
                <a:solidFill>
                  <a:schemeClr val="bg1"/>
                </a:solidFill>
              </a:rPr>
              <a:t>How did it feel when </a:t>
            </a:r>
          </a:p>
          <a:p>
            <a:pPr marL="800100" lvl="1" indent="-342900" algn="l">
              <a:buFont typeface="Arial" panose="020B0604020202020204" pitchFamily="34" charset="0"/>
              <a:buChar char="•"/>
            </a:pPr>
            <a:r>
              <a:rPr lang="en-US" sz="3000" dirty="0">
                <a:solidFill>
                  <a:schemeClr val="bg1"/>
                </a:solidFill>
              </a:rPr>
              <a:t>What’s next for you? </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199425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p>
        </p:txBody>
      </p:sp>
      <p:sp>
        <p:nvSpPr>
          <p:cNvPr id="3" name="Content Placeholder 2"/>
          <p:cNvSpPr>
            <a:spLocks noGrp="1"/>
          </p:cNvSpPr>
          <p:nvPr>
            <p:ph idx="1"/>
          </p:nvPr>
        </p:nvSpPr>
        <p:spPr/>
        <p:txBody>
          <a:bodyPr/>
          <a:lstStyle/>
          <a:p>
            <a:r>
              <a:rPr lang="en-US" dirty="0"/>
              <a:t>Working with a different partner at your table listen to your partner talk about their most impactful Rotary experience.  </a:t>
            </a:r>
          </a:p>
          <a:p>
            <a:r>
              <a:rPr lang="en-US" dirty="0"/>
              <a:t>As they talk about their story listen for the Who, What, When, Where and Why.   You may need to ask follow up questions.  Then ask the questions in Step 2.</a:t>
            </a:r>
          </a:p>
          <a:p>
            <a:r>
              <a:rPr lang="en-US" dirty="0"/>
              <a:t>Each partner has 5 </a:t>
            </a:r>
            <a:r>
              <a:rPr lang="en-US" dirty="0" err="1"/>
              <a:t>mins</a:t>
            </a:r>
            <a:r>
              <a:rPr lang="en-US" dirty="0"/>
              <a:t> total for Step 1 and Step 2.  After each partner has completed Step 1 and Step 2 complete Step 3 and develop the story using the same principles you learned in </a:t>
            </a:r>
            <a:r>
              <a:rPr lang="en-US" b="1" i="1" dirty="0"/>
              <a:t>How to Tell Your Story.  </a:t>
            </a:r>
          </a:p>
          <a:p>
            <a:pPr marL="0" indent="0">
              <a:buNone/>
            </a:pPr>
            <a:r>
              <a:rPr lang="en-US" dirty="0"/>
              <a:t>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4156631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8745B-68ED-C815-925F-28903AFBF7B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7950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0D3F1-A161-5029-AF83-B502F99796A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balanced" dir="t"/>
          </a:scene3d>
        </p:spPr>
      </p:pic>
      <p:pic>
        <p:nvPicPr>
          <p:cNvPr id="4" name="Picture 3" descr="A computer and tablet with a website on screen&#10;&#10;Description automatically generated">
            <a:extLst>
              <a:ext uri="{FF2B5EF4-FFF2-40B4-BE49-F238E27FC236}">
                <a16:creationId xmlns:a16="http://schemas.microsoft.com/office/drawing/2014/main" id="{3E022DB3-F54D-614F-65CD-89D7C137C8DF}"/>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10670" y="4465115"/>
            <a:ext cx="2231086" cy="1705457"/>
          </a:xfrm>
          <a:prstGeom prst="rect">
            <a:avLst/>
          </a:prstGeom>
          <a:ln>
            <a:noFill/>
          </a:ln>
          <a:effectLst>
            <a:softEdge rad="112500"/>
          </a:effectLst>
        </p:spPr>
      </p:pic>
    </p:spTree>
    <p:extLst>
      <p:ext uri="{BB962C8B-B14F-4D97-AF65-F5344CB8AC3E}">
        <p14:creationId xmlns:p14="http://schemas.microsoft.com/office/powerpoint/2010/main" val="1011841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7B64-1E55-C254-AFCA-965A2BE2592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colorful group of people around the earth&#10;&#10;Description automatically generated">
            <a:extLst>
              <a:ext uri="{FF2B5EF4-FFF2-40B4-BE49-F238E27FC236}">
                <a16:creationId xmlns:a16="http://schemas.microsoft.com/office/drawing/2014/main" id="{BA5DB1B3-2F9B-75B8-9C2F-52AE0F52E2CD}"/>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91314" y="4457042"/>
            <a:ext cx="1751884" cy="1751884"/>
          </a:xfrm>
          <a:prstGeom prst="rect">
            <a:avLst/>
          </a:prstGeom>
          <a:ln>
            <a:noFill/>
          </a:ln>
          <a:effectLst>
            <a:softEdge rad="112500"/>
          </a:effectLst>
        </p:spPr>
      </p:pic>
    </p:spTree>
    <p:extLst>
      <p:ext uri="{BB962C8B-B14F-4D97-AF65-F5344CB8AC3E}">
        <p14:creationId xmlns:p14="http://schemas.microsoft.com/office/powerpoint/2010/main" val="2989740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A849E0-F18A-FC7B-2F9B-E23ACA0827A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oup of people working in a garden&#10;&#10;Description automatically generated">
            <a:extLst>
              <a:ext uri="{FF2B5EF4-FFF2-40B4-BE49-F238E27FC236}">
                <a16:creationId xmlns:a16="http://schemas.microsoft.com/office/drawing/2014/main" id="{DF90F815-571E-7A1C-93FE-54B96C1DE06C}"/>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39459" y="4902252"/>
            <a:ext cx="2019837" cy="14427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27433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F169DD-C4AE-7FCB-9031-34069BD520A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pic>
        <p:nvPicPr>
          <p:cNvPr id="6" name="Picture 5" descr="A plate of food and a cup of coffee&#10;&#10;Description automatically generated">
            <a:extLst>
              <a:ext uri="{FF2B5EF4-FFF2-40B4-BE49-F238E27FC236}">
                <a16:creationId xmlns:a16="http://schemas.microsoft.com/office/drawing/2014/main" id="{F6AC224A-A731-E49E-0D6C-491F994B5C53}"/>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79514" y="4546242"/>
            <a:ext cx="2925669" cy="19060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13639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B6DA35-8455-3DE2-92FD-39381644288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yellow smiley face pointing at a light bulb&#10;&#10;Description automatically generated">
            <a:extLst>
              <a:ext uri="{FF2B5EF4-FFF2-40B4-BE49-F238E27FC236}">
                <a16:creationId xmlns:a16="http://schemas.microsoft.com/office/drawing/2014/main" id="{9B6F8B83-2B15-EB99-9D95-9A0D5CC5FB78}"/>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69131" y="4302073"/>
            <a:ext cx="2021983" cy="202198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09513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739073-0676-787B-D129-579FD5C7159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954" y="4478518"/>
            <a:ext cx="2948950" cy="2050014"/>
          </a:xfrm>
          <a:prstGeom prst="rect">
            <a:avLst/>
          </a:prstGeom>
        </p:spPr>
      </p:pic>
    </p:spTree>
    <p:extLst>
      <p:ext uri="{BB962C8B-B14F-4D97-AF65-F5344CB8AC3E}">
        <p14:creationId xmlns:p14="http://schemas.microsoft.com/office/powerpoint/2010/main" val="2712482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BCB5C5-D2BC-8E55-657F-C09B8E1533E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oup of people holding hands&#10;&#10;Description automatically generated">
            <a:extLst>
              <a:ext uri="{FF2B5EF4-FFF2-40B4-BE49-F238E27FC236}">
                <a16:creationId xmlns:a16="http://schemas.microsoft.com/office/drawing/2014/main" id="{AD95FB0D-8D04-5FC6-EFB8-0539D1BC56FC}"/>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70315" y="4442815"/>
            <a:ext cx="1939612" cy="204169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838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64EE878-0545-4F31-9C98-67FB44FF84F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8680" t="-578" r="18620" b="6318"/>
          <a:stretch/>
        </p:blipFill>
        <p:spPr>
          <a:xfrm>
            <a:off x="3306607" y="-317152"/>
            <a:ext cx="4206703" cy="5454273"/>
          </a:xfrm>
          <a:prstGeom prst="rect">
            <a:avLst/>
          </a:prstGeom>
        </p:spPr>
      </p:pic>
      <p:pic>
        <p:nvPicPr>
          <p:cNvPr id="1026" name="Picture 2">
            <a:extLst>
              <a:ext uri="{FF2B5EF4-FFF2-40B4-BE49-F238E27FC236}">
                <a16:creationId xmlns:a16="http://schemas.microsoft.com/office/drawing/2014/main" id="{0FD60238-02B2-4AFB-B835-32977B7E14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749316" y="3521588"/>
            <a:ext cx="1546577" cy="1739900"/>
          </a:xfrm>
          <a:prstGeom prst="rect">
            <a:avLst/>
          </a:prstGeom>
          <a:noFill/>
          <a:effectLst>
            <a:glow rad="127000">
              <a:srgbClr val="FFC000"/>
            </a:glo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D327FB9-79EC-464A-B189-587E7F4AF8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9442684" y="4104343"/>
            <a:ext cx="1534465" cy="1534465"/>
          </a:xfrm>
          <a:prstGeom prst="rect">
            <a:avLst/>
          </a:prstGeom>
          <a:noFill/>
          <a:effectLst>
            <a:glow rad="127000">
              <a:srgbClr val="FFC000"/>
            </a:glo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A19A11B-40FB-4652-9D27-7F52DF3330A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494888" y="666369"/>
            <a:ext cx="1460458" cy="1884462"/>
          </a:xfrm>
          <a:prstGeom prst="rect">
            <a:avLst/>
          </a:prstGeom>
          <a:effectLst>
            <a:glow rad="127000">
              <a:srgbClr val="FFC000"/>
            </a:glow>
          </a:effectLst>
        </p:spPr>
      </p:pic>
      <p:pic>
        <p:nvPicPr>
          <p:cNvPr id="1030" name="Picture 6" descr="District Secretary | District 5750">
            <a:extLst>
              <a:ext uri="{FF2B5EF4-FFF2-40B4-BE49-F238E27FC236}">
                <a16:creationId xmlns:a16="http://schemas.microsoft.com/office/drawing/2014/main" id="{2ED9D3DC-5D28-4740-9102-DD52FDE5FC1A}"/>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007704" y="614144"/>
            <a:ext cx="1485638" cy="1858123"/>
          </a:xfrm>
          <a:prstGeom prst="rect">
            <a:avLst/>
          </a:prstGeom>
          <a:noFill/>
          <a:effectLst>
            <a:glow rad="127000">
              <a:srgbClr val="FFC000"/>
            </a:glo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272E75-B137-4C78-A224-4EB495ACF0F8}"/>
              </a:ext>
            </a:extLst>
          </p:cNvPr>
          <p:cNvSpPr txBox="1"/>
          <p:nvPr/>
        </p:nvSpPr>
        <p:spPr>
          <a:xfrm>
            <a:off x="805466" y="2596074"/>
            <a:ext cx="2087372" cy="369332"/>
          </a:xfrm>
          <a:prstGeom prst="rect">
            <a:avLst/>
          </a:prstGeom>
          <a:noFill/>
        </p:spPr>
        <p:txBody>
          <a:bodyPr wrap="square" rtlCol="0">
            <a:spAutoFit/>
          </a:bodyPr>
          <a:lstStyle/>
          <a:p>
            <a:pPr algn="ctr"/>
            <a:r>
              <a:rPr lang="en-US" dirty="0">
                <a:solidFill>
                  <a:schemeClr val="bg1"/>
                </a:solidFill>
              </a:rPr>
              <a:t>5750, 5770, 6110</a:t>
            </a:r>
          </a:p>
        </p:txBody>
      </p:sp>
      <p:pic>
        <p:nvPicPr>
          <p:cNvPr id="16" name="Picture 15" descr="A picture containing person, clothing&#10;&#10;Description automatically generated">
            <a:extLst>
              <a:ext uri="{FF2B5EF4-FFF2-40B4-BE49-F238E27FC236}">
                <a16:creationId xmlns:a16="http://schemas.microsoft.com/office/drawing/2014/main" id="{A77BFF61-CB0A-404F-81F0-F85EDFC545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5145" y="1111872"/>
            <a:ext cx="1428750" cy="1781175"/>
          </a:xfrm>
          <a:prstGeom prst="rect">
            <a:avLst/>
          </a:prstGeom>
          <a:effectLst>
            <a:glow rad="127000">
              <a:srgbClr val="FFC000"/>
            </a:glow>
          </a:effectLst>
        </p:spPr>
      </p:pic>
      <p:sp>
        <p:nvSpPr>
          <p:cNvPr id="17" name="TextBox 16">
            <a:extLst>
              <a:ext uri="{FF2B5EF4-FFF2-40B4-BE49-F238E27FC236}">
                <a16:creationId xmlns:a16="http://schemas.microsoft.com/office/drawing/2014/main" id="{6F270B1C-B23D-4CB4-8D39-915A5CD6CDB5}"/>
              </a:ext>
            </a:extLst>
          </p:cNvPr>
          <p:cNvSpPr txBox="1"/>
          <p:nvPr/>
        </p:nvSpPr>
        <p:spPr>
          <a:xfrm>
            <a:off x="7405415" y="2956432"/>
            <a:ext cx="2874493" cy="369332"/>
          </a:xfrm>
          <a:prstGeom prst="rect">
            <a:avLst/>
          </a:prstGeom>
          <a:noFill/>
        </p:spPr>
        <p:txBody>
          <a:bodyPr wrap="square" rtlCol="0">
            <a:spAutoFit/>
          </a:bodyPr>
          <a:lstStyle/>
          <a:p>
            <a:r>
              <a:rPr lang="en-US" dirty="0">
                <a:solidFill>
                  <a:schemeClr val="bg1"/>
                </a:solidFill>
              </a:rPr>
              <a:t>6060, 6460, 6490, 6510</a:t>
            </a:r>
          </a:p>
        </p:txBody>
      </p:sp>
      <p:sp>
        <p:nvSpPr>
          <p:cNvPr id="18" name="TextBox 17">
            <a:extLst>
              <a:ext uri="{FF2B5EF4-FFF2-40B4-BE49-F238E27FC236}">
                <a16:creationId xmlns:a16="http://schemas.microsoft.com/office/drawing/2014/main" id="{DCC9464B-6884-4FD0-8464-D05514B6CB6D}"/>
              </a:ext>
            </a:extLst>
          </p:cNvPr>
          <p:cNvSpPr txBox="1"/>
          <p:nvPr/>
        </p:nvSpPr>
        <p:spPr>
          <a:xfrm>
            <a:off x="2201338" y="5300640"/>
            <a:ext cx="2642532" cy="369332"/>
          </a:xfrm>
          <a:prstGeom prst="rect">
            <a:avLst/>
          </a:prstGeom>
          <a:noFill/>
        </p:spPr>
        <p:txBody>
          <a:bodyPr wrap="square" rtlCol="0">
            <a:spAutoFit/>
          </a:bodyPr>
          <a:lstStyle/>
          <a:p>
            <a:r>
              <a:rPr lang="en-US" dirty="0">
                <a:solidFill>
                  <a:schemeClr val="bg1"/>
                </a:solidFill>
              </a:rPr>
              <a:t>5830, 6150, 6170, 6800</a:t>
            </a:r>
          </a:p>
        </p:txBody>
      </p:sp>
      <p:sp>
        <p:nvSpPr>
          <p:cNvPr id="19" name="TextBox 18">
            <a:extLst>
              <a:ext uri="{FF2B5EF4-FFF2-40B4-BE49-F238E27FC236}">
                <a16:creationId xmlns:a16="http://schemas.microsoft.com/office/drawing/2014/main" id="{5562D145-7B76-4C22-A24C-E9E7DFADC8BD}"/>
              </a:ext>
            </a:extLst>
          </p:cNvPr>
          <p:cNvSpPr txBox="1"/>
          <p:nvPr/>
        </p:nvSpPr>
        <p:spPr>
          <a:xfrm>
            <a:off x="10494888" y="2596074"/>
            <a:ext cx="1514475" cy="646331"/>
          </a:xfrm>
          <a:prstGeom prst="rect">
            <a:avLst/>
          </a:prstGeom>
          <a:noFill/>
        </p:spPr>
        <p:txBody>
          <a:bodyPr wrap="square" rtlCol="0">
            <a:spAutoFit/>
          </a:bodyPr>
          <a:lstStyle/>
          <a:p>
            <a:pPr algn="ctr"/>
            <a:r>
              <a:rPr lang="en-US" dirty="0">
                <a:solidFill>
                  <a:schemeClr val="bg1"/>
                </a:solidFill>
              </a:rPr>
              <a:t>6040, 6080</a:t>
            </a:r>
          </a:p>
          <a:p>
            <a:pPr algn="ctr"/>
            <a:r>
              <a:rPr lang="en-US" dirty="0">
                <a:solidFill>
                  <a:schemeClr val="bg1"/>
                </a:solidFill>
              </a:rPr>
              <a:t>Rotaract</a:t>
            </a:r>
          </a:p>
        </p:txBody>
      </p:sp>
      <p:sp>
        <p:nvSpPr>
          <p:cNvPr id="21" name="TextBox 20">
            <a:extLst>
              <a:ext uri="{FF2B5EF4-FFF2-40B4-BE49-F238E27FC236}">
                <a16:creationId xmlns:a16="http://schemas.microsoft.com/office/drawing/2014/main" id="{89163B2A-39E8-40F2-B098-8371AB918CBA}"/>
              </a:ext>
            </a:extLst>
          </p:cNvPr>
          <p:cNvSpPr txBox="1"/>
          <p:nvPr/>
        </p:nvSpPr>
        <p:spPr>
          <a:xfrm>
            <a:off x="8768171" y="5786998"/>
            <a:ext cx="2883489" cy="369332"/>
          </a:xfrm>
          <a:prstGeom prst="rect">
            <a:avLst/>
          </a:prstGeom>
          <a:noFill/>
        </p:spPr>
        <p:txBody>
          <a:bodyPr wrap="square" rtlCol="0">
            <a:spAutoFit/>
          </a:bodyPr>
          <a:lstStyle/>
          <a:p>
            <a:pPr algn="ctr"/>
            <a:r>
              <a:rPr lang="en-US" dirty="0">
                <a:solidFill>
                  <a:schemeClr val="bg1"/>
                </a:solidFill>
              </a:rPr>
              <a:t>6190, 6200, 6820, 6840</a:t>
            </a:r>
          </a:p>
        </p:txBody>
      </p:sp>
      <p:sp>
        <p:nvSpPr>
          <p:cNvPr id="22" name="TextBox 21">
            <a:extLst>
              <a:ext uri="{FF2B5EF4-FFF2-40B4-BE49-F238E27FC236}">
                <a16:creationId xmlns:a16="http://schemas.microsoft.com/office/drawing/2014/main" id="{2319A492-4E0B-4E34-B2E9-260B25365382}"/>
              </a:ext>
            </a:extLst>
          </p:cNvPr>
          <p:cNvSpPr txBox="1"/>
          <p:nvPr/>
        </p:nvSpPr>
        <p:spPr>
          <a:xfrm>
            <a:off x="825290" y="97140"/>
            <a:ext cx="1841991" cy="461665"/>
          </a:xfrm>
          <a:prstGeom prst="rect">
            <a:avLst/>
          </a:prstGeom>
          <a:noFill/>
        </p:spPr>
        <p:txBody>
          <a:bodyPr wrap="square" rtlCol="0">
            <a:spAutoFit/>
          </a:bodyPr>
          <a:lstStyle/>
          <a:p>
            <a:pPr algn="ctr"/>
            <a:r>
              <a:rPr lang="en-US" sz="2400" b="1" dirty="0">
                <a:solidFill>
                  <a:schemeClr val="bg1"/>
                </a:solidFill>
              </a:rPr>
              <a:t>Megan Law</a:t>
            </a:r>
          </a:p>
        </p:txBody>
      </p:sp>
      <p:sp>
        <p:nvSpPr>
          <p:cNvPr id="26" name="TextBox 25">
            <a:extLst>
              <a:ext uri="{FF2B5EF4-FFF2-40B4-BE49-F238E27FC236}">
                <a16:creationId xmlns:a16="http://schemas.microsoft.com/office/drawing/2014/main" id="{57423B8C-7527-44CA-89B5-78FB3BA62559}"/>
              </a:ext>
            </a:extLst>
          </p:cNvPr>
          <p:cNvSpPr txBox="1"/>
          <p:nvPr/>
        </p:nvSpPr>
        <p:spPr>
          <a:xfrm>
            <a:off x="2088093" y="3054933"/>
            <a:ext cx="2967444" cy="461665"/>
          </a:xfrm>
          <a:prstGeom prst="rect">
            <a:avLst/>
          </a:prstGeom>
          <a:noFill/>
        </p:spPr>
        <p:txBody>
          <a:bodyPr wrap="square" rtlCol="0">
            <a:spAutoFit/>
          </a:bodyPr>
          <a:lstStyle/>
          <a:p>
            <a:pPr algn="ctr"/>
            <a:r>
              <a:rPr lang="en-US" sz="2400" b="1" dirty="0">
                <a:solidFill>
                  <a:schemeClr val="bg1"/>
                </a:solidFill>
              </a:rPr>
              <a:t>Kathy Carter</a:t>
            </a:r>
          </a:p>
        </p:txBody>
      </p:sp>
      <p:sp>
        <p:nvSpPr>
          <p:cNvPr id="27" name="TextBox 26">
            <a:extLst>
              <a:ext uri="{FF2B5EF4-FFF2-40B4-BE49-F238E27FC236}">
                <a16:creationId xmlns:a16="http://schemas.microsoft.com/office/drawing/2014/main" id="{B8047074-DF48-4912-9616-EC473A5F61F8}"/>
              </a:ext>
            </a:extLst>
          </p:cNvPr>
          <p:cNvSpPr txBox="1"/>
          <p:nvPr/>
        </p:nvSpPr>
        <p:spPr>
          <a:xfrm>
            <a:off x="7497396" y="650207"/>
            <a:ext cx="2674617" cy="461665"/>
          </a:xfrm>
          <a:prstGeom prst="rect">
            <a:avLst/>
          </a:prstGeom>
          <a:noFill/>
        </p:spPr>
        <p:txBody>
          <a:bodyPr wrap="square" rtlCol="0">
            <a:spAutoFit/>
          </a:bodyPr>
          <a:lstStyle/>
          <a:p>
            <a:pPr algn="ctr"/>
            <a:r>
              <a:rPr lang="en-US" sz="2400" b="1" dirty="0">
                <a:solidFill>
                  <a:schemeClr val="bg1"/>
                </a:solidFill>
              </a:rPr>
              <a:t>Maura Donnelly</a:t>
            </a:r>
          </a:p>
        </p:txBody>
      </p:sp>
      <p:sp>
        <p:nvSpPr>
          <p:cNvPr id="28" name="TextBox 27">
            <a:extLst>
              <a:ext uri="{FF2B5EF4-FFF2-40B4-BE49-F238E27FC236}">
                <a16:creationId xmlns:a16="http://schemas.microsoft.com/office/drawing/2014/main" id="{3103CA8B-75DF-42D6-B76F-C758F3AF5725}"/>
              </a:ext>
            </a:extLst>
          </p:cNvPr>
          <p:cNvSpPr txBox="1"/>
          <p:nvPr/>
        </p:nvSpPr>
        <p:spPr>
          <a:xfrm>
            <a:off x="8217023" y="3507678"/>
            <a:ext cx="3773768" cy="461665"/>
          </a:xfrm>
          <a:prstGeom prst="rect">
            <a:avLst/>
          </a:prstGeom>
          <a:noFill/>
        </p:spPr>
        <p:txBody>
          <a:bodyPr wrap="square" rtlCol="0">
            <a:spAutoFit/>
          </a:bodyPr>
          <a:lstStyle/>
          <a:p>
            <a:pPr algn="ctr"/>
            <a:r>
              <a:rPr lang="en-US" sz="2400" b="1" dirty="0">
                <a:solidFill>
                  <a:schemeClr val="bg1"/>
                </a:solidFill>
              </a:rPr>
              <a:t>“Big Rich” Churchman</a:t>
            </a:r>
          </a:p>
        </p:txBody>
      </p:sp>
      <p:sp>
        <p:nvSpPr>
          <p:cNvPr id="29" name="TextBox 28">
            <a:extLst>
              <a:ext uri="{FF2B5EF4-FFF2-40B4-BE49-F238E27FC236}">
                <a16:creationId xmlns:a16="http://schemas.microsoft.com/office/drawing/2014/main" id="{8CD30116-D4CC-467E-8B80-56DE575A2371}"/>
              </a:ext>
            </a:extLst>
          </p:cNvPr>
          <p:cNvSpPr txBox="1"/>
          <p:nvPr/>
        </p:nvSpPr>
        <p:spPr>
          <a:xfrm>
            <a:off x="9929788" y="137445"/>
            <a:ext cx="2674617" cy="461665"/>
          </a:xfrm>
          <a:prstGeom prst="rect">
            <a:avLst/>
          </a:prstGeom>
          <a:noFill/>
        </p:spPr>
        <p:txBody>
          <a:bodyPr wrap="square" rtlCol="0">
            <a:spAutoFit/>
          </a:bodyPr>
          <a:lstStyle/>
          <a:p>
            <a:pPr algn="ctr"/>
            <a:r>
              <a:rPr lang="en-US" sz="2400" b="1" dirty="0">
                <a:solidFill>
                  <a:schemeClr val="bg1"/>
                </a:solidFill>
              </a:rPr>
              <a:t>Julie McCoy</a:t>
            </a:r>
          </a:p>
        </p:txBody>
      </p:sp>
      <p:sp>
        <p:nvSpPr>
          <p:cNvPr id="30" name="TextBox 29">
            <a:extLst>
              <a:ext uri="{FF2B5EF4-FFF2-40B4-BE49-F238E27FC236}">
                <a16:creationId xmlns:a16="http://schemas.microsoft.com/office/drawing/2014/main" id="{7F682CB6-C28F-40FD-8EE4-C9C81F3095FC}"/>
              </a:ext>
            </a:extLst>
          </p:cNvPr>
          <p:cNvSpPr txBox="1"/>
          <p:nvPr/>
        </p:nvSpPr>
        <p:spPr>
          <a:xfrm>
            <a:off x="4612273" y="4961300"/>
            <a:ext cx="2967444" cy="461665"/>
          </a:xfrm>
          <a:prstGeom prst="rect">
            <a:avLst/>
          </a:prstGeom>
          <a:noFill/>
        </p:spPr>
        <p:txBody>
          <a:bodyPr wrap="square" rtlCol="0">
            <a:spAutoFit/>
          </a:bodyPr>
          <a:lstStyle/>
          <a:p>
            <a:pPr algn="ctr"/>
            <a:r>
              <a:rPr lang="en-US" sz="2400" b="1" dirty="0">
                <a:solidFill>
                  <a:schemeClr val="bg1"/>
                </a:solidFill>
              </a:rPr>
              <a:t>Zone 31 Team</a:t>
            </a:r>
          </a:p>
        </p:txBody>
      </p:sp>
      <p:pic>
        <p:nvPicPr>
          <p:cNvPr id="6" name="Picture 5" descr="A black background with blue text&#10;&#10;Description automatically generated">
            <a:extLst>
              <a:ext uri="{FF2B5EF4-FFF2-40B4-BE49-F238E27FC236}">
                <a16:creationId xmlns:a16="http://schemas.microsoft.com/office/drawing/2014/main" id="{4B295904-8384-C711-09EF-F0E49E9679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7245" y="5402248"/>
            <a:ext cx="2857500" cy="1190625"/>
          </a:xfrm>
          <a:prstGeom prst="rect">
            <a:avLst/>
          </a:prstGeom>
        </p:spPr>
      </p:pic>
      <p:pic>
        <p:nvPicPr>
          <p:cNvPr id="7" name="Picture 2">
            <a:extLst>
              <a:ext uri="{FF2B5EF4-FFF2-40B4-BE49-F238E27FC236}">
                <a16:creationId xmlns:a16="http://schemas.microsoft.com/office/drawing/2014/main" id="{E8AB0DF7-2E49-C105-7FC2-F6CA83C593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04746" y="4524935"/>
            <a:ext cx="1546577" cy="1601531"/>
          </a:xfrm>
          <a:prstGeom prst="rect">
            <a:avLst/>
          </a:prstGeom>
          <a:noFill/>
          <a:effectLst>
            <a:glow rad="127000">
              <a:srgbClr val="FFC000"/>
            </a:glo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7BC1CC3-0C32-2352-603A-AB189279FA9E}"/>
              </a:ext>
            </a:extLst>
          </p:cNvPr>
          <p:cNvSpPr txBox="1"/>
          <p:nvPr/>
        </p:nvSpPr>
        <p:spPr>
          <a:xfrm>
            <a:off x="-300163" y="4011431"/>
            <a:ext cx="2967444" cy="461665"/>
          </a:xfrm>
          <a:prstGeom prst="rect">
            <a:avLst/>
          </a:prstGeom>
          <a:noFill/>
        </p:spPr>
        <p:txBody>
          <a:bodyPr wrap="square" rtlCol="0">
            <a:spAutoFit/>
          </a:bodyPr>
          <a:lstStyle/>
          <a:p>
            <a:pPr algn="ctr"/>
            <a:r>
              <a:rPr lang="en-US" sz="2400" b="1" dirty="0">
                <a:solidFill>
                  <a:schemeClr val="bg1"/>
                </a:solidFill>
              </a:rPr>
              <a:t>Jill Pietrusinski</a:t>
            </a:r>
          </a:p>
        </p:txBody>
      </p:sp>
      <p:sp>
        <p:nvSpPr>
          <p:cNvPr id="11" name="TextBox 10">
            <a:extLst>
              <a:ext uri="{FF2B5EF4-FFF2-40B4-BE49-F238E27FC236}">
                <a16:creationId xmlns:a16="http://schemas.microsoft.com/office/drawing/2014/main" id="{F8CE503E-B476-15E6-1787-EE5F610AD193}"/>
              </a:ext>
            </a:extLst>
          </p:cNvPr>
          <p:cNvSpPr txBox="1"/>
          <p:nvPr/>
        </p:nvSpPr>
        <p:spPr>
          <a:xfrm>
            <a:off x="305709" y="6156330"/>
            <a:ext cx="1826574" cy="646331"/>
          </a:xfrm>
          <a:prstGeom prst="rect">
            <a:avLst/>
          </a:prstGeom>
          <a:noFill/>
        </p:spPr>
        <p:txBody>
          <a:bodyPr wrap="square" rtlCol="0">
            <a:spAutoFit/>
          </a:bodyPr>
          <a:lstStyle/>
          <a:p>
            <a:r>
              <a:rPr lang="en-US" dirty="0">
                <a:solidFill>
                  <a:schemeClr val="bg1"/>
                </a:solidFill>
              </a:rPr>
              <a:t>Zone 31 Rotary Coordinator</a:t>
            </a:r>
          </a:p>
        </p:txBody>
      </p:sp>
    </p:spTree>
    <p:custDataLst>
      <p:tags r:id="rId1"/>
    </p:custDataLst>
    <p:extLst>
      <p:ext uri="{BB962C8B-B14F-4D97-AF65-F5344CB8AC3E}">
        <p14:creationId xmlns:p14="http://schemas.microsoft.com/office/powerpoint/2010/main" val="3521279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B566EE-CD28-AEEA-5724-258AA32ECA3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cartoon character kneeling on his knees with many question marks above him&#10;&#10;Description automatically generated">
            <a:extLst>
              <a:ext uri="{FF2B5EF4-FFF2-40B4-BE49-F238E27FC236}">
                <a16:creationId xmlns:a16="http://schemas.microsoft.com/office/drawing/2014/main" id="{5E73DBEF-DCA6-82F3-B722-5E0281760CCB}"/>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78434" y="4687909"/>
            <a:ext cx="1764763" cy="1764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2740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1F193-EB6C-D579-0E47-85132B2B0C7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close-up of a word&#10;&#10;Description automatically generated">
            <a:extLst>
              <a:ext uri="{FF2B5EF4-FFF2-40B4-BE49-F238E27FC236}">
                <a16:creationId xmlns:a16="http://schemas.microsoft.com/office/drawing/2014/main" id="{B1AA20CA-E5BD-B1E3-AD11-FE9339352F5F}"/>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83346" y="4675030"/>
            <a:ext cx="2710840" cy="1679173"/>
          </a:xfrm>
          <a:prstGeom prst="rect">
            <a:avLst/>
          </a:prstGeom>
          <a:ln>
            <a:noFill/>
          </a:ln>
          <a:effectLst>
            <a:softEdge rad="112500"/>
          </a:effectLst>
        </p:spPr>
      </p:pic>
    </p:spTree>
    <p:extLst>
      <p:ext uri="{BB962C8B-B14F-4D97-AF65-F5344CB8AC3E}">
        <p14:creationId xmlns:p14="http://schemas.microsoft.com/office/powerpoint/2010/main" val="3849066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A0A76-6105-4E5C-7FC0-A036882687A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Cartoon characters holding question marks&#10;&#10;Description automatically generated">
            <a:extLst>
              <a:ext uri="{FF2B5EF4-FFF2-40B4-BE49-F238E27FC236}">
                <a16:creationId xmlns:a16="http://schemas.microsoft.com/office/drawing/2014/main" id="{674ECB25-E627-8170-B5F5-1B94221346AF}"/>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49307" y="4583806"/>
            <a:ext cx="2152560" cy="2152560"/>
          </a:xfrm>
          <a:prstGeom prst="ellipse">
            <a:avLst/>
          </a:prstGeom>
          <a:ln>
            <a:noFill/>
          </a:ln>
          <a:effectLst>
            <a:softEdge rad="112500"/>
          </a:effectLst>
        </p:spPr>
      </p:pic>
    </p:spTree>
    <p:extLst>
      <p:ext uri="{BB962C8B-B14F-4D97-AF65-F5344CB8AC3E}">
        <p14:creationId xmlns:p14="http://schemas.microsoft.com/office/powerpoint/2010/main" val="2058319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4DC2D-BA7C-D1D6-86EA-002359BC25C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oup of people holding hands&#10;&#10;Description automatically generated">
            <a:extLst>
              <a:ext uri="{FF2B5EF4-FFF2-40B4-BE49-F238E27FC236}">
                <a16:creationId xmlns:a16="http://schemas.microsoft.com/office/drawing/2014/main" id="{6AE9E76D-02C8-EC77-EB4D-A11BF4AB1E18}"/>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25814" y="5080715"/>
            <a:ext cx="3201320" cy="1680693"/>
          </a:xfrm>
          <a:prstGeom prst="rect">
            <a:avLst/>
          </a:prstGeom>
          <a:ln>
            <a:noFill/>
          </a:ln>
          <a:effectLst>
            <a:softEdge rad="112500"/>
          </a:effectLst>
        </p:spPr>
      </p:pic>
    </p:spTree>
    <p:extLst>
      <p:ext uri="{BB962C8B-B14F-4D97-AF65-F5344CB8AC3E}">
        <p14:creationId xmlns:p14="http://schemas.microsoft.com/office/powerpoint/2010/main" val="1041323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02569A-10B4-C3E4-FBBE-8AC45E15376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A cartoon character leaning on a question mark&#10;&#10;Description automatically generated">
            <a:extLst>
              <a:ext uri="{FF2B5EF4-FFF2-40B4-BE49-F238E27FC236}">
                <a16:creationId xmlns:a16="http://schemas.microsoft.com/office/drawing/2014/main" id="{B5662EF4-4063-9CC2-0CAE-F27207B3CCF6}"/>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783463" y="193181"/>
            <a:ext cx="1547612" cy="1547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24982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Disaster communications </a:t>
            </a:r>
          </a:p>
        </p:txBody>
      </p:sp>
      <p:sp>
        <p:nvSpPr>
          <p:cNvPr id="3" name="Subtitle 2"/>
          <p:cNvSpPr>
            <a:spLocks noGrp="1"/>
          </p:cNvSpPr>
          <p:nvPr>
            <p:ph type="subTitle" idx="1"/>
          </p:nvPr>
        </p:nvSpPr>
        <p:spPr/>
        <p:txBody>
          <a:bodyPr/>
          <a:lstStyle/>
          <a:p>
            <a:r>
              <a:rPr lang="en-US" b="1" dirty="0">
                <a:solidFill>
                  <a:schemeClr val="accent1"/>
                </a:solidFill>
              </a:rPr>
              <a:t>Things to remember when communicating during a disaster </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2641782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002" y="430587"/>
            <a:ext cx="10364451" cy="1596177"/>
          </a:xfrm>
        </p:spPr>
        <p:txBody>
          <a:bodyPr/>
          <a:lstStyle/>
          <a:p>
            <a:r>
              <a:rPr lang="en-US" b="1" dirty="0">
                <a:solidFill>
                  <a:schemeClr val="accent1">
                    <a:lumMod val="75000"/>
                  </a:schemeClr>
                </a:solidFill>
              </a:rPr>
              <a:t>Top Tips for Communicating In A Disaster </a:t>
            </a:r>
          </a:p>
        </p:txBody>
      </p:sp>
      <p:sp>
        <p:nvSpPr>
          <p:cNvPr id="3" name="Content Placeholder 2"/>
          <p:cNvSpPr>
            <a:spLocks noGrp="1"/>
          </p:cNvSpPr>
          <p:nvPr>
            <p:ph sz="quarter" idx="13"/>
          </p:nvPr>
        </p:nvSpPr>
        <p:spPr>
          <a:xfrm>
            <a:off x="197964" y="2026764"/>
            <a:ext cx="6212264" cy="3764436"/>
          </a:xfrm>
        </p:spPr>
        <p:txBody>
          <a:bodyPr>
            <a:normAutofit/>
          </a:bodyPr>
          <a:lstStyle/>
          <a:p>
            <a:r>
              <a:rPr lang="en-US" sz="2400" b="1" dirty="0"/>
              <a:t>Highlight the 'need to know' information.</a:t>
            </a:r>
          </a:p>
          <a:p>
            <a:r>
              <a:rPr lang="en-US" sz="2400" b="1" dirty="0"/>
              <a:t>Use easy to understand terminology and avoid technical jargon.</a:t>
            </a:r>
          </a:p>
          <a:p>
            <a:r>
              <a:rPr lang="en-US" sz="2400" b="1" dirty="0"/>
              <a:t>Utilize visuals strategically</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74143" y="4781108"/>
            <a:ext cx="5936085" cy="1978695"/>
          </a:xfrm>
          <a:prstGeom prst="rect">
            <a:avLst/>
          </a:prstGeom>
        </p:spPr>
      </p:pic>
      <p:sp>
        <p:nvSpPr>
          <p:cNvPr id="5" name="Content Placeholder 2"/>
          <p:cNvSpPr txBox="1">
            <a:spLocks/>
          </p:cNvSpPr>
          <p:nvPr/>
        </p:nvSpPr>
        <p:spPr>
          <a:xfrm>
            <a:off x="6585857" y="1904009"/>
            <a:ext cx="5736772" cy="37644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b="1" cap="none" dirty="0"/>
              <a:t>Identify a spokesperson the community trusts.</a:t>
            </a:r>
          </a:p>
          <a:p>
            <a:r>
              <a:rPr lang="en-US" sz="2400" b="1" cap="none" dirty="0"/>
              <a:t>Communicate with empathy and concern.</a:t>
            </a:r>
          </a:p>
          <a:p>
            <a:r>
              <a:rPr lang="en-US" sz="2400" b="1" cap="none" dirty="0"/>
              <a:t>Provide timely updates.</a:t>
            </a:r>
          </a:p>
          <a:p>
            <a:r>
              <a:rPr lang="en-US" sz="2400" b="1" cap="none" dirty="0"/>
              <a:t>Have a team</a:t>
            </a:r>
          </a:p>
          <a:p>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467461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514" y="691696"/>
            <a:ext cx="10515600" cy="1325563"/>
          </a:xfrm>
        </p:spPr>
        <p:txBody>
          <a:bodyPr/>
          <a:lstStyle/>
          <a:p>
            <a:r>
              <a:rPr lang="en-US" b="1" dirty="0">
                <a:solidFill>
                  <a:schemeClr val="accent1">
                    <a:lumMod val="50000"/>
                  </a:schemeClr>
                </a:solidFill>
              </a:rPr>
              <a:t>Channels for Communication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7163426" y="2367091"/>
            <a:ext cx="4114800" cy="3148469"/>
          </a:xfrm>
          <a:prstGeom prst="rect">
            <a:avLst/>
          </a:prstGeom>
        </p:spPr>
      </p:pic>
      <p:sp>
        <p:nvSpPr>
          <p:cNvPr id="3" name="Content Placeholder 2"/>
          <p:cNvSpPr>
            <a:spLocks noGrp="1"/>
          </p:cNvSpPr>
          <p:nvPr>
            <p:ph sz="quarter" idx="13"/>
          </p:nvPr>
        </p:nvSpPr>
        <p:spPr>
          <a:xfrm>
            <a:off x="376446" y="2367091"/>
            <a:ext cx="5967793" cy="3919409"/>
          </a:xfrm>
        </p:spPr>
        <p:txBody>
          <a:bodyPr>
            <a:normAutofit fontScale="92500" lnSpcReduction="10000"/>
          </a:bodyPr>
          <a:lstStyle/>
          <a:p>
            <a:r>
              <a:rPr lang="en-US" b="1" dirty="0"/>
              <a:t>Mobile Phone Service Maybe down – have phone charged bring car charger</a:t>
            </a:r>
          </a:p>
          <a:p>
            <a:r>
              <a:rPr lang="en-US" b="1" dirty="0"/>
              <a:t>If communicating to disaster victims – Posters,  Social Media Post, Radio and door to door efforts will be most effective </a:t>
            </a:r>
          </a:p>
          <a:p>
            <a:r>
              <a:rPr lang="en-US" b="1" dirty="0"/>
              <a:t>If communicating to donors and community at large – TV, Newspapers,  social media and email blast will be most effective</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42607427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886" y="626382"/>
            <a:ext cx="10515600" cy="1325563"/>
          </a:xfrm>
        </p:spPr>
        <p:txBody>
          <a:bodyPr/>
          <a:lstStyle/>
          <a:p>
            <a:r>
              <a:rPr lang="en-US" b="1" dirty="0">
                <a:solidFill>
                  <a:schemeClr val="accent1">
                    <a:lumMod val="75000"/>
                  </a:schemeClr>
                </a:solidFill>
              </a:rPr>
              <a:t>Ethics in disaster communications </a:t>
            </a:r>
          </a:p>
        </p:txBody>
      </p:sp>
      <p:sp>
        <p:nvSpPr>
          <p:cNvPr id="3" name="Content Placeholder 2"/>
          <p:cNvSpPr>
            <a:spLocks noGrp="1"/>
          </p:cNvSpPr>
          <p:nvPr>
            <p:ph sz="quarter" idx="13"/>
          </p:nvPr>
        </p:nvSpPr>
        <p:spPr/>
        <p:txBody>
          <a:bodyPr/>
          <a:lstStyle/>
          <a:p>
            <a:r>
              <a:rPr lang="en-US" b="1" dirty="0"/>
              <a:t>Make sure what you say is 100 percent factual – check all your information</a:t>
            </a:r>
          </a:p>
          <a:p>
            <a:r>
              <a:rPr lang="en-US" b="1" dirty="0"/>
              <a:t>Never use photos of people or their property without their permission </a:t>
            </a:r>
          </a:p>
          <a:p>
            <a:r>
              <a:rPr lang="en-US" b="1" dirty="0"/>
              <a:t>Remember to work as a team with other organizations </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1189855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8905-992E-4530-A620-49376080F41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1FBC813-F361-45DE-AF21-765990CE6085}"/>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55BE2CBF-C084-49F2-B251-9DC23C8C7B8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4732" y="115570"/>
            <a:ext cx="7831499" cy="685800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303880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292303B-FCA8-322A-6347-681BABD10CE1}"/>
              </a:ext>
            </a:extLst>
          </p:cNvPr>
          <p:cNvSpPr txBox="1">
            <a:spLocks/>
          </p:cNvSpPr>
          <p:nvPr/>
        </p:nvSpPr>
        <p:spPr>
          <a:xfrm>
            <a:off x="-1" y="0"/>
            <a:ext cx="12192001" cy="1543049"/>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a:rPr>
              <a:t>CONSISTENT &amp; FLEXIBLE MEETINGS</a:t>
            </a:r>
            <a:endPar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Text Placeholder 4">
            <a:extLst>
              <a:ext uri="{FF2B5EF4-FFF2-40B4-BE49-F238E27FC236}">
                <a16:creationId xmlns:a16="http://schemas.microsoft.com/office/drawing/2014/main" id="{E26C4A81-A6F7-B827-7EC7-3D83BD2C8E0C}"/>
              </a:ext>
            </a:extLst>
          </p:cNvPr>
          <p:cNvSpPr txBox="1">
            <a:spLocks/>
          </p:cNvSpPr>
          <p:nvPr/>
        </p:nvSpPr>
        <p:spPr>
          <a:xfrm>
            <a:off x="314326" y="2265267"/>
            <a:ext cx="3476623" cy="28236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a:solidFill>
                  <a:srgbClr val="17458F"/>
                </a:solidFill>
              </a:rPr>
              <a:t>76%</a:t>
            </a:r>
          </a:p>
          <a:p>
            <a:pPr marL="0" indent="0" algn="ctr">
              <a:lnSpc>
                <a:spcPct val="100000"/>
              </a:lnSpc>
              <a:buFont typeface="Arial" panose="020B0604020202020204" pitchFamily="34" charset="0"/>
              <a:buNone/>
            </a:pPr>
            <a:r>
              <a:rPr lang="en-US" sz="4000" dirty="0">
                <a:solidFill>
                  <a:srgbClr val="58585A"/>
                </a:solidFill>
                <a:latin typeface="Arial Narrow"/>
              </a:rPr>
              <a:t>Meet weekly in person</a:t>
            </a:r>
            <a:endParaRPr lang="en-US" sz="4000" b="1" dirty="0">
              <a:solidFill>
                <a:srgbClr val="01B4E7"/>
              </a:solidFill>
              <a:latin typeface="Arial" panose="020B0604020202020204"/>
              <a:cs typeface="Arial" panose="020B0604020202020204"/>
            </a:endParaRPr>
          </a:p>
        </p:txBody>
      </p:sp>
      <p:cxnSp>
        <p:nvCxnSpPr>
          <p:cNvPr id="4" name="Straight Connector 3">
            <a:extLst>
              <a:ext uri="{FF2B5EF4-FFF2-40B4-BE49-F238E27FC236}">
                <a16:creationId xmlns:a16="http://schemas.microsoft.com/office/drawing/2014/main" id="{F5FEB64D-B6B7-6C76-A533-4091C204569E}"/>
              </a:ext>
            </a:extLst>
          </p:cNvPr>
          <p:cNvCxnSpPr>
            <a:cxnSpLocks/>
          </p:cNvCxnSpPr>
          <p:nvPr/>
        </p:nvCxnSpPr>
        <p:spPr>
          <a:xfrm>
            <a:off x="3957390"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5" name="Text Placeholder 4">
            <a:extLst>
              <a:ext uri="{FF2B5EF4-FFF2-40B4-BE49-F238E27FC236}">
                <a16:creationId xmlns:a16="http://schemas.microsoft.com/office/drawing/2014/main" id="{6B4EEAE3-6A17-9017-25E0-0CCB6226F2D9}"/>
              </a:ext>
            </a:extLst>
          </p:cNvPr>
          <p:cNvSpPr txBox="1">
            <a:spLocks/>
          </p:cNvSpPr>
          <p:nvPr/>
        </p:nvSpPr>
        <p:spPr>
          <a:xfrm>
            <a:off x="4684961" y="2265267"/>
            <a:ext cx="3103795" cy="3234579"/>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5800" b="1" dirty="0">
                <a:solidFill>
                  <a:srgbClr val="17458F"/>
                </a:solidFill>
              </a:rPr>
              <a:t>65%</a:t>
            </a:r>
          </a:p>
          <a:p>
            <a:pPr marL="0" indent="0" algn="ctr" defTabSz="685800">
              <a:lnSpc>
                <a:spcPct val="100000"/>
              </a:lnSpc>
              <a:spcBef>
                <a:spcPts val="750"/>
              </a:spcBef>
              <a:buNone/>
              <a:defRPr/>
            </a:pPr>
            <a:r>
              <a:rPr lang="en-US" sz="4300" i="0" u="none" strike="noStrike" kern="1200" cap="none" spc="0" normalizeH="0" baseline="0" noProof="0" dirty="0">
                <a:ln>
                  <a:noFill/>
                </a:ln>
                <a:solidFill>
                  <a:srgbClr val="58585A"/>
                </a:solidFill>
                <a:effectLst/>
                <a:uLnTx/>
                <a:uFillTx/>
                <a:latin typeface="Arial Narrow" panose="020B0606020202030204" pitchFamily="34" charset="0"/>
              </a:rPr>
              <a:t>Use hybrid or </a:t>
            </a:r>
            <a:r>
              <a:rPr lang="en-US" sz="4300" noProof="0" dirty="0">
                <a:solidFill>
                  <a:srgbClr val="58585A"/>
                </a:solidFill>
                <a:latin typeface="Arial Narrow" panose="020B0606020202030204" pitchFamily="34" charset="0"/>
              </a:rPr>
              <a:t>virtual</a:t>
            </a:r>
            <a:r>
              <a:rPr lang="en-US" sz="4300" i="0" u="none" strike="noStrike" kern="1200" cap="none" spc="0" normalizeH="0" baseline="0" noProof="0" dirty="0">
                <a:ln>
                  <a:noFill/>
                </a:ln>
                <a:solidFill>
                  <a:srgbClr val="58585A"/>
                </a:solidFill>
                <a:effectLst/>
                <a:uLnTx/>
                <a:uFillTx/>
                <a:latin typeface="Arial Narrow" panose="020B0606020202030204" pitchFamily="34" charset="0"/>
              </a:rPr>
              <a:t> technology</a:t>
            </a:r>
          </a:p>
        </p:txBody>
      </p:sp>
      <p:sp>
        <p:nvSpPr>
          <p:cNvPr id="6" name="Text Placeholder 4">
            <a:extLst>
              <a:ext uri="{FF2B5EF4-FFF2-40B4-BE49-F238E27FC236}">
                <a16:creationId xmlns:a16="http://schemas.microsoft.com/office/drawing/2014/main" id="{4CB40A53-95FE-F837-7B80-7CA15CB73F3C}"/>
              </a:ext>
            </a:extLst>
          </p:cNvPr>
          <p:cNvSpPr txBox="1">
            <a:spLocks/>
          </p:cNvSpPr>
          <p:nvPr/>
        </p:nvSpPr>
        <p:spPr>
          <a:xfrm>
            <a:off x="8715379" y="2265267"/>
            <a:ext cx="3162295" cy="2916333"/>
          </a:xfrm>
          <a:prstGeom prst="rect">
            <a:avLst/>
          </a:prstGeom>
        </p:spPr>
        <p:txBody>
          <a:bodyPr vert="horz" lIns="68580" tIns="34290" rIns="68580" bIns="3429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8600" b="1" dirty="0">
                <a:solidFill>
                  <a:srgbClr val="17458F"/>
                </a:solidFill>
              </a:rPr>
              <a:t>29%</a:t>
            </a:r>
          </a:p>
          <a:p>
            <a:pPr marL="0" indent="0" algn="ctr" defTabSz="685800">
              <a:lnSpc>
                <a:spcPct val="100000"/>
              </a:lnSpc>
              <a:spcBef>
                <a:spcPts val="750"/>
              </a:spcBef>
              <a:buNone/>
              <a:defRPr/>
            </a:pPr>
            <a:r>
              <a:rPr lang="en-US" sz="5700" dirty="0">
                <a:solidFill>
                  <a:srgbClr val="58585A"/>
                </a:solidFill>
                <a:latin typeface="Arial Narrow"/>
              </a:rPr>
              <a:t>Created a satellite club as an alternative Rotary experience</a:t>
            </a:r>
            <a:endParaRPr kumimoji="0" lang="en-US" sz="5700" b="1" i="0" u="none" strike="noStrike" kern="1200" cap="none" spc="0" normalizeH="0" baseline="0" noProof="0" dirty="0">
              <a:ln>
                <a:noFill/>
              </a:ln>
              <a:solidFill>
                <a:srgbClr val="01B4E7"/>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99B0383B-4431-FBDE-E6F4-ED4BBC62E227}"/>
              </a:ext>
            </a:extLst>
          </p:cNvPr>
          <p:cNvCxnSpPr>
            <a:cxnSpLocks/>
          </p:cNvCxnSpPr>
          <p:nvPr/>
        </p:nvCxnSpPr>
        <p:spPr>
          <a:xfrm>
            <a:off x="8289182"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8" name="Slide Number Placeholder 7">
            <a:extLst>
              <a:ext uri="{FF2B5EF4-FFF2-40B4-BE49-F238E27FC236}">
                <a16:creationId xmlns:a16="http://schemas.microsoft.com/office/drawing/2014/main" id="{A68F0ED7-AE2D-39E0-C2C1-993FAC2365B9}"/>
              </a:ext>
            </a:extLst>
          </p:cNvPr>
          <p:cNvSpPr>
            <a:spLocks noGrp="1"/>
          </p:cNvSpPr>
          <p:nvPr>
            <p:ph type="sldNum" sz="quarter" idx="12"/>
          </p:nvPr>
        </p:nvSpPr>
        <p:spPr/>
        <p:txBody>
          <a:bodyPr/>
          <a:lstStyle/>
          <a:p>
            <a:fld id="{889896FD-BE31-4522-8D7A-44BE5E3AF69A}" type="slidenum">
              <a:rPr lang="en-US" smtClean="0"/>
              <a:t>6</a:t>
            </a:fld>
            <a:endParaRPr lang="en-US"/>
          </a:p>
        </p:txBody>
      </p:sp>
    </p:spTree>
    <p:extLst>
      <p:ext uri="{BB962C8B-B14F-4D97-AF65-F5344CB8AC3E}">
        <p14:creationId xmlns:p14="http://schemas.microsoft.com/office/powerpoint/2010/main" val="411012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0" y="0"/>
            <a:ext cx="8283575" cy="6858000"/>
          </a:xfrm>
        </p:spPr>
      </p:pic>
      <p:sp>
        <p:nvSpPr>
          <p:cNvPr id="3" name="Text Placeholder 2"/>
          <p:cNvSpPr>
            <a:spLocks noGrp="1"/>
          </p:cNvSpPr>
          <p:nvPr>
            <p:ph type="body" sz="quarter" idx="16"/>
          </p:nvPr>
        </p:nvSpPr>
        <p:spPr>
          <a:xfrm>
            <a:off x="8284029" y="0"/>
            <a:ext cx="3907972" cy="6858000"/>
          </a:xfrm>
        </p:spPr>
        <p:txBody>
          <a:bodyPr/>
          <a:lstStyle/>
          <a:p>
            <a:endParaRPr lang="en-US" dirty="0"/>
          </a:p>
        </p:txBody>
      </p:sp>
      <p:sp>
        <p:nvSpPr>
          <p:cNvPr id="4" name="Text Placeholder 3"/>
          <p:cNvSpPr>
            <a:spLocks noGrp="1"/>
          </p:cNvSpPr>
          <p:nvPr>
            <p:ph type="body" sz="quarter" idx="14"/>
          </p:nvPr>
        </p:nvSpPr>
        <p:spPr>
          <a:xfrm>
            <a:off x="8479971" y="1317171"/>
            <a:ext cx="3378200" cy="1959429"/>
          </a:xfrm>
        </p:spPr>
        <p:txBody>
          <a:bodyPr/>
          <a:lstStyle/>
          <a:p>
            <a:r>
              <a:rPr lang="en-US" dirty="0"/>
              <a:t>Your Zone 31 Public Image Team</a:t>
            </a:r>
          </a:p>
        </p:txBody>
      </p:sp>
      <p:sp>
        <p:nvSpPr>
          <p:cNvPr id="5" name="Subtitle 4"/>
          <p:cNvSpPr>
            <a:spLocks noGrp="1"/>
          </p:cNvSpPr>
          <p:nvPr>
            <p:ph type="subTitle" idx="1"/>
          </p:nvPr>
        </p:nvSpPr>
        <p:spPr>
          <a:xfrm>
            <a:off x="8479518" y="3276600"/>
            <a:ext cx="3378654" cy="3113314"/>
          </a:xfrm>
        </p:spPr>
        <p:txBody>
          <a:bodyPr>
            <a:normAutofit/>
          </a:bodyPr>
          <a:lstStyle/>
          <a:p>
            <a:r>
              <a:rPr lang="en-US" dirty="0"/>
              <a:t>We are here to help you!</a:t>
            </a:r>
          </a:p>
          <a:p>
            <a:endParaRPr lang="en-US" dirty="0"/>
          </a:p>
          <a:p>
            <a:r>
              <a:rPr lang="en-US" dirty="0"/>
              <a:t>Ask us to come to your District Conference, PETS, District Assembly and/or Vibrant Club Workshops! </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4079281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7"/>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t>QUESTIONS</a:t>
            </a:r>
            <a:endParaRPr/>
          </a:p>
        </p:txBody>
      </p:sp>
      <p:pic>
        <p:nvPicPr>
          <p:cNvPr id="310" name="Google Shape;310;p17"/>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val="0"/>
              </a:ext>
            </a:extLst>
          </a:blip>
          <a:srcRect/>
          <a:stretch/>
        </p:blipFill>
        <p:spPr>
          <a:xfrm>
            <a:off x="2437500" y="1590968"/>
            <a:ext cx="6429254" cy="4286170"/>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283575" y="5928063"/>
            <a:ext cx="3908425" cy="929937"/>
          </a:xfrm>
          <a:prstGeom prst="rect">
            <a:avLst/>
          </a:prstGeom>
        </p:spPr>
      </p:pic>
    </p:spTree>
    <p:extLst>
      <p:ext uri="{BB962C8B-B14F-4D97-AF65-F5344CB8AC3E}">
        <p14:creationId xmlns:p14="http://schemas.microsoft.com/office/powerpoint/2010/main" val="3324849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B4DC28-5A9A-137D-78F7-EAF32F887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999"/>
            <a:ext cx="6096001" cy="6096001"/>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
        <p:nvSpPr>
          <p:cNvPr id="21" name="Text Placeholder 2">
            <a:extLst>
              <a:ext uri="{FF2B5EF4-FFF2-40B4-BE49-F238E27FC236}">
                <a16:creationId xmlns:a16="http://schemas.microsoft.com/office/drawing/2014/main" id="{8CFF8DB8-2758-FE4C-1075-56E0E337C5E8}"/>
              </a:ext>
            </a:extLst>
          </p:cNvPr>
          <p:cNvSpPr>
            <a:spLocks noGrp="1"/>
          </p:cNvSpPr>
          <p:nvPr>
            <p:ph type="body" sz="quarter" idx="16"/>
          </p:nvPr>
        </p:nvSpPr>
        <p:spPr>
          <a:xfrm>
            <a:off x="6096001" y="0"/>
            <a:ext cx="6096000" cy="6858000"/>
          </a:xfrm>
        </p:spPr>
        <p:txBody>
          <a:bodyPr/>
          <a:lstStyle/>
          <a:p>
            <a:endParaRPr lang="en-US" dirty="0"/>
          </a:p>
        </p:txBody>
      </p:sp>
      <p:sp>
        <p:nvSpPr>
          <p:cNvPr id="14" name="Text Placeholder 3">
            <a:extLst>
              <a:ext uri="{FF2B5EF4-FFF2-40B4-BE49-F238E27FC236}">
                <a16:creationId xmlns:a16="http://schemas.microsoft.com/office/drawing/2014/main" id="{B0DAAD52-0ACA-0947-7B25-F88AB09A4B3C}"/>
              </a:ext>
            </a:extLst>
          </p:cNvPr>
          <p:cNvSpPr>
            <a:spLocks noGrp="1"/>
          </p:cNvSpPr>
          <p:nvPr>
            <p:ph type="body" sz="quarter" idx="14"/>
          </p:nvPr>
        </p:nvSpPr>
        <p:spPr>
          <a:xfrm>
            <a:off x="6879771" y="2141538"/>
            <a:ext cx="4978400" cy="1135062"/>
          </a:xfrm>
        </p:spPr>
        <p:txBody>
          <a:bodyPr anchor="b">
            <a:normAutofit fontScale="77500" lnSpcReduction="20000"/>
          </a:bodyPr>
          <a:lstStyle/>
          <a:p>
            <a:pPr algn="ctr"/>
            <a:r>
              <a:rPr lang="en-US" sz="3700" dirty="0"/>
              <a:t>Putting rotary’s action </a:t>
            </a:r>
            <a:r>
              <a:rPr lang="en-US" dirty="0"/>
              <a:t>plan</a:t>
            </a:r>
            <a:r>
              <a:rPr lang="en-US" sz="3700" dirty="0"/>
              <a:t> into action</a:t>
            </a:r>
          </a:p>
        </p:txBody>
      </p:sp>
      <p:sp>
        <p:nvSpPr>
          <p:cNvPr id="2" name="Slide Number Placeholder 1">
            <a:extLst>
              <a:ext uri="{FF2B5EF4-FFF2-40B4-BE49-F238E27FC236}">
                <a16:creationId xmlns:a16="http://schemas.microsoft.com/office/drawing/2014/main" id="{F77BB0B0-D3EC-EE76-388A-9AC527747809}"/>
              </a:ext>
            </a:extLst>
          </p:cNvPr>
          <p:cNvSpPr>
            <a:spLocks noGrp="1"/>
          </p:cNvSpPr>
          <p:nvPr>
            <p:ph type="sldNum" sz="quarter" idx="12"/>
          </p:nvPr>
        </p:nvSpPr>
        <p:spPr/>
        <p:txBody>
          <a:bodyPr/>
          <a:lstStyle/>
          <a:p>
            <a:fld id="{889896FD-BE31-4522-8D7A-44BE5E3AF69A}" type="slidenum">
              <a:rPr lang="en-US" smtClean="0"/>
              <a:t>62</a:t>
            </a:fld>
            <a:endParaRPr lang="en-US"/>
          </a:p>
        </p:txBody>
      </p:sp>
    </p:spTree>
    <p:extLst>
      <p:ext uri="{BB962C8B-B14F-4D97-AF65-F5344CB8AC3E}">
        <p14:creationId xmlns:p14="http://schemas.microsoft.com/office/powerpoint/2010/main" val="21554483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01423" y="381001"/>
            <a:ext cx="5589155" cy="419987"/>
          </a:xfrm>
          <a:prstGeom prst="rect">
            <a:avLst/>
          </a:prstGeom>
          <a:noFill/>
        </p:spPr>
        <p:txBody>
          <a:bodyPr wrap="square" lIns="0" tIns="0" rIns="0" bIns="0" rtlCol="0">
            <a:spAutoFit/>
          </a:bodyPr>
          <a:lstStyle/>
          <a:p>
            <a:pPr algn="ctr" defTabSz="685800">
              <a:lnSpc>
                <a:spcPts val="3000"/>
              </a:lnSpc>
              <a:defRPr/>
            </a:pPr>
            <a:r>
              <a:rPr lang="en-US" altLang="en-US" sz="4000" b="1" dirty="0">
                <a:solidFill>
                  <a:prstClr val="white"/>
                </a:solidFill>
                <a:cs typeface="Arial" panose="020B0604020202020204" pitchFamily="34" charset="0"/>
              </a:rPr>
              <a:t>C</a:t>
            </a:r>
            <a:r>
              <a:rPr lang="en-US" altLang="en-US" sz="4000" b="1" dirty="0">
                <a:solidFill>
                  <a:prstClr val="white"/>
                </a:solidFill>
                <a:latin typeface="Arial" panose="020B0604020202020204" pitchFamily="34" charset="0"/>
                <a:ea typeface="MS PGothic" panose="020B0600070205080204" pitchFamily="34" charset="-128"/>
                <a:cs typeface="Arial" panose="020B0604020202020204" pitchFamily="34" charset="0"/>
              </a:rPr>
              <a:t>ASE STUDY</a:t>
            </a:r>
            <a:endParaRPr lang="en-US" sz="4000" b="1" dirty="0">
              <a:solidFill>
                <a:srgbClr val="FFFFFF"/>
              </a:solidFill>
              <a:latin typeface="Arial" panose="020B0604020202020204" pitchFamily="34" charset="0"/>
              <a:ea typeface="Arial" charset="0"/>
              <a:cs typeface="Arial" panose="020B0604020202020204" pitchFamily="34" charset="0"/>
            </a:endParaRPr>
          </a:p>
        </p:txBody>
      </p:sp>
      <p:sp>
        <p:nvSpPr>
          <p:cNvPr id="9" name="TextBox 6">
            <a:extLst>
              <a:ext uri="{FF2B5EF4-FFF2-40B4-BE49-F238E27FC236}">
                <a16:creationId xmlns:a16="http://schemas.microsoft.com/office/drawing/2014/main" id="{31C07C84-D3F4-E9EC-E5AD-5EF252879116}"/>
              </a:ext>
            </a:extLst>
          </p:cNvPr>
          <p:cNvSpPr txBox="1"/>
          <p:nvPr/>
        </p:nvSpPr>
        <p:spPr>
          <a:xfrm>
            <a:off x="205693" y="1694955"/>
            <a:ext cx="11780613" cy="1938992"/>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dirty="0">
                <a:solidFill>
                  <a:srgbClr val="958D85">
                    <a:lumMod val="50000"/>
                  </a:srgbClr>
                </a:solidFill>
              </a:rPr>
              <a:t>Your District has a newly formed club focused on the environment. You have been asked to assist this new club in identifying a grant opportunity to support their project to introduce a requested recycling program in their local middle school, with the intent to engage their new members and attract others to this club while sharing their passion for protecting our environment.  </a:t>
            </a:r>
          </a:p>
        </p:txBody>
      </p:sp>
      <p:sp>
        <p:nvSpPr>
          <p:cNvPr id="14" name="TextBox 7">
            <a:extLst>
              <a:ext uri="{FF2B5EF4-FFF2-40B4-BE49-F238E27FC236}">
                <a16:creationId xmlns:a16="http://schemas.microsoft.com/office/drawing/2014/main" id="{C129FDB1-75AF-8E85-B058-52C1CE9519E4}"/>
              </a:ext>
            </a:extLst>
          </p:cNvPr>
          <p:cNvSpPr txBox="1"/>
          <p:nvPr/>
        </p:nvSpPr>
        <p:spPr>
          <a:xfrm>
            <a:off x="919653" y="3799343"/>
            <a:ext cx="9182100" cy="2677656"/>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marL="457200" indent="-457200">
              <a:buFont typeface="+mj-lt"/>
              <a:buAutoNum type="arabicPeriod"/>
              <a:defRPr/>
            </a:pPr>
            <a:r>
              <a:rPr lang="en-US" dirty="0">
                <a:solidFill>
                  <a:srgbClr val="E6E5D8">
                    <a:lumMod val="25000"/>
                  </a:srgbClr>
                </a:solidFill>
              </a:rPr>
              <a:t>How can they attract donations and support from potential partners with a shared interest?</a:t>
            </a:r>
          </a:p>
          <a:p>
            <a:pPr marL="457200" indent="-457200">
              <a:buFont typeface="+mj-lt"/>
              <a:buAutoNum type="arabicPeriod"/>
              <a:defRPr/>
            </a:pPr>
            <a:r>
              <a:rPr lang="en-US" dirty="0">
                <a:solidFill>
                  <a:srgbClr val="E6E5D8">
                    <a:lumMod val="25000"/>
                  </a:srgbClr>
                </a:solidFill>
              </a:rPr>
              <a:t>How can the Rotary Foundation resources be of assistance?</a:t>
            </a:r>
          </a:p>
          <a:p>
            <a:pPr marL="457200" indent="-457200">
              <a:buFont typeface="+mj-lt"/>
              <a:buAutoNum type="arabicPeriod"/>
              <a:defRPr/>
            </a:pPr>
            <a:r>
              <a:rPr lang="en-US" dirty="0">
                <a:solidFill>
                  <a:srgbClr val="E6E5D8">
                    <a:lumMod val="25000"/>
                  </a:srgbClr>
                </a:solidFill>
              </a:rPr>
              <a:t>How can they tell the story to their community?</a:t>
            </a:r>
          </a:p>
          <a:p>
            <a:pPr marL="457200" indent="-457200">
              <a:buFont typeface="+mj-lt"/>
              <a:buAutoNum type="arabicPeriod"/>
              <a:defRPr/>
            </a:pPr>
            <a:r>
              <a:rPr lang="en-US" dirty="0">
                <a:solidFill>
                  <a:srgbClr val="E6E5D8">
                    <a:lumMod val="25000"/>
                  </a:srgbClr>
                </a:solidFill>
              </a:rPr>
              <a:t>How can they use this opportunity to further engage their members and attract new members?</a:t>
            </a:r>
          </a:p>
          <a:p>
            <a:pPr>
              <a:defRPr/>
            </a:pPr>
            <a:endParaRPr lang="en-US" dirty="0">
              <a:solidFill>
                <a:srgbClr val="E6E5D8">
                  <a:lumMod val="25000"/>
                </a:srgbClr>
              </a:solidFill>
            </a:endParaRPr>
          </a:p>
        </p:txBody>
      </p:sp>
      <p:sp>
        <p:nvSpPr>
          <p:cNvPr id="3" name="Title 2">
            <a:extLst>
              <a:ext uri="{FF2B5EF4-FFF2-40B4-BE49-F238E27FC236}">
                <a16:creationId xmlns:a16="http://schemas.microsoft.com/office/drawing/2014/main" id="{1CD6E64F-3C41-1096-3740-D9E1CBB42853}"/>
              </a:ext>
            </a:extLst>
          </p:cNvPr>
          <p:cNvSpPr>
            <a:spLocks noGrp="1"/>
          </p:cNvSpPr>
          <p:nvPr>
            <p:ph type="title"/>
          </p:nvPr>
        </p:nvSpPr>
        <p:spPr>
          <a:xfrm>
            <a:off x="0" y="0"/>
            <a:ext cx="12231269" cy="1325563"/>
          </a:xfrm>
          <a:solidFill>
            <a:srgbClr val="00B0F0"/>
          </a:solidFill>
        </p:spPr>
        <p:txBody>
          <a:bodyPr/>
          <a:lstStyle/>
          <a:p>
            <a:pPr algn="ctr"/>
            <a:r>
              <a:rPr lang="en-US" dirty="0">
                <a:solidFill>
                  <a:schemeClr val="bg1"/>
                </a:solidFill>
              </a:rPr>
              <a:t>CASE STUDY #1 </a:t>
            </a:r>
          </a:p>
        </p:txBody>
      </p:sp>
      <p:pic>
        <p:nvPicPr>
          <p:cNvPr id="4" name="Picture 3">
            <a:extLst>
              <a:ext uri="{FF2B5EF4-FFF2-40B4-BE49-F238E27FC236}">
                <a16:creationId xmlns:a16="http://schemas.microsoft.com/office/drawing/2014/main" id="{E1093D19-2919-555E-15CE-4FD3C72E620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
        <p:nvSpPr>
          <p:cNvPr id="2" name="Slide Number Placeholder 1">
            <a:extLst>
              <a:ext uri="{FF2B5EF4-FFF2-40B4-BE49-F238E27FC236}">
                <a16:creationId xmlns:a16="http://schemas.microsoft.com/office/drawing/2014/main" id="{2F45F946-5627-59E6-C585-43D19B5949B8}"/>
              </a:ext>
            </a:extLst>
          </p:cNvPr>
          <p:cNvSpPr>
            <a:spLocks noGrp="1"/>
          </p:cNvSpPr>
          <p:nvPr>
            <p:ph type="sldNum" sz="quarter" idx="12"/>
          </p:nvPr>
        </p:nvSpPr>
        <p:spPr/>
        <p:txBody>
          <a:bodyPr/>
          <a:lstStyle/>
          <a:p>
            <a:fld id="{889896FD-BE31-4522-8D7A-44BE5E3AF69A}" type="slidenum">
              <a:rPr lang="en-US" smtClean="0"/>
              <a:t>63</a:t>
            </a:fld>
            <a:endParaRPr lang="en-US"/>
          </a:p>
        </p:txBody>
      </p:sp>
    </p:spTree>
    <p:extLst>
      <p:ext uri="{BB962C8B-B14F-4D97-AF65-F5344CB8AC3E}">
        <p14:creationId xmlns:p14="http://schemas.microsoft.com/office/powerpoint/2010/main" val="1878349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01423" y="381001"/>
            <a:ext cx="5589155" cy="419987"/>
          </a:xfrm>
          <a:prstGeom prst="rect">
            <a:avLst/>
          </a:prstGeom>
          <a:noFill/>
        </p:spPr>
        <p:txBody>
          <a:bodyPr wrap="square" lIns="0" tIns="0" rIns="0" bIns="0" rtlCol="0">
            <a:spAutoFit/>
          </a:bodyPr>
          <a:lstStyle/>
          <a:p>
            <a:pPr algn="ctr" defTabSz="685800">
              <a:lnSpc>
                <a:spcPts val="3000"/>
              </a:lnSpc>
              <a:defRPr/>
            </a:pPr>
            <a:r>
              <a:rPr lang="en-US" altLang="en-US" sz="4000" b="1" dirty="0">
                <a:solidFill>
                  <a:prstClr val="white"/>
                </a:solidFill>
                <a:cs typeface="Arial" panose="020B0604020202020204" pitchFamily="34" charset="0"/>
              </a:rPr>
              <a:t>C</a:t>
            </a:r>
            <a:r>
              <a:rPr lang="en-US" altLang="en-US" sz="4000" b="1" dirty="0">
                <a:solidFill>
                  <a:prstClr val="white"/>
                </a:solidFill>
                <a:latin typeface="Arial" panose="020B0604020202020204" pitchFamily="34" charset="0"/>
                <a:ea typeface="MS PGothic" panose="020B0600070205080204" pitchFamily="34" charset="-128"/>
                <a:cs typeface="Arial" panose="020B0604020202020204" pitchFamily="34" charset="0"/>
              </a:rPr>
              <a:t>ASE STUDY</a:t>
            </a:r>
            <a:endParaRPr lang="en-US" sz="4000" b="1" dirty="0">
              <a:solidFill>
                <a:srgbClr val="FFFFFF"/>
              </a:solidFill>
              <a:latin typeface="Arial" panose="020B0604020202020204" pitchFamily="34" charset="0"/>
              <a:ea typeface="Arial" charset="0"/>
              <a:cs typeface="Arial" panose="020B0604020202020204" pitchFamily="34" charset="0"/>
            </a:endParaRPr>
          </a:p>
        </p:txBody>
      </p:sp>
      <p:sp>
        <p:nvSpPr>
          <p:cNvPr id="9" name="TextBox 6">
            <a:extLst>
              <a:ext uri="{FF2B5EF4-FFF2-40B4-BE49-F238E27FC236}">
                <a16:creationId xmlns:a16="http://schemas.microsoft.com/office/drawing/2014/main" id="{31C07C84-D3F4-E9EC-E5AD-5EF252879116}"/>
              </a:ext>
            </a:extLst>
          </p:cNvPr>
          <p:cNvSpPr txBox="1"/>
          <p:nvPr/>
        </p:nvSpPr>
        <p:spPr>
          <a:xfrm>
            <a:off x="186060" y="1760761"/>
            <a:ext cx="11780613" cy="2390398"/>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marL="0" indent="0" algn="l" rtl="0">
              <a:spcBef>
                <a:spcPts val="1000"/>
              </a:spcBef>
              <a:spcAft>
                <a:spcPts val="0"/>
              </a:spcAft>
            </a:pPr>
            <a:r>
              <a:rPr lang="en-US" sz="1900" b="0" i="0" u="none" strike="noStrike" dirty="0">
                <a:solidFill>
                  <a:srgbClr val="333333"/>
                </a:solidFill>
                <a:effectLst/>
                <a:latin typeface="+mn-lt"/>
              </a:rPr>
              <a:t>Your District has a community (Danville) that is under-represented by Rotary.  There are four</a:t>
            </a:r>
            <a:r>
              <a:rPr lang="en-US" sz="1900" dirty="0">
                <a:solidFill>
                  <a:srgbClr val="000000"/>
                </a:solidFill>
                <a:latin typeface="+mn-lt"/>
              </a:rPr>
              <a:t> </a:t>
            </a:r>
            <a:r>
              <a:rPr lang="en-US" sz="1900" b="0" i="0" u="none" strike="noStrike" dirty="0">
                <a:solidFill>
                  <a:srgbClr val="333333"/>
                </a:solidFill>
                <a:effectLst/>
                <a:latin typeface="+mn-lt"/>
              </a:rPr>
              <a:t>Rotary</a:t>
            </a:r>
            <a:r>
              <a:rPr lang="en-US" sz="1900" dirty="0">
                <a:solidFill>
                  <a:srgbClr val="000000"/>
                </a:solidFill>
                <a:latin typeface="+mn-lt"/>
              </a:rPr>
              <a:t> </a:t>
            </a:r>
            <a:r>
              <a:rPr lang="en-US" sz="1900" b="0" i="0" u="none" strike="noStrike" dirty="0">
                <a:solidFill>
                  <a:srgbClr val="333333"/>
                </a:solidFill>
                <a:effectLst/>
                <a:latin typeface="+mn-lt"/>
              </a:rPr>
              <a:t>clubs in nearby communities.  </a:t>
            </a:r>
            <a:r>
              <a:rPr lang="en-US" sz="1900" dirty="0">
                <a:solidFill>
                  <a:srgbClr val="333333"/>
                </a:solidFill>
                <a:latin typeface="+mn-lt"/>
              </a:rPr>
              <a:t>Danville</a:t>
            </a:r>
            <a:r>
              <a:rPr lang="en-US" sz="1900" b="0" i="0" u="none" strike="noStrike" dirty="0">
                <a:solidFill>
                  <a:srgbClr val="333333"/>
                </a:solidFill>
                <a:effectLst/>
                <a:latin typeface="+mn-lt"/>
              </a:rPr>
              <a:t> had a flood two years ago which damaged Danville Elementary and caused the loss or destruction of its contents.  The school will be reopening in six-months and they are</a:t>
            </a:r>
            <a:r>
              <a:rPr lang="en-US" sz="1900" dirty="0">
                <a:solidFill>
                  <a:srgbClr val="000000"/>
                </a:solidFill>
                <a:latin typeface="+mn-lt"/>
              </a:rPr>
              <a:t> </a:t>
            </a:r>
            <a:r>
              <a:rPr lang="en-US" sz="1900" b="0" i="0" u="none" strike="noStrike" dirty="0">
                <a:solidFill>
                  <a:srgbClr val="333333"/>
                </a:solidFill>
                <a:effectLst/>
                <a:latin typeface="+mn-lt"/>
              </a:rPr>
              <a:t>trying to raise money for new library books.  Four local Rotary Presidents decided to combine their clubs’ resources via a service project to help</a:t>
            </a:r>
            <a:r>
              <a:rPr lang="en-US" sz="1900" dirty="0">
                <a:solidFill>
                  <a:srgbClr val="000000"/>
                </a:solidFill>
                <a:latin typeface="+mn-lt"/>
              </a:rPr>
              <a:t> </a:t>
            </a:r>
            <a:r>
              <a:rPr lang="en-US" sz="1900" b="0" i="0" u="none" strike="noStrike" dirty="0">
                <a:solidFill>
                  <a:srgbClr val="333333"/>
                </a:solidFill>
                <a:effectLst/>
                <a:latin typeface="+mn-lt"/>
              </a:rPr>
              <a:t>replace the books.  How can they make this a successful project?</a:t>
            </a:r>
          </a:p>
          <a:p>
            <a:pPr marL="0" indent="0" algn="l" rtl="0">
              <a:spcBef>
                <a:spcPts val="1000"/>
              </a:spcBef>
              <a:spcAft>
                <a:spcPts val="0"/>
              </a:spcAft>
            </a:pPr>
            <a:endParaRPr lang="en-US" sz="2200" b="0" i="0" u="none" strike="noStrike" dirty="0">
              <a:solidFill>
                <a:srgbClr val="333333"/>
              </a:solidFill>
              <a:effectLst/>
              <a:latin typeface="+mn-lt"/>
            </a:endParaRPr>
          </a:p>
          <a:p>
            <a:pPr>
              <a:defRPr/>
            </a:pPr>
            <a:endParaRPr lang="en-US" dirty="0">
              <a:solidFill>
                <a:srgbClr val="958D85">
                  <a:lumMod val="50000"/>
                </a:srgbClr>
              </a:solidFill>
            </a:endParaRPr>
          </a:p>
        </p:txBody>
      </p:sp>
      <p:sp>
        <p:nvSpPr>
          <p:cNvPr id="14" name="TextBox 7">
            <a:extLst>
              <a:ext uri="{FF2B5EF4-FFF2-40B4-BE49-F238E27FC236}">
                <a16:creationId xmlns:a16="http://schemas.microsoft.com/office/drawing/2014/main" id="{C129FDB1-75AF-8E85-B058-52C1CE9519E4}"/>
              </a:ext>
            </a:extLst>
          </p:cNvPr>
          <p:cNvSpPr txBox="1"/>
          <p:nvPr/>
        </p:nvSpPr>
        <p:spPr>
          <a:xfrm>
            <a:off x="-244230" y="3404363"/>
            <a:ext cx="11424806" cy="3072636"/>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marL="800100" indent="-342900" algn="l" rtl="0">
              <a:spcBef>
                <a:spcPts val="1000"/>
              </a:spcBef>
              <a:spcAft>
                <a:spcPts val="0"/>
              </a:spcAft>
              <a:buFont typeface="+mj-lt"/>
              <a:buAutoNum type="arabicPeriod"/>
            </a:pPr>
            <a:r>
              <a:rPr lang="en-US" sz="1900" dirty="0">
                <a:solidFill>
                  <a:srgbClr val="333333"/>
                </a:solidFill>
                <a:latin typeface="+mn-lt"/>
              </a:rPr>
              <a:t>W</a:t>
            </a:r>
            <a:r>
              <a:rPr lang="en-US" sz="1900" b="0" i="0" u="none" strike="noStrike" dirty="0">
                <a:solidFill>
                  <a:srgbClr val="333333"/>
                </a:solidFill>
                <a:effectLst/>
                <a:latin typeface="+mn-lt"/>
              </a:rPr>
              <a:t>hat challenges might there be to making this a successful project?</a:t>
            </a:r>
          </a:p>
          <a:p>
            <a:pPr marL="800100" indent="-342900" algn="l" rtl="0">
              <a:spcBef>
                <a:spcPts val="1000"/>
              </a:spcBef>
              <a:spcAft>
                <a:spcPts val="0"/>
              </a:spcAft>
              <a:buFont typeface="+mj-lt"/>
              <a:buAutoNum type="arabicPeriod"/>
            </a:pPr>
            <a:r>
              <a:rPr lang="en-US" sz="1900" b="0" i="0" u="none" strike="noStrike" dirty="0">
                <a:solidFill>
                  <a:srgbClr val="333333"/>
                </a:solidFill>
                <a:effectLst/>
                <a:latin typeface="+mn-lt"/>
              </a:rPr>
              <a:t>How can they attract donations and support from partners with a shared interest?</a:t>
            </a:r>
            <a:endParaRPr lang="en-US" sz="1900" dirty="0">
              <a:solidFill>
                <a:srgbClr val="000000"/>
              </a:solidFill>
              <a:latin typeface="+mn-lt"/>
            </a:endParaRPr>
          </a:p>
          <a:p>
            <a:pPr marL="800100" indent="-342900" algn="l" rtl="0">
              <a:spcBef>
                <a:spcPts val="1000"/>
              </a:spcBef>
              <a:spcAft>
                <a:spcPts val="0"/>
              </a:spcAft>
              <a:buFont typeface="+mj-lt"/>
              <a:buAutoNum type="arabicPeriod"/>
            </a:pPr>
            <a:r>
              <a:rPr lang="en-US" sz="1900" b="0" i="0" u="none" strike="noStrike" dirty="0">
                <a:solidFill>
                  <a:srgbClr val="333333"/>
                </a:solidFill>
                <a:effectLst/>
                <a:latin typeface="+mn-lt"/>
              </a:rPr>
              <a:t>How can The Rotary Foundation resources be of assistance?</a:t>
            </a:r>
            <a:endParaRPr lang="en-US" sz="1900" dirty="0">
              <a:solidFill>
                <a:srgbClr val="000000"/>
              </a:solidFill>
              <a:latin typeface="+mn-lt"/>
            </a:endParaRPr>
          </a:p>
          <a:p>
            <a:pPr marL="800100" indent="-342900" algn="l" rtl="0">
              <a:spcBef>
                <a:spcPts val="1000"/>
              </a:spcBef>
              <a:spcAft>
                <a:spcPts val="0"/>
              </a:spcAft>
              <a:buFont typeface="+mj-lt"/>
              <a:buAutoNum type="arabicPeriod"/>
            </a:pPr>
            <a:r>
              <a:rPr lang="en-US" sz="1900" b="0" i="0" u="none" strike="noStrike" dirty="0">
                <a:solidFill>
                  <a:srgbClr val="333333"/>
                </a:solidFill>
                <a:effectLst/>
                <a:latin typeface="+mn-lt"/>
              </a:rPr>
              <a:t>How can they tell the story to their communities?  What about the elementary school’s community?</a:t>
            </a:r>
            <a:endParaRPr lang="en-US" sz="1900" dirty="0">
              <a:solidFill>
                <a:srgbClr val="000000"/>
              </a:solidFill>
              <a:latin typeface="+mn-lt"/>
            </a:endParaRPr>
          </a:p>
          <a:p>
            <a:pPr marL="800100" indent="-342900" algn="l" rtl="0">
              <a:spcBef>
                <a:spcPts val="1000"/>
              </a:spcBef>
              <a:spcAft>
                <a:spcPts val="0"/>
              </a:spcAft>
              <a:buFont typeface="+mj-lt"/>
              <a:buAutoNum type="arabicPeriod"/>
            </a:pPr>
            <a:r>
              <a:rPr lang="en-US" sz="1900" b="0" i="0" u="none" strike="noStrike" dirty="0">
                <a:solidFill>
                  <a:srgbClr val="333333"/>
                </a:solidFill>
                <a:effectLst/>
                <a:latin typeface="+mn-lt"/>
              </a:rPr>
              <a:t>How can these four clubs use this opportunity to further engage their members and attract new</a:t>
            </a:r>
            <a:r>
              <a:rPr lang="en-US" sz="1900" dirty="0">
                <a:solidFill>
                  <a:srgbClr val="000000"/>
                </a:solidFill>
                <a:latin typeface="+mn-lt"/>
              </a:rPr>
              <a:t> </a:t>
            </a:r>
            <a:r>
              <a:rPr lang="en-US" sz="1900" b="0" i="0" u="none" strike="noStrike" dirty="0">
                <a:solidFill>
                  <a:srgbClr val="333333"/>
                </a:solidFill>
                <a:effectLst/>
                <a:latin typeface="+mn-lt"/>
              </a:rPr>
              <a:t>members?</a:t>
            </a:r>
          </a:p>
          <a:p>
            <a:pPr marL="800100" indent="-342900" algn="l" rtl="0">
              <a:spcBef>
                <a:spcPts val="1000"/>
              </a:spcBef>
              <a:spcAft>
                <a:spcPts val="0"/>
              </a:spcAft>
              <a:buFont typeface="+mj-lt"/>
              <a:buAutoNum type="arabicPeriod"/>
            </a:pPr>
            <a:r>
              <a:rPr lang="en-US" sz="1900" dirty="0">
                <a:solidFill>
                  <a:srgbClr val="333333"/>
                </a:solidFill>
                <a:latin typeface="+mn-lt"/>
              </a:rPr>
              <a:t>How might the District use this project to explore opportunities to grow in this community?</a:t>
            </a:r>
            <a:endParaRPr lang="en-US" sz="1900" b="0" i="0" u="none" strike="noStrike" dirty="0">
              <a:solidFill>
                <a:srgbClr val="000000"/>
              </a:solidFill>
              <a:effectLst/>
              <a:latin typeface="+mn-lt"/>
            </a:endParaRPr>
          </a:p>
        </p:txBody>
      </p:sp>
      <p:sp>
        <p:nvSpPr>
          <p:cNvPr id="3" name="Title 2">
            <a:extLst>
              <a:ext uri="{FF2B5EF4-FFF2-40B4-BE49-F238E27FC236}">
                <a16:creationId xmlns:a16="http://schemas.microsoft.com/office/drawing/2014/main" id="{1CD6E64F-3C41-1096-3740-D9E1CBB42853}"/>
              </a:ext>
            </a:extLst>
          </p:cNvPr>
          <p:cNvSpPr>
            <a:spLocks noGrp="1"/>
          </p:cNvSpPr>
          <p:nvPr>
            <p:ph type="title"/>
          </p:nvPr>
        </p:nvSpPr>
        <p:spPr>
          <a:xfrm>
            <a:off x="0" y="0"/>
            <a:ext cx="12231269" cy="1325563"/>
          </a:xfrm>
          <a:solidFill>
            <a:srgbClr val="00B0F0"/>
          </a:solidFill>
        </p:spPr>
        <p:txBody>
          <a:bodyPr/>
          <a:lstStyle/>
          <a:p>
            <a:pPr algn="ctr"/>
            <a:r>
              <a:rPr lang="en-US" dirty="0">
                <a:solidFill>
                  <a:schemeClr val="bg1"/>
                </a:solidFill>
              </a:rPr>
              <a:t>CASE STUDY #2</a:t>
            </a:r>
          </a:p>
        </p:txBody>
      </p:sp>
      <p:pic>
        <p:nvPicPr>
          <p:cNvPr id="4" name="Picture 3">
            <a:extLst>
              <a:ext uri="{FF2B5EF4-FFF2-40B4-BE49-F238E27FC236}">
                <a16:creationId xmlns:a16="http://schemas.microsoft.com/office/drawing/2014/main" id="{E1093D19-2919-555E-15CE-4FD3C72E620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0101753" y="5818393"/>
            <a:ext cx="1719273" cy="716364"/>
          </a:xfrm>
          <a:prstGeom prst="rect">
            <a:avLst/>
          </a:prstGeom>
        </p:spPr>
      </p:pic>
      <p:sp>
        <p:nvSpPr>
          <p:cNvPr id="2" name="Slide Number Placeholder 1">
            <a:extLst>
              <a:ext uri="{FF2B5EF4-FFF2-40B4-BE49-F238E27FC236}">
                <a16:creationId xmlns:a16="http://schemas.microsoft.com/office/drawing/2014/main" id="{2F45F946-5627-59E6-C585-43D19B5949B8}"/>
              </a:ext>
            </a:extLst>
          </p:cNvPr>
          <p:cNvSpPr>
            <a:spLocks noGrp="1"/>
          </p:cNvSpPr>
          <p:nvPr>
            <p:ph type="sldNum" sz="quarter" idx="12"/>
          </p:nvPr>
        </p:nvSpPr>
        <p:spPr/>
        <p:txBody>
          <a:bodyPr/>
          <a:lstStyle/>
          <a:p>
            <a:fld id="{889896FD-BE31-4522-8D7A-44BE5E3AF69A}" type="slidenum">
              <a:rPr lang="en-US" smtClean="0"/>
              <a:t>64</a:t>
            </a:fld>
            <a:endParaRPr lang="en-US"/>
          </a:p>
        </p:txBody>
      </p:sp>
    </p:spTree>
    <p:extLst>
      <p:ext uri="{BB962C8B-B14F-4D97-AF65-F5344CB8AC3E}">
        <p14:creationId xmlns:p14="http://schemas.microsoft.com/office/powerpoint/2010/main" val="91270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292303B-FCA8-322A-6347-681BABD10CE1}"/>
              </a:ext>
            </a:extLst>
          </p:cNvPr>
          <p:cNvSpPr txBox="1">
            <a:spLocks/>
          </p:cNvSpPr>
          <p:nvPr/>
        </p:nvSpPr>
        <p:spPr>
          <a:xfrm>
            <a:off x="-1" y="0"/>
            <a:ext cx="12192001" cy="1543049"/>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Text Placeholder 4">
            <a:extLst>
              <a:ext uri="{FF2B5EF4-FFF2-40B4-BE49-F238E27FC236}">
                <a16:creationId xmlns:a16="http://schemas.microsoft.com/office/drawing/2014/main" id="{E26C4A81-A6F7-B827-7EC7-3D83BD2C8E0C}"/>
              </a:ext>
            </a:extLst>
          </p:cNvPr>
          <p:cNvSpPr txBox="1">
            <a:spLocks/>
          </p:cNvSpPr>
          <p:nvPr/>
        </p:nvSpPr>
        <p:spPr>
          <a:xfrm>
            <a:off x="314326" y="2265267"/>
            <a:ext cx="3476623" cy="28236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a:solidFill>
                  <a:srgbClr val="17458F"/>
                </a:solidFill>
              </a:rPr>
              <a:t>86%</a:t>
            </a:r>
          </a:p>
          <a:p>
            <a:pPr marL="0" indent="0" algn="ctr">
              <a:lnSpc>
                <a:spcPct val="100000"/>
              </a:lnSpc>
              <a:buFont typeface="Arial" panose="020B0604020202020204" pitchFamily="34" charset="0"/>
              <a:buNone/>
            </a:pPr>
            <a:r>
              <a:rPr lang="en-US" sz="4000" dirty="0">
                <a:solidFill>
                  <a:srgbClr val="58585A"/>
                </a:solidFill>
                <a:latin typeface="Arial Narrow"/>
              </a:rPr>
              <a:t>Have a repeating ‘signature’ project every year</a:t>
            </a:r>
            <a:endParaRPr lang="en-US" sz="4000" b="1" dirty="0">
              <a:solidFill>
                <a:srgbClr val="01B4E7"/>
              </a:solidFill>
              <a:latin typeface="Arial" panose="020B0604020202020204"/>
              <a:cs typeface="Arial" panose="020B0604020202020204"/>
            </a:endParaRPr>
          </a:p>
        </p:txBody>
      </p:sp>
      <p:cxnSp>
        <p:nvCxnSpPr>
          <p:cNvPr id="4" name="Straight Connector 3">
            <a:extLst>
              <a:ext uri="{FF2B5EF4-FFF2-40B4-BE49-F238E27FC236}">
                <a16:creationId xmlns:a16="http://schemas.microsoft.com/office/drawing/2014/main" id="{F5FEB64D-B6B7-6C76-A533-4091C204569E}"/>
              </a:ext>
            </a:extLst>
          </p:cNvPr>
          <p:cNvCxnSpPr>
            <a:cxnSpLocks/>
          </p:cNvCxnSpPr>
          <p:nvPr/>
        </p:nvCxnSpPr>
        <p:spPr>
          <a:xfrm>
            <a:off x="3957390"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6" name="Text Placeholder 4">
            <a:extLst>
              <a:ext uri="{FF2B5EF4-FFF2-40B4-BE49-F238E27FC236}">
                <a16:creationId xmlns:a16="http://schemas.microsoft.com/office/drawing/2014/main" id="{4CB40A53-95FE-F837-7B80-7CA15CB73F3C}"/>
              </a:ext>
            </a:extLst>
          </p:cNvPr>
          <p:cNvSpPr txBox="1">
            <a:spLocks/>
          </p:cNvSpPr>
          <p:nvPr/>
        </p:nvSpPr>
        <p:spPr>
          <a:xfrm>
            <a:off x="8496303" y="2261505"/>
            <a:ext cx="3381371" cy="2528548"/>
          </a:xfrm>
          <a:prstGeom prst="rect">
            <a:avLst/>
          </a:prstGeom>
        </p:spPr>
        <p:txBody>
          <a:bodyPr vert="horz" lIns="68580" tIns="34290" rIns="68580" bIns="3429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6400" b="1" dirty="0">
                <a:solidFill>
                  <a:srgbClr val="17458F"/>
                </a:solidFill>
              </a:rPr>
              <a:t>83%</a:t>
            </a:r>
          </a:p>
          <a:p>
            <a:pPr marL="0" indent="0" algn="ctr" defTabSz="685800">
              <a:lnSpc>
                <a:spcPct val="100000"/>
              </a:lnSpc>
              <a:spcBef>
                <a:spcPts val="750"/>
              </a:spcBef>
              <a:buNone/>
              <a:defRPr/>
            </a:pPr>
            <a:r>
              <a:rPr lang="en-US" sz="4000" dirty="0">
                <a:solidFill>
                  <a:srgbClr val="58585A"/>
                </a:solidFill>
                <a:latin typeface="Arial Narrow"/>
              </a:rPr>
              <a:t>Have a repeating ‘signature’ fundraiser every year</a:t>
            </a:r>
            <a:endParaRPr kumimoji="0" lang="en-US" sz="4000" b="1" i="0" u="none" strike="noStrike" kern="1200" cap="none" spc="0" normalizeH="0" baseline="0" noProof="0" dirty="0">
              <a:ln>
                <a:noFill/>
              </a:ln>
              <a:solidFill>
                <a:srgbClr val="01B4E7"/>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99B0383B-4431-FBDE-E6F4-ED4BBC62E227}"/>
              </a:ext>
            </a:extLst>
          </p:cNvPr>
          <p:cNvCxnSpPr>
            <a:cxnSpLocks/>
          </p:cNvCxnSpPr>
          <p:nvPr/>
        </p:nvCxnSpPr>
        <p:spPr>
          <a:xfrm>
            <a:off x="8289182"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8" name="TextBox 7">
            <a:extLst>
              <a:ext uri="{FF2B5EF4-FFF2-40B4-BE49-F238E27FC236}">
                <a16:creationId xmlns:a16="http://schemas.microsoft.com/office/drawing/2014/main" id="{D37C2221-2C71-A9EB-DC22-7B48326991BB}"/>
              </a:ext>
            </a:extLst>
          </p:cNvPr>
          <p:cNvSpPr txBox="1"/>
          <p:nvPr/>
        </p:nvSpPr>
        <p:spPr>
          <a:xfrm>
            <a:off x="1304925" y="108210"/>
            <a:ext cx="9934574" cy="132343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Arial" panose="020B0604020202020204"/>
              </a:rPr>
              <a:t>“SIGNATURE” SERVICE PROJECTS &amp; FUNDRAISERS </a:t>
            </a:r>
            <a:r>
              <a:rPr lang="en-US" sz="2800" b="1" dirty="0">
                <a:solidFill>
                  <a:prstClr val="white"/>
                </a:solidFill>
                <a:latin typeface="Arial" panose="020B0604020202020204"/>
              </a:rPr>
              <a:t>(&gt;50% Member Involvement) </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Picture 8" descr="A picture containing person, floor&#10;&#10;Description automatically generated">
            <a:extLst>
              <a:ext uri="{FF2B5EF4-FFF2-40B4-BE49-F238E27FC236}">
                <a16:creationId xmlns:a16="http://schemas.microsoft.com/office/drawing/2014/main" id="{B522C798-E7B4-447F-736F-4E828D7B131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092375" y="2301288"/>
            <a:ext cx="4061822" cy="3270837"/>
          </a:xfrm>
          <a:prstGeom prst="rect">
            <a:avLst/>
          </a:prstGeom>
        </p:spPr>
      </p:pic>
      <p:sp>
        <p:nvSpPr>
          <p:cNvPr id="5" name="Slide Number Placeholder 4">
            <a:extLst>
              <a:ext uri="{FF2B5EF4-FFF2-40B4-BE49-F238E27FC236}">
                <a16:creationId xmlns:a16="http://schemas.microsoft.com/office/drawing/2014/main" id="{B9EADD7E-E82A-F040-B150-ADC50E3DD48F}"/>
              </a:ext>
            </a:extLst>
          </p:cNvPr>
          <p:cNvSpPr>
            <a:spLocks noGrp="1"/>
          </p:cNvSpPr>
          <p:nvPr>
            <p:ph type="sldNum" sz="quarter" idx="12"/>
          </p:nvPr>
        </p:nvSpPr>
        <p:spPr/>
        <p:txBody>
          <a:bodyPr/>
          <a:lstStyle/>
          <a:p>
            <a:fld id="{889896FD-BE31-4522-8D7A-44BE5E3AF69A}" type="slidenum">
              <a:rPr lang="en-US" smtClean="0"/>
              <a:t>7</a:t>
            </a:fld>
            <a:endParaRPr lang="en-US"/>
          </a:p>
        </p:txBody>
      </p:sp>
    </p:spTree>
    <p:extLst>
      <p:ext uri="{BB962C8B-B14F-4D97-AF65-F5344CB8AC3E}">
        <p14:creationId xmlns:p14="http://schemas.microsoft.com/office/powerpoint/2010/main" val="38122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292303B-FCA8-322A-6347-681BABD10CE1}"/>
              </a:ext>
            </a:extLst>
          </p:cNvPr>
          <p:cNvSpPr txBox="1">
            <a:spLocks/>
          </p:cNvSpPr>
          <p:nvPr/>
        </p:nvSpPr>
        <p:spPr>
          <a:xfrm>
            <a:off x="-1" y="0"/>
            <a:ext cx="12192001" cy="1543049"/>
          </a:xfrm>
          <a:prstGeom prst="rect">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rPr>
              <a:t>INCLUDE COMMUNITY MEMBERS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a:rPr>
              <a:t>“The Secret Sauce”</a:t>
            </a:r>
            <a:endParaRPr kumimoji="0" lang="en-US" sz="40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Text Placeholder 4">
            <a:extLst>
              <a:ext uri="{FF2B5EF4-FFF2-40B4-BE49-F238E27FC236}">
                <a16:creationId xmlns:a16="http://schemas.microsoft.com/office/drawing/2014/main" id="{E26C4A81-A6F7-B827-7EC7-3D83BD2C8E0C}"/>
              </a:ext>
            </a:extLst>
          </p:cNvPr>
          <p:cNvSpPr txBox="1">
            <a:spLocks/>
          </p:cNvSpPr>
          <p:nvPr/>
        </p:nvSpPr>
        <p:spPr>
          <a:xfrm>
            <a:off x="175781" y="2134062"/>
            <a:ext cx="3476623" cy="28236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a:solidFill>
                  <a:srgbClr val="17458F"/>
                </a:solidFill>
              </a:rPr>
              <a:t>87%</a:t>
            </a:r>
          </a:p>
          <a:p>
            <a:pPr marL="0" indent="0" algn="ctr">
              <a:lnSpc>
                <a:spcPct val="100000"/>
              </a:lnSpc>
              <a:buFont typeface="Arial" panose="020B0604020202020204" pitchFamily="34" charset="0"/>
              <a:buNone/>
            </a:pPr>
            <a:r>
              <a:rPr lang="en-US" sz="4000" dirty="0">
                <a:solidFill>
                  <a:srgbClr val="58585A"/>
                </a:solidFill>
                <a:latin typeface="Arial Narrow"/>
              </a:rPr>
              <a:t>Invite community members to projects and fundraisers</a:t>
            </a:r>
            <a:endParaRPr lang="en-US" sz="4000" b="1" dirty="0">
              <a:solidFill>
                <a:srgbClr val="01B4E7"/>
              </a:solidFill>
              <a:latin typeface="Arial" panose="020B0604020202020204"/>
              <a:cs typeface="Arial" panose="020B0604020202020204"/>
            </a:endParaRPr>
          </a:p>
        </p:txBody>
      </p:sp>
      <p:cxnSp>
        <p:nvCxnSpPr>
          <p:cNvPr id="4" name="Straight Connector 3">
            <a:extLst>
              <a:ext uri="{FF2B5EF4-FFF2-40B4-BE49-F238E27FC236}">
                <a16:creationId xmlns:a16="http://schemas.microsoft.com/office/drawing/2014/main" id="{F5FEB64D-B6B7-6C76-A533-4091C204569E}"/>
              </a:ext>
            </a:extLst>
          </p:cNvPr>
          <p:cNvCxnSpPr>
            <a:cxnSpLocks/>
          </p:cNvCxnSpPr>
          <p:nvPr/>
        </p:nvCxnSpPr>
        <p:spPr>
          <a:xfrm>
            <a:off x="3818844"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sp>
        <p:nvSpPr>
          <p:cNvPr id="6" name="Text Placeholder 4">
            <a:extLst>
              <a:ext uri="{FF2B5EF4-FFF2-40B4-BE49-F238E27FC236}">
                <a16:creationId xmlns:a16="http://schemas.microsoft.com/office/drawing/2014/main" id="{4CB40A53-95FE-F837-7B80-7CA15CB73F3C}"/>
              </a:ext>
            </a:extLst>
          </p:cNvPr>
          <p:cNvSpPr txBox="1">
            <a:spLocks/>
          </p:cNvSpPr>
          <p:nvPr/>
        </p:nvSpPr>
        <p:spPr>
          <a:xfrm>
            <a:off x="8715379" y="2265267"/>
            <a:ext cx="3162295" cy="2916333"/>
          </a:xfrm>
          <a:prstGeom prst="rect">
            <a:avLst/>
          </a:prstGeom>
        </p:spPr>
        <p:txBody>
          <a:bodyPr vert="horz" lIns="68580" tIns="34290" rIns="68580" bIns="3429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8600" b="1" dirty="0">
                <a:solidFill>
                  <a:srgbClr val="17458F"/>
                </a:solidFill>
              </a:rPr>
              <a:t>67%</a:t>
            </a:r>
          </a:p>
          <a:p>
            <a:pPr marL="0" indent="0" algn="ctr" defTabSz="685800">
              <a:lnSpc>
                <a:spcPct val="100000"/>
              </a:lnSpc>
              <a:spcBef>
                <a:spcPts val="750"/>
              </a:spcBef>
              <a:buNone/>
              <a:defRPr/>
            </a:pPr>
            <a:r>
              <a:rPr lang="en-US" sz="5700" dirty="0">
                <a:solidFill>
                  <a:srgbClr val="58585A"/>
                </a:solidFill>
                <a:latin typeface="Arial Narrow"/>
              </a:rPr>
              <a:t>Hold one or more events to attract new members</a:t>
            </a:r>
            <a:endParaRPr kumimoji="0" lang="en-US" sz="5700" b="1" i="0" u="none" strike="noStrike" kern="1200" cap="none" spc="0" normalizeH="0" baseline="0" noProof="0" dirty="0">
              <a:ln>
                <a:noFill/>
              </a:ln>
              <a:solidFill>
                <a:srgbClr val="01B4E7"/>
              </a:solidFill>
              <a:effectLst/>
              <a:uLnTx/>
              <a:uFillTx/>
              <a:latin typeface="Arial Narrow" panose="020B0606020202030204" pitchFamily="34" charset="0"/>
            </a:endParaRPr>
          </a:p>
        </p:txBody>
      </p:sp>
      <p:cxnSp>
        <p:nvCxnSpPr>
          <p:cNvPr id="7" name="Straight Connector 6">
            <a:extLst>
              <a:ext uri="{FF2B5EF4-FFF2-40B4-BE49-F238E27FC236}">
                <a16:creationId xmlns:a16="http://schemas.microsoft.com/office/drawing/2014/main" id="{99B0383B-4431-FBDE-E6F4-ED4BBC62E227}"/>
              </a:ext>
            </a:extLst>
          </p:cNvPr>
          <p:cNvCxnSpPr>
            <a:cxnSpLocks/>
          </p:cNvCxnSpPr>
          <p:nvPr/>
        </p:nvCxnSpPr>
        <p:spPr>
          <a:xfrm>
            <a:off x="8538564" y="2006672"/>
            <a:ext cx="0" cy="3641653"/>
          </a:xfrm>
          <a:prstGeom prst="line">
            <a:avLst/>
          </a:prstGeom>
          <a:ln w="63500">
            <a:solidFill>
              <a:srgbClr val="FFC000"/>
            </a:solidFill>
          </a:ln>
        </p:spPr>
        <p:style>
          <a:lnRef idx="3">
            <a:schemeClr val="accent3"/>
          </a:lnRef>
          <a:fillRef idx="0">
            <a:schemeClr val="accent3"/>
          </a:fillRef>
          <a:effectRef idx="2">
            <a:schemeClr val="accent3"/>
          </a:effectRef>
          <a:fontRef idx="minor">
            <a:schemeClr val="tx1"/>
          </a:fontRef>
        </p:style>
      </p:cxnSp>
      <p:pic>
        <p:nvPicPr>
          <p:cNvPr id="9" name="Picture 8">
            <a:extLst>
              <a:ext uri="{FF2B5EF4-FFF2-40B4-BE49-F238E27FC236}">
                <a16:creationId xmlns:a16="http://schemas.microsoft.com/office/drawing/2014/main" id="{6C1C2A3C-2E6D-886C-0FFC-FB506E1CC86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95659" y="2265267"/>
            <a:ext cx="4376463" cy="2917642"/>
          </a:xfrm>
          <a:prstGeom prst="rect">
            <a:avLst/>
          </a:prstGeom>
        </p:spPr>
      </p:pic>
      <p:sp>
        <p:nvSpPr>
          <p:cNvPr id="5" name="Slide Number Placeholder 4">
            <a:extLst>
              <a:ext uri="{FF2B5EF4-FFF2-40B4-BE49-F238E27FC236}">
                <a16:creationId xmlns:a16="http://schemas.microsoft.com/office/drawing/2014/main" id="{37BC02A0-C862-12DD-202F-20D0A4F1172C}"/>
              </a:ext>
            </a:extLst>
          </p:cNvPr>
          <p:cNvSpPr>
            <a:spLocks noGrp="1"/>
          </p:cNvSpPr>
          <p:nvPr>
            <p:ph type="sldNum" sz="quarter" idx="12"/>
          </p:nvPr>
        </p:nvSpPr>
        <p:spPr/>
        <p:txBody>
          <a:bodyPr/>
          <a:lstStyle/>
          <a:p>
            <a:fld id="{889896FD-BE31-4522-8D7A-44BE5E3AF69A}" type="slidenum">
              <a:rPr lang="en-US" smtClean="0"/>
              <a:t>8</a:t>
            </a:fld>
            <a:endParaRPr lang="en-US"/>
          </a:p>
        </p:txBody>
      </p:sp>
    </p:spTree>
    <p:extLst>
      <p:ext uri="{BB962C8B-B14F-4D97-AF65-F5344CB8AC3E}">
        <p14:creationId xmlns:p14="http://schemas.microsoft.com/office/powerpoint/2010/main" val="36746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66295F72-56AF-981D-8449-8ACFD84F498E}"/>
              </a:ext>
            </a:extLst>
          </p:cNvPr>
          <p:cNvSpPr txBox="1">
            <a:spLocks/>
          </p:cNvSpPr>
          <p:nvPr/>
        </p:nvSpPr>
        <p:spPr>
          <a:xfrm>
            <a:off x="4965430" y="629268"/>
            <a:ext cx="6838643" cy="128616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fontAlgn="auto">
              <a:spcAft>
                <a:spcPts val="600"/>
              </a:spcAft>
              <a:buClrTx/>
              <a:buSzTx/>
              <a:tabLst/>
              <a:defRPr/>
            </a:pPr>
            <a:r>
              <a:rPr lang="en-US" sz="4800" dirty="0">
                <a:solidFill>
                  <a:schemeClr val="bg1"/>
                </a:solidFill>
                <a:latin typeface="+mj-lt"/>
                <a:ea typeface="+mj-ea"/>
                <a:cs typeface="+mj-cs"/>
              </a:rPr>
              <a:t>ONGOING, ACTIVE SERVICE</a:t>
            </a:r>
            <a:endParaRPr kumimoji="0" lang="en-US" sz="4800" i="0" u="none" strike="noStrike" cap="none" spc="0" normalizeH="0" baseline="0" noProof="0" dirty="0">
              <a:ln>
                <a:noFill/>
              </a:ln>
              <a:solidFill>
                <a:schemeClr val="bg1"/>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ACB16E84-A560-93B1-548A-DFDFDA6BFC25}"/>
              </a:ext>
            </a:extLst>
          </p:cNvPr>
          <p:cNvSpPr txBox="1">
            <a:spLocks/>
          </p:cNvSpPr>
          <p:nvPr/>
        </p:nvSpPr>
        <p:spPr>
          <a:xfrm>
            <a:off x="4965431" y="2438400"/>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750"/>
              </a:spcBef>
              <a:spcAft>
                <a:spcPts val="0"/>
              </a:spcAft>
              <a:buClrTx/>
              <a:buSzTx/>
              <a:buNone/>
              <a:tabLst/>
              <a:defRPr/>
            </a:pPr>
            <a:r>
              <a:rPr lang="en-US" sz="4400" b="1" dirty="0">
                <a:solidFill>
                  <a:schemeClr val="accent1">
                    <a:lumMod val="75000"/>
                  </a:schemeClr>
                </a:solidFill>
              </a:rPr>
              <a:t>78% </a:t>
            </a:r>
            <a:r>
              <a:rPr lang="en-US" sz="4400" dirty="0"/>
              <a:t>Had 4 or more Service Projects during the year</a:t>
            </a:r>
          </a:p>
          <a:p>
            <a:pPr marL="0" indent="0">
              <a:buNone/>
            </a:pPr>
            <a:r>
              <a:rPr lang="en-US" sz="4400" b="1" dirty="0"/>
              <a:t>(40% had 10 or more)</a:t>
            </a:r>
          </a:p>
          <a:p>
            <a:pPr marL="0" marR="0" lvl="0" fontAlgn="auto">
              <a:spcBef>
                <a:spcPts val="750"/>
              </a:spcBef>
              <a:spcAft>
                <a:spcPts val="0"/>
              </a:spcAft>
              <a:buClrTx/>
              <a:buSzTx/>
              <a:tabLst/>
              <a:defRPr/>
            </a:pPr>
            <a:endParaRPr lang="en-US" sz="4400" dirty="0"/>
          </a:p>
        </p:txBody>
      </p:sp>
      <p:pic>
        <p:nvPicPr>
          <p:cNvPr id="10" name="Picture 9" descr="A picture containing text, person, family&#10;&#10;Description automatically generated">
            <a:extLst>
              <a:ext uri="{FF2B5EF4-FFF2-40B4-BE49-F238E27FC236}">
                <a16:creationId xmlns:a16="http://schemas.microsoft.com/office/drawing/2014/main" id="{2B7F53F9-2445-B727-5B82-7D5EF9DEAF9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sp>
        <p:nvSpPr>
          <p:cNvPr id="3" name="Slide Number Placeholder 2">
            <a:extLst>
              <a:ext uri="{FF2B5EF4-FFF2-40B4-BE49-F238E27FC236}">
                <a16:creationId xmlns:a16="http://schemas.microsoft.com/office/drawing/2014/main" id="{BE952598-DA58-859D-994E-F0BF04789025}"/>
              </a:ext>
            </a:extLst>
          </p:cNvPr>
          <p:cNvSpPr>
            <a:spLocks noGrp="1"/>
          </p:cNvSpPr>
          <p:nvPr>
            <p:ph type="sldNum" sz="quarter" idx="12"/>
          </p:nvPr>
        </p:nvSpPr>
        <p:spPr/>
        <p:txBody>
          <a:bodyPr/>
          <a:lstStyle/>
          <a:p>
            <a:fld id="{889896FD-BE31-4522-8D7A-44BE5E3AF69A}" type="slidenum">
              <a:rPr lang="en-US" smtClean="0"/>
              <a:t>9</a:t>
            </a:fld>
            <a:endParaRPr lang="en-US"/>
          </a:p>
        </p:txBody>
      </p:sp>
    </p:spTree>
    <p:extLst>
      <p:ext uri="{BB962C8B-B14F-4D97-AF65-F5344CB8AC3E}">
        <p14:creationId xmlns:p14="http://schemas.microsoft.com/office/powerpoint/2010/main" val="40538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otary International 2021">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 2023 PPT Slides and Template" id="{DD30A2C1-08CE-4A1F-B506-BABF20AD898F}" vid="{AE0A9636-05ED-414A-9163-9FB9CDD93E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8546b77-7052-4a90-a05e-60f70be8003c}" enabled="1" method="Standard" siteId="{b559ff05-4aa5-48bc-8258-0535dc273e7b}" contentBits="2" removed="0"/>
</clbl:labelList>
</file>

<file path=docProps/app.xml><?xml version="1.0" encoding="utf-8"?>
<Properties xmlns="http://schemas.openxmlformats.org/officeDocument/2006/extended-properties" xmlns:vt="http://schemas.openxmlformats.org/officeDocument/2006/docPropsVTypes">
  <Template/>
  <TotalTime>882</TotalTime>
  <Words>4787</Words>
  <Application>Microsoft Office PowerPoint</Application>
  <PresentationFormat>Widescreen</PresentationFormat>
  <Paragraphs>392</Paragraphs>
  <Slides>64</Slides>
  <Notes>38</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2" baseType="lpstr">
      <vt:lpstr>Arial</vt:lpstr>
      <vt:lpstr>Arial Narrow</vt:lpstr>
      <vt:lpstr>Calibri</vt:lpstr>
      <vt:lpstr>Inter</vt:lpstr>
      <vt:lpstr>Open Sans</vt:lpstr>
      <vt:lpstr>Times New Roman</vt:lpstr>
      <vt:lpstr>Rotary International 2021</vt:lpstr>
      <vt:lpstr>Acrobat Document</vt:lpstr>
      <vt:lpstr>leadership seminar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 Success Center</vt:lpstr>
      <vt:lpstr>PowerPoint Presentation</vt:lpstr>
      <vt:lpstr>PowerPoint Presentation</vt:lpstr>
      <vt:lpstr>Zone 31 </vt:lpstr>
      <vt:lpstr>What about new clubs?</vt:lpstr>
      <vt:lpstr>What about new clubs?</vt:lpstr>
      <vt:lpstr>PowerPoint Presentation</vt:lpstr>
      <vt:lpstr>Resources Rotary.org/membership </vt:lpstr>
      <vt:lpstr>Cultural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vt:lpstr>
      <vt:lpstr>PowerPoint Presentation</vt:lpstr>
      <vt:lpstr>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Disaster communications </vt:lpstr>
      <vt:lpstr>Top Tips for Communicating In A Disaster </vt:lpstr>
      <vt:lpstr>Channels for Communication </vt:lpstr>
      <vt:lpstr>Ethics in disaster communications </vt:lpstr>
      <vt:lpstr>PowerPoint Presentation</vt:lpstr>
      <vt:lpstr>PowerPoint Presentation</vt:lpstr>
      <vt:lpstr>QUESTIONS</vt:lpstr>
      <vt:lpstr>PowerPoint Presentation</vt:lpstr>
      <vt:lpstr>CASE STUDY #1 </vt:lpstr>
      <vt:lpstr>CASE STUDY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Pietrusinski, Jill</dc:creator>
  <cp:lastModifiedBy>Michael Brown</cp:lastModifiedBy>
  <cp:revision>36</cp:revision>
  <cp:lastPrinted>2023-08-02T22:16:56Z</cp:lastPrinted>
  <dcterms:created xsi:type="dcterms:W3CDTF">2023-06-22T20:31:19Z</dcterms:created>
  <dcterms:modified xsi:type="dcterms:W3CDTF">2023-08-08T23:11:52Z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INTERNAL USE ONLY</vt:lpwstr>
  </property>
</Properties>
</file>