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0" r:id="rId2"/>
    <p:sldId id="257" r:id="rId3"/>
    <p:sldId id="258" r:id="rId4"/>
    <p:sldId id="356" r:id="rId5"/>
    <p:sldId id="355" r:id="rId6"/>
    <p:sldId id="345" r:id="rId7"/>
    <p:sldId id="343" r:id="rId8"/>
    <p:sldId id="358" r:id="rId9"/>
    <p:sldId id="359" r:id="rId10"/>
    <p:sldId id="360" r:id="rId11"/>
    <p:sldId id="361" r:id="rId12"/>
    <p:sldId id="362" r:id="rId13"/>
    <p:sldId id="363" r:id="rId14"/>
    <p:sldId id="364" r:id="rId15"/>
    <p:sldId id="365" r:id="rId16"/>
    <p:sldId id="366" r:id="rId17"/>
    <p:sldId id="367" r:id="rId18"/>
    <p:sldId id="377" r:id="rId19"/>
    <p:sldId id="344" r:id="rId20"/>
    <p:sldId id="369" r:id="rId21"/>
    <p:sldId id="370" r:id="rId22"/>
    <p:sldId id="384" r:id="rId23"/>
    <p:sldId id="346" r:id="rId24"/>
    <p:sldId id="347" r:id="rId25"/>
    <p:sldId id="348" r:id="rId26"/>
    <p:sldId id="371" r:id="rId27"/>
    <p:sldId id="349" r:id="rId28"/>
    <p:sldId id="385" r:id="rId29"/>
    <p:sldId id="350" r:id="rId30"/>
    <p:sldId id="386" r:id="rId31"/>
    <p:sldId id="372" r:id="rId32"/>
    <p:sldId id="376" r:id="rId33"/>
    <p:sldId id="387" r:id="rId34"/>
    <p:sldId id="373" r:id="rId35"/>
    <p:sldId id="388" r:id="rId36"/>
    <p:sldId id="354" r:id="rId37"/>
    <p:sldId id="380" r:id="rId38"/>
    <p:sldId id="311" r:id="rId39"/>
    <p:sldId id="379" r:id="rId40"/>
    <p:sldId id="310"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E63E10"/>
    <a:srgbClr val="48595D"/>
    <a:srgbClr val="FFFFFF"/>
    <a:srgbClr val="D9185C"/>
    <a:srgbClr val="06B4E6"/>
    <a:srgbClr val="15458F"/>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557B6-1650-43D1-9762-599CF9CA6B19}" v="1" dt="2023-10-19T22:41:13.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78015" autoAdjust="0"/>
  </p:normalViewPr>
  <p:slideViewPr>
    <p:cSldViewPr snapToGrid="0" showGuides="1">
      <p:cViewPr varScale="1">
        <p:scale>
          <a:sx n="78" d="100"/>
          <a:sy n="78" d="100"/>
        </p:scale>
        <p:origin x="564" y="5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presenters – Angela</a:t>
            </a: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48597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Voice and Messaging</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77855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The correct answer is 4. Persevering, Inspiring, Compassionate and Smart. How many of you knew that there was s specific voice outlined regarding our brand? We want to distinguish Rotary from other organizations and appeal to all of our audiences by using compelling and consistent messages. Rotary’s voice is clear, persuasive, and reliable. It’s personal and sincere. As public images representatives we need to think how we do this in our external communications. Are we inspiring, do we show compassion?</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88470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Images and Video. Do you think the number of downloads in the brand center is higher or lower than 928?</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80225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HIGHER! Again what easier way to be consistent than to use the resources provided for us, of which there is no shortage. Yes you can use your own pictures, and there’s a download available for that too, giving you tips and guidelines to understand our photography style – a “documentary style” meaning subjects are not posed.</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56880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Colors and Typography another brand element. Are the number of free primary fonts higher or lower than 3?</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797900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LOWER. This one is a trick question. There are 3 Fonts, but only 2 are Free Fonts, 1 is Licensed. </a:t>
            </a:r>
            <a:r>
              <a:rPr lang="en-US" b="0" i="0" dirty="0">
                <a:solidFill>
                  <a:srgbClr val="39424A"/>
                </a:solidFill>
                <a:effectLst/>
                <a:latin typeface="Open Sans" panose="020B0606030504020204" pitchFamily="34" charset="0"/>
              </a:rPr>
              <a:t>When you use Rotary’s typography, or fonts, you help keep our communications cohesive and distinctive. Build recognition for your club and Rotary by using these fonts. You can use the free options when the licensed options aren’t available or are cost-prohibitive.  There are also 2 secondary fonts Sentinel which is licensed and Georgia which is Free. While I won’t make you guess on the Rotary Brand colors, it’s important to know that the brand center also provides that information.</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216598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The Rotary Name. Do you think that are more or less than 101 Rotary marks trademarked?</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52503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HIGHER. I stopped counting at 105 thus the plus, but the full list is available on the Rotary Code of Policies document. The "Rotary" name, along with our logo, reflects our long history and trusted reputation. It serves as a beacon to members as well as to the public. And our brand doesn't just include Rotary — it also includes Rotaract, Interact, and more. How do we protect it, make sure it is used correctly and consistently? One of the most common issues I see with the name has to do with projects or events that we use the word Rotary on... How many times have you seen something like “Rotary Park”? Here’s some examples.</a:t>
            </a:r>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155509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What’s the issue with just saying Rotary Park? Well it implies that Rotary International is part of the project and instead clubs should use the club name. While these are all nice signs, Can you spot the only correct use of the logo/rotary name in these pictures? If we’ve got anyone on the district grants committee in here, this would be a good opportunity when paperwork is submitted for projects to work with the public image team to ensure any signage is brand compliant. Let’s move on to people of action.</a:t>
            </a:r>
          </a:p>
        </p:txBody>
      </p:sp>
      <p:sp>
        <p:nvSpPr>
          <p:cNvPr id="4" name="Slide Number Placeholder 3"/>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29211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Angela - People of Action isn’t an advertising campaign. It’s the way we talk about and present ourselves and it supports the message that, together, we envision a world where people take action to create lasting change. Using this messaging we can build awareness, recognition and help with that question what is Rotary. Many of you are probably aware that there is a template on the brand center, you can use stock photos or you can use your own photos as well. There are 3 different templates, one for a print ad, one for a digital banner, and one for a </a:t>
            </a:r>
            <a:r>
              <a:rPr lang="en-US" dirty="0" err="1"/>
              <a:t>facebook</a:t>
            </a:r>
            <a:r>
              <a:rPr lang="en-US" dirty="0"/>
              <a:t> post. It’s time for our final question on our game.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1401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Laura cover requests for meeting</a:t>
            </a:r>
            <a:endParaRPr dirty="0"/>
          </a:p>
        </p:txBody>
      </p:sp>
      <p:sp>
        <p:nvSpPr>
          <p:cNvPr id="147" name="Google Shape;14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People of Action</a:t>
            </a:r>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10608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Higher. There are 10 in the official template. You have to scroll down to see them all! Together We…  Are your clubs using this with their photos? Remember that incorporating people of action is part of our brand ambassador goals this year, again because it creates a consistent message and tells the story of who we are.</a:t>
            </a:r>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102933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Angela - Before we move on to our next section, what questions do you have on being consistent with brand elements? Now I am going to hand it off to Laura to cover Branding Strategies.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22</a:t>
            </a:fld>
            <a:endParaRPr lang="en-US" dirty="0"/>
          </a:p>
        </p:txBody>
      </p:sp>
    </p:spTree>
    <p:extLst>
      <p:ext uri="{BB962C8B-B14F-4D97-AF65-F5344CB8AC3E}">
        <p14:creationId xmlns:p14="http://schemas.microsoft.com/office/powerpoint/2010/main" val="41359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BUILD AWARENESS OF OUR BRAND THROUGH COMMUNICATIONS THAT WORK BEST</a:t>
            </a:r>
          </a:p>
          <a:p>
            <a:r>
              <a:rPr lang="en-US" dirty="0"/>
              <a:t>FOR YOUR CLUB. You are able to do this through Storytelling, Audience Centric Branding and</a:t>
            </a:r>
          </a:p>
          <a:p>
            <a:r>
              <a:rPr lang="en-US" dirty="0"/>
              <a:t>through Partnerships.</a:t>
            </a:r>
          </a:p>
          <a:p>
            <a:r>
              <a:rPr lang="en-US" dirty="0"/>
              <a:t>Let’s first start with story telling – (change slides)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23</a:t>
            </a:fld>
            <a:endParaRPr lang="en-US" dirty="0"/>
          </a:p>
        </p:txBody>
      </p:sp>
    </p:spTree>
    <p:extLst>
      <p:ext uri="{BB962C8B-B14F-4D97-AF65-F5344CB8AC3E}">
        <p14:creationId xmlns:p14="http://schemas.microsoft.com/office/powerpoint/2010/main" val="1692553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a:p>
            <a:r>
              <a:rPr lang="en-US" dirty="0"/>
              <a:t>Here are some helpful hints to keep in mind when you are telling your “People of Action” story.</a:t>
            </a:r>
          </a:p>
          <a:p>
            <a:r>
              <a:rPr lang="en-US" dirty="0"/>
              <a:t>This will apply to just about all forms of media.</a:t>
            </a:r>
          </a:p>
          <a:p>
            <a:r>
              <a:rPr lang="en-US" dirty="0"/>
              <a:t>- Keep your message short, informative and inspiring. – think about when you are on social</a:t>
            </a:r>
          </a:p>
          <a:p>
            <a:r>
              <a:rPr lang="en-US" dirty="0"/>
              <a:t>media, you scroll through so quickly…something has to catch your eye…..grab your attention.</a:t>
            </a:r>
          </a:p>
          <a:p>
            <a:r>
              <a:rPr lang="en-US" dirty="0"/>
              <a:t>-Talk about what you did and what action was taken. Paint that picture and inspire the public.</a:t>
            </a:r>
          </a:p>
          <a:p>
            <a:r>
              <a:rPr lang="en-US" dirty="0"/>
              <a:t>-Show proof of what you accomplished how you were able to change lives. Do this through</a:t>
            </a:r>
          </a:p>
          <a:p>
            <a:r>
              <a:rPr lang="en-US" dirty="0"/>
              <a:t>statistics or a testimonial of someone who’s life was changed through your clubs actions.</a:t>
            </a:r>
          </a:p>
          <a:p>
            <a:r>
              <a:rPr lang="en-US" dirty="0"/>
              <a:t>-always issue a call to action. Be specific on what you want the public to do…..donate to a</a:t>
            </a:r>
          </a:p>
          <a:p>
            <a:r>
              <a:rPr lang="en-US" dirty="0"/>
              <a:t>project or to TRF, participate in a project, join the Rotary club. If we educate the public on what</a:t>
            </a:r>
          </a:p>
          <a:p>
            <a:r>
              <a:rPr lang="en-US" dirty="0"/>
              <a:t>we are doing within our communities and around the world, they will want to become apart of</a:t>
            </a:r>
          </a:p>
          <a:p>
            <a:r>
              <a:rPr lang="en-US" dirty="0"/>
              <a:t>it.</a:t>
            </a:r>
          </a:p>
          <a:p>
            <a:r>
              <a:rPr lang="en-US" dirty="0"/>
              <a:t>Continuing with the people of action theme, why is story telling important, how do we tell our</a:t>
            </a:r>
          </a:p>
          <a:p>
            <a:r>
              <a:rPr lang="en-US" dirty="0"/>
              <a:t>story, what will inspire people? Keeping our communications consistent and compelling</a:t>
            </a:r>
          </a:p>
          <a:p>
            <a:r>
              <a:rPr lang="en-US" dirty="0"/>
              <a:t>strengthens our brand and reinforces that we’re people of action. A strong brand helps us</a:t>
            </a:r>
          </a:p>
          <a:p>
            <a:r>
              <a:rPr lang="en-US" dirty="0"/>
              <a:t>engage and attract more members, participants, donors, and partners.</a:t>
            </a:r>
          </a:p>
          <a:p>
            <a:r>
              <a:rPr lang="en-US" dirty="0"/>
              <a:t>Now lets look at our audience. (next slide)</a:t>
            </a:r>
          </a:p>
        </p:txBody>
      </p:sp>
      <p:sp>
        <p:nvSpPr>
          <p:cNvPr id="4" name="Slide Number Placeholder 3"/>
          <p:cNvSpPr>
            <a:spLocks noGrp="1"/>
          </p:cNvSpPr>
          <p:nvPr>
            <p:ph type="sldNum" sz="quarter" idx="5"/>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49035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Always remember Public Image = External Facing. Our goal is to educate the public, the</a:t>
            </a:r>
          </a:p>
          <a:p>
            <a:r>
              <a:rPr lang="en-US" dirty="0"/>
              <a:t>community, non Rotarians.</a:t>
            </a:r>
          </a:p>
          <a:p>
            <a:r>
              <a:rPr lang="en-US" dirty="0"/>
              <a:t>These are the questions you need to ask yourself.</a:t>
            </a:r>
          </a:p>
          <a:p>
            <a:r>
              <a:rPr lang="en-US" dirty="0"/>
              <a:t>1. Who are you trying to reach with your messaging?</a:t>
            </a:r>
          </a:p>
          <a:p>
            <a:r>
              <a:rPr lang="en-US" dirty="0"/>
              <a:t>2. What are the interests of the audience?</a:t>
            </a:r>
          </a:p>
          <a:p>
            <a:r>
              <a:rPr lang="en-US" dirty="0"/>
              <a:t>3. What does the audience need to be able to connect with your messaging?</a:t>
            </a:r>
          </a:p>
          <a:p>
            <a:r>
              <a:rPr lang="en-US" dirty="0"/>
              <a:t>Keep these four questions in mind….</a:t>
            </a:r>
          </a:p>
          <a:p>
            <a:r>
              <a:rPr lang="en-US" dirty="0"/>
              <a:t>1. Why would someone want to join Rotary?</a:t>
            </a:r>
          </a:p>
          <a:p>
            <a:r>
              <a:rPr lang="en-US" dirty="0"/>
              <a:t>2. Why would someone want to come to your meeting?</a:t>
            </a:r>
          </a:p>
          <a:p>
            <a:r>
              <a:rPr lang="en-US" dirty="0"/>
              <a:t>3. How does the topic you are sharing relate to your audience?</a:t>
            </a:r>
          </a:p>
          <a:p>
            <a:r>
              <a:rPr lang="en-US" dirty="0"/>
              <a:t>4. What can you share as a call to action?</a:t>
            </a:r>
          </a:p>
          <a:p>
            <a:r>
              <a:rPr lang="en-US" dirty="0"/>
              <a:t>Let’s look at a couple of social media examples. (next slide)</a:t>
            </a:r>
          </a:p>
        </p:txBody>
      </p:sp>
      <p:sp>
        <p:nvSpPr>
          <p:cNvPr id="4" name="Slide Number Placeholder 3"/>
          <p:cNvSpPr>
            <a:spLocks noGrp="1"/>
          </p:cNvSpPr>
          <p:nvPr>
            <p:ph type="sldNum" sz="quarter" idx="5"/>
          </p:nvPr>
        </p:nvSpPr>
        <p:spPr/>
        <p:txBody>
          <a:bodyPr/>
          <a:lstStyle/>
          <a:p>
            <a:fld id="{DB827055-821E-4F6B-AAA9-2685E1493D9C}" type="slidenum">
              <a:rPr lang="en-US" smtClean="0"/>
              <a:t>25</a:t>
            </a:fld>
            <a:endParaRPr lang="en-US" dirty="0"/>
          </a:p>
        </p:txBody>
      </p:sp>
    </p:spTree>
    <p:extLst>
      <p:ext uri="{BB962C8B-B14F-4D97-AF65-F5344CB8AC3E}">
        <p14:creationId xmlns:p14="http://schemas.microsoft.com/office/powerpoint/2010/main" val="198819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Let’s look at these two examples of social media posts.</a:t>
            </a:r>
          </a:p>
          <a:p>
            <a:r>
              <a:rPr lang="en-US" dirty="0"/>
              <a:t>Logos not right, but also when you look at the messaging- is it audience centric?</a:t>
            </a:r>
          </a:p>
          <a:p>
            <a:r>
              <a:rPr lang="en-US" dirty="0"/>
              <a:t>- Edmond Summit Rotary …. Could we instead talk about one benefit of Rotary is how it</a:t>
            </a:r>
          </a:p>
          <a:p>
            <a:r>
              <a:rPr lang="en-US" dirty="0"/>
              <a:t>develops leaders? That’s why they should join us for the program.</a:t>
            </a:r>
          </a:p>
          <a:p>
            <a:r>
              <a:rPr lang="en-US" dirty="0"/>
              <a:t>- Midwest City Rotary Club…Instead of just saying join us could we share some facts about</a:t>
            </a:r>
          </a:p>
          <a:p>
            <a:r>
              <a:rPr lang="en-US" dirty="0"/>
              <a:t>the Rotary Foundation that the public doesn’t know and how rotary can get grants</a:t>
            </a:r>
          </a:p>
          <a:p>
            <a:r>
              <a:rPr lang="en-US" dirty="0"/>
              <a:t>to impact things in our own backyard?</a:t>
            </a:r>
          </a:p>
          <a:p>
            <a:endParaRPr lang="en-US" dirty="0"/>
          </a:p>
          <a:p>
            <a:r>
              <a:rPr lang="en-US" dirty="0"/>
              <a:t>Do these posts meet the desires, demands and expectations of your consumer? The public is</a:t>
            </a:r>
          </a:p>
          <a:p>
            <a:r>
              <a:rPr lang="en-US" dirty="0"/>
              <a:t>our consumer.</a:t>
            </a:r>
          </a:p>
          <a:p>
            <a:r>
              <a:rPr lang="en-US" dirty="0"/>
              <a:t>Partnerships are vital to Rotary, why? (next slide)</a:t>
            </a:r>
          </a:p>
        </p:txBody>
      </p:sp>
      <p:sp>
        <p:nvSpPr>
          <p:cNvPr id="4" name="Slide Number Placeholder 3"/>
          <p:cNvSpPr>
            <a:spLocks noGrp="1"/>
          </p:cNvSpPr>
          <p:nvPr>
            <p:ph type="sldNum" sz="quarter" idx="5"/>
          </p:nvPr>
        </p:nvSpPr>
        <p:spPr/>
        <p:txBody>
          <a:bodyPr/>
          <a:lstStyle/>
          <a:p>
            <a:fld id="{DB827055-821E-4F6B-AAA9-2685E1493D9C}" type="slidenum">
              <a:rPr lang="en-US" smtClean="0"/>
              <a:t>26</a:t>
            </a:fld>
            <a:endParaRPr lang="en-US" dirty="0"/>
          </a:p>
        </p:txBody>
      </p:sp>
    </p:spTree>
    <p:extLst>
      <p:ext uri="{BB962C8B-B14F-4D97-AF65-F5344CB8AC3E}">
        <p14:creationId xmlns:p14="http://schemas.microsoft.com/office/powerpoint/2010/main" val="332220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Partnerships is one of many ways to promote Rotary. We are able to “Expand our</a:t>
            </a:r>
          </a:p>
          <a:p>
            <a:r>
              <a:rPr lang="en-US" dirty="0"/>
              <a:t>Reach” by Expanding our impact in the community by partnering with organizations and</a:t>
            </a:r>
          </a:p>
          <a:p>
            <a:r>
              <a:rPr lang="en-US" dirty="0"/>
              <a:t>corporations that support our work. Don’t keep your partnership a secret. Make sure to</a:t>
            </a:r>
          </a:p>
          <a:p>
            <a:r>
              <a:rPr lang="en-US" dirty="0"/>
              <a:t>promote your partnership in all your communications and promotional materials to increase</a:t>
            </a:r>
          </a:p>
          <a:p>
            <a:r>
              <a:rPr lang="en-US" dirty="0"/>
              <a:t>your visibility and strengthen Rotary’s brand.</a:t>
            </a:r>
          </a:p>
          <a:p>
            <a:r>
              <a:rPr lang="en-US" dirty="0"/>
              <a:t>Ask why they think this could be powerful in communities?</a:t>
            </a:r>
          </a:p>
          <a:p>
            <a:r>
              <a:rPr lang="en-US" dirty="0"/>
              <a:t>Please put your thought in the chat----Why do you think promoting your community</a:t>
            </a:r>
          </a:p>
          <a:p>
            <a:r>
              <a:rPr lang="en-US" dirty="0"/>
              <a:t>partnerships could be powerful in communities?</a:t>
            </a:r>
          </a:p>
          <a:p>
            <a:r>
              <a:rPr lang="en-US" dirty="0"/>
              <a:t>Read 3 or 4 and thank them.</a:t>
            </a:r>
          </a:p>
          <a:p>
            <a:r>
              <a:rPr lang="en-US" dirty="0"/>
              <a:t>Now I would like to turn it over to Angela to talk about leveraging Technology and Tools.</a:t>
            </a:r>
          </a:p>
          <a:p>
            <a:r>
              <a:rPr lang="en-US" dirty="0"/>
              <a:t>Angela</a:t>
            </a:r>
          </a:p>
        </p:txBody>
      </p:sp>
      <p:sp>
        <p:nvSpPr>
          <p:cNvPr id="4" name="Slide Number Placeholder 3"/>
          <p:cNvSpPr>
            <a:spLocks noGrp="1"/>
          </p:cNvSpPr>
          <p:nvPr>
            <p:ph type="sldNum" sz="quarter" idx="5"/>
          </p:nvPr>
        </p:nvSpPr>
        <p:spPr/>
        <p:txBody>
          <a:bodyPr/>
          <a:lstStyle/>
          <a:p>
            <a:fld id="{DB827055-821E-4F6B-AAA9-2685E1493D9C}" type="slidenum">
              <a:rPr lang="en-US" smtClean="0"/>
              <a:t>27</a:t>
            </a:fld>
            <a:endParaRPr lang="en-US" dirty="0"/>
          </a:p>
        </p:txBody>
      </p:sp>
    </p:spTree>
    <p:extLst>
      <p:ext uri="{BB962C8B-B14F-4D97-AF65-F5344CB8AC3E}">
        <p14:creationId xmlns:p14="http://schemas.microsoft.com/office/powerpoint/2010/main" val="2701675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 - Now I am going to hand it off to Angela as we move into leveraging technology and tools.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28</a:t>
            </a:fld>
            <a:endParaRPr lang="en-US" dirty="0"/>
          </a:p>
        </p:txBody>
      </p:sp>
    </p:spTree>
    <p:extLst>
      <p:ext uri="{BB962C8B-B14F-4D97-AF65-F5344CB8AC3E}">
        <p14:creationId xmlns:p14="http://schemas.microsoft.com/office/powerpoint/2010/main" val="886330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We’ve covered the brand center, but what other tools can help you? Today I’m going to cover a few that have helped with my club’s public image and will share some tips for creating some scripting templates.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29</a:t>
            </a:fld>
            <a:endParaRPr lang="en-US" dirty="0"/>
          </a:p>
        </p:txBody>
      </p:sp>
    </p:spTree>
    <p:extLst>
      <p:ext uri="{BB962C8B-B14F-4D97-AF65-F5344CB8AC3E}">
        <p14:creationId xmlns:p14="http://schemas.microsoft.com/office/powerpoint/2010/main" val="287172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Laura Please stay muted until you want to speak</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So if you have not muted already, please do so now. And also please mute your phone.</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It is proper etiquette to have your video on unless you must step away Explain use of chat box for answering questions.</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If you would like to answer a question, raise your hand in the reactions function and when called on, unmute and respond. Let’s do that now. Please raise your hand. </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Please lower your hand after you have been called upon. Let’s do that now.</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Zoom will be shut down if disturbed; then in 5 minutes login again</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Know that we are recording this training</a:t>
            </a:r>
            <a:endParaRPr dirty="0"/>
          </a:p>
          <a:p>
            <a:pPr marL="457200" marR="0" lvl="0" indent="-22860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Laura Introduce: It is my pleasure to introduce our Zones 30-31 Director, Beth Stubbs</a:t>
            </a:r>
            <a:endParaRPr dirty="0"/>
          </a:p>
        </p:txBody>
      </p:sp>
      <p:sp>
        <p:nvSpPr>
          <p:cNvPr id="156" name="Google Shape;156;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AI can help us with consistent messaging in a style true to the rotary voice. Remember we talked about the 4 attributes. It can also help us answer why, tell a story. We’ll walk through these things but I want to start by giving a few tips for each. In chat GPT being specific is important, it helps to give context and it’s ok if the first output isn’t what you wanted, you can refine and chat </a:t>
            </a:r>
            <a:r>
              <a:rPr lang="en-US" dirty="0" err="1"/>
              <a:t>gpt</a:t>
            </a:r>
            <a:r>
              <a:rPr lang="en-US" dirty="0"/>
              <a:t> will learn.  In Canva Magic write which we will just cover briefly, it’s a great way to polish your messages.</a:t>
            </a:r>
          </a:p>
        </p:txBody>
      </p:sp>
      <p:sp>
        <p:nvSpPr>
          <p:cNvPr id="4" name="Slide Number Placeholder 3"/>
          <p:cNvSpPr>
            <a:spLocks noGrp="1"/>
          </p:cNvSpPr>
          <p:nvPr>
            <p:ph type="sldNum" sz="quarter" idx="5"/>
          </p:nvPr>
        </p:nvSpPr>
        <p:spPr/>
        <p:txBody>
          <a:bodyPr/>
          <a:lstStyle/>
          <a:p>
            <a:fld id="{DB827055-821E-4F6B-AAA9-2685E1493D9C}" type="slidenum">
              <a:rPr lang="en-US" smtClean="0"/>
              <a:t>30</a:t>
            </a:fld>
            <a:endParaRPr lang="en-US" dirty="0"/>
          </a:p>
        </p:txBody>
      </p:sp>
    </p:spTree>
    <p:extLst>
      <p:ext uri="{BB962C8B-B14F-4D97-AF65-F5344CB8AC3E}">
        <p14:creationId xmlns:p14="http://schemas.microsoft.com/office/powerpoint/2010/main" val="1925158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AI can help us with consistent </a:t>
            </a:r>
            <a:r>
              <a:rPr lang="en-US" dirty="0" err="1"/>
              <a:t>messaging.It</a:t>
            </a:r>
            <a:r>
              <a:rPr lang="en-US" dirty="0"/>
              <a:t> can also help us answer why, and can help tell a story.  You can also use it  to create scripts that can easily be edited. In this example I wanted to create a </a:t>
            </a:r>
            <a:r>
              <a:rPr lang="en-US" dirty="0" err="1"/>
              <a:t>facebook</a:t>
            </a:r>
            <a:r>
              <a:rPr lang="en-US" dirty="0"/>
              <a:t> post to encourage people to come to our clubs pints for polio. Notice the specific items I mentioned “Facebook post” “100 words or less” “why”. Seconds later I got a post complete with hashtags that I was able to copy and paste. It is audience centric because it answers why and speaks to more than just existing </a:t>
            </a:r>
            <a:r>
              <a:rPr lang="en-US" dirty="0" err="1"/>
              <a:t>rotarians</a:t>
            </a:r>
            <a:r>
              <a:rPr lang="en-US" dirty="0"/>
              <a:t>, anyone could be interested in this.</a:t>
            </a:r>
          </a:p>
        </p:txBody>
      </p:sp>
      <p:sp>
        <p:nvSpPr>
          <p:cNvPr id="4" name="Slide Number Placeholder 3"/>
          <p:cNvSpPr>
            <a:spLocks noGrp="1"/>
          </p:cNvSpPr>
          <p:nvPr>
            <p:ph type="sldNum" sz="quarter" idx="5"/>
          </p:nvPr>
        </p:nvSpPr>
        <p:spPr/>
        <p:txBody>
          <a:bodyPr/>
          <a:lstStyle/>
          <a:p>
            <a:fld id="{DB827055-821E-4F6B-AAA9-2685E1493D9C}" type="slidenum">
              <a:rPr lang="en-US" smtClean="0"/>
              <a:t>31</a:t>
            </a:fld>
            <a:endParaRPr lang="en-US" dirty="0"/>
          </a:p>
        </p:txBody>
      </p:sp>
    </p:spTree>
    <p:extLst>
      <p:ext uri="{BB962C8B-B14F-4D97-AF65-F5344CB8AC3E}">
        <p14:creationId xmlns:p14="http://schemas.microsoft.com/office/powerpoint/2010/main" val="628662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AI can help us with consistent messaging in a style true to the rotary voice. Remember we talked about the 4 attributes. You can also use to create scripts that can easily be edited. In this example I wanted chat GPT to help create a library of scripts that my clubs public image chair could easily pull from for posts each week. In this case I asked it to focus on people of action and provided some context on what people of action is. I’m going to stop sharing the presentation now and I’d like to show you a few things live.</a:t>
            </a:r>
          </a:p>
        </p:txBody>
      </p:sp>
      <p:sp>
        <p:nvSpPr>
          <p:cNvPr id="4" name="Slide Number Placeholder 3"/>
          <p:cNvSpPr>
            <a:spLocks noGrp="1"/>
          </p:cNvSpPr>
          <p:nvPr>
            <p:ph type="sldNum" sz="quarter" idx="5"/>
          </p:nvPr>
        </p:nvSpPr>
        <p:spPr/>
        <p:txBody>
          <a:bodyPr/>
          <a:lstStyle/>
          <a:p>
            <a:fld id="{DB827055-821E-4F6B-AAA9-2685E1493D9C}" type="slidenum">
              <a:rPr lang="en-US" smtClean="0"/>
              <a:t>32</a:t>
            </a:fld>
            <a:endParaRPr lang="en-US" dirty="0"/>
          </a:p>
        </p:txBody>
      </p:sp>
    </p:spTree>
    <p:extLst>
      <p:ext uri="{BB962C8B-B14F-4D97-AF65-F5344CB8AC3E}">
        <p14:creationId xmlns:p14="http://schemas.microsoft.com/office/powerpoint/2010/main" val="3101666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Here’s the website information, also can use on your phones there are some copy cats out there that don’t work very well, so I would look for the official version on the app store. If you don’t want to sign up just yet </a:t>
            </a:r>
            <a:r>
              <a:rPr lang="en-US" dirty="0" err="1"/>
              <a:t>clik</a:t>
            </a:r>
            <a:r>
              <a:rPr lang="en-US" dirty="0"/>
              <a:t> on try </a:t>
            </a:r>
            <a:r>
              <a:rPr lang="en-US" dirty="0" err="1"/>
              <a:t>chatgpt</a:t>
            </a:r>
            <a:r>
              <a:rPr lang="en-US" dirty="0"/>
              <a:t> to start playing around and getting ideas.</a:t>
            </a:r>
          </a:p>
        </p:txBody>
      </p:sp>
      <p:sp>
        <p:nvSpPr>
          <p:cNvPr id="4" name="Slide Number Placeholder 3"/>
          <p:cNvSpPr>
            <a:spLocks noGrp="1"/>
          </p:cNvSpPr>
          <p:nvPr>
            <p:ph type="sldNum" sz="quarter" idx="5"/>
          </p:nvPr>
        </p:nvSpPr>
        <p:spPr/>
        <p:txBody>
          <a:bodyPr/>
          <a:lstStyle/>
          <a:p>
            <a:fld id="{DB827055-821E-4F6B-AAA9-2685E1493D9C}" type="slidenum">
              <a:rPr lang="en-US" smtClean="0"/>
              <a:t>33</a:t>
            </a:fld>
            <a:endParaRPr lang="en-US" dirty="0"/>
          </a:p>
        </p:txBody>
      </p:sp>
    </p:spTree>
    <p:extLst>
      <p:ext uri="{BB962C8B-B14F-4D97-AF65-F5344CB8AC3E}">
        <p14:creationId xmlns:p14="http://schemas.microsoft.com/office/powerpoint/2010/main" val="184041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I’ll cover this very briefly as I want you to know this is an option but Canva Magic Write can help you with clarity, shortening messages, making more fun or formal. In this example I asked it to summarize my post and make it more formal. Keep this in mind for next month when you are working on elevating your visuals!</a:t>
            </a:r>
          </a:p>
        </p:txBody>
      </p:sp>
      <p:sp>
        <p:nvSpPr>
          <p:cNvPr id="4" name="Slide Number Placeholder 3"/>
          <p:cNvSpPr>
            <a:spLocks noGrp="1"/>
          </p:cNvSpPr>
          <p:nvPr>
            <p:ph type="sldNum" sz="quarter" idx="5"/>
          </p:nvPr>
        </p:nvSpPr>
        <p:spPr/>
        <p:txBody>
          <a:bodyPr/>
          <a:lstStyle/>
          <a:p>
            <a:fld id="{DB827055-821E-4F6B-AAA9-2685E1493D9C}" type="slidenum">
              <a:rPr lang="en-US" smtClean="0"/>
              <a:t>34</a:t>
            </a:fld>
            <a:endParaRPr lang="en-US" dirty="0"/>
          </a:p>
        </p:txBody>
      </p:sp>
    </p:spTree>
    <p:extLst>
      <p:ext uri="{BB962C8B-B14F-4D97-AF65-F5344CB8AC3E}">
        <p14:creationId xmlns:p14="http://schemas.microsoft.com/office/powerpoint/2010/main" val="768596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Angela – Any quick questions that I can answer on using AI? I am now going to hand this over to Laura as we wrap up with our next section on putting it all together.</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35</a:t>
            </a:fld>
            <a:endParaRPr lang="en-US" dirty="0"/>
          </a:p>
        </p:txBody>
      </p:sp>
    </p:spTree>
    <p:extLst>
      <p:ext uri="{BB962C8B-B14F-4D97-AF65-F5344CB8AC3E}">
        <p14:creationId xmlns:p14="http://schemas.microsoft.com/office/powerpoint/2010/main" val="460949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It’s your turn…let’s take 10 minutes in groups utilize examples provided. Discuss how it could go from good to great by being consistent with rotary branding, people of action, messaging, audience centric? Will then come back and do a read outs. Rules for this exercise are (next slide)</a:t>
            </a:r>
          </a:p>
        </p:txBody>
      </p:sp>
      <p:sp>
        <p:nvSpPr>
          <p:cNvPr id="4" name="Slide Number Placeholder 3"/>
          <p:cNvSpPr>
            <a:spLocks noGrp="1"/>
          </p:cNvSpPr>
          <p:nvPr>
            <p:ph type="sldNum" sz="quarter" idx="5"/>
          </p:nvPr>
        </p:nvSpPr>
        <p:spPr/>
        <p:txBody>
          <a:bodyPr/>
          <a:lstStyle/>
          <a:p>
            <a:fld id="{DB827055-821E-4F6B-AAA9-2685E1493D9C}" type="slidenum">
              <a:rPr lang="en-US" smtClean="0"/>
              <a:t>36</a:t>
            </a:fld>
            <a:endParaRPr lang="en-US" dirty="0"/>
          </a:p>
        </p:txBody>
      </p:sp>
    </p:spTree>
    <p:extLst>
      <p:ext uri="{BB962C8B-B14F-4D97-AF65-F5344CB8AC3E}">
        <p14:creationId xmlns:p14="http://schemas.microsoft.com/office/powerpoint/2010/main" val="1177926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groups 10 minutes. Examples will be posted in the chat</a:t>
            </a:r>
          </a:p>
        </p:txBody>
      </p:sp>
      <p:sp>
        <p:nvSpPr>
          <p:cNvPr id="4" name="Slide Number Placeholder 3"/>
          <p:cNvSpPr>
            <a:spLocks noGrp="1"/>
          </p:cNvSpPr>
          <p:nvPr>
            <p:ph type="sldNum" sz="quarter" idx="5"/>
          </p:nvPr>
        </p:nvSpPr>
        <p:spPr/>
        <p:txBody>
          <a:bodyPr/>
          <a:lstStyle/>
          <a:p>
            <a:fld id="{DB827055-821E-4F6B-AAA9-2685E1493D9C}" type="slidenum">
              <a:rPr lang="en-US" smtClean="0"/>
              <a:t>37</a:t>
            </a:fld>
            <a:endParaRPr lang="en-US" dirty="0"/>
          </a:p>
        </p:txBody>
      </p:sp>
    </p:spTree>
    <p:extLst>
      <p:ext uri="{BB962C8B-B14F-4D97-AF65-F5344CB8AC3E}">
        <p14:creationId xmlns:p14="http://schemas.microsoft.com/office/powerpoint/2010/main" val="2287714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38</a:t>
            </a:fld>
            <a:endParaRPr lang="en-US"/>
          </a:p>
        </p:txBody>
      </p:sp>
    </p:spTree>
    <p:extLst>
      <p:ext uri="{BB962C8B-B14F-4D97-AF65-F5344CB8AC3E}">
        <p14:creationId xmlns:p14="http://schemas.microsoft.com/office/powerpoint/2010/main" val="3786805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a:t>
            </a:r>
          </a:p>
        </p:txBody>
      </p:sp>
      <p:sp>
        <p:nvSpPr>
          <p:cNvPr id="4" name="Slide Number Placeholder 3"/>
          <p:cNvSpPr>
            <a:spLocks noGrp="1"/>
          </p:cNvSpPr>
          <p:nvPr>
            <p:ph type="sldNum" sz="quarter" idx="5"/>
          </p:nvPr>
        </p:nvSpPr>
        <p:spPr/>
        <p:txBody>
          <a:bodyPr/>
          <a:lstStyle/>
          <a:p>
            <a:fld id="{DB827055-821E-4F6B-AAA9-2685E1493D9C}" type="slidenum">
              <a:rPr lang="en-US" smtClean="0"/>
              <a:t>39</a:t>
            </a:fld>
            <a:endParaRPr lang="en-US" dirty="0"/>
          </a:p>
        </p:txBody>
      </p:sp>
    </p:spTree>
    <p:extLst>
      <p:ext uri="{BB962C8B-B14F-4D97-AF65-F5344CB8AC3E}">
        <p14:creationId xmlns:p14="http://schemas.microsoft.com/office/powerpoint/2010/main" val="338319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Angela – You can’t build a strong brand if you don’t have a clear understanding of what your brand is. Ask audience “What is our brand?” Get several responses live/chat.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724893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DB827055-821E-4F6B-AAA9-2685E1493D9C}" type="slidenum">
              <a:rPr lang="en-US" smtClean="0"/>
              <a:t>40</a:t>
            </a:fld>
            <a:endParaRPr lang="en-US" dirty="0"/>
          </a:p>
        </p:txBody>
      </p:sp>
    </p:spTree>
    <p:extLst>
      <p:ext uri="{BB962C8B-B14F-4D97-AF65-F5344CB8AC3E}">
        <p14:creationId xmlns:p14="http://schemas.microsoft.com/office/powerpoint/2010/main" val="74833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Emphasize it’s more than just a logo, it’s how people think about us. Keeping that in mind we are going to dive in more on how we strengthen our brand by understanding the components that go into it – what determines how people think of us.</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423478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A consistent voice and unified visual identity are essential components of a strong brand and People of Action is an important component of that and that will be the focus of this part of our session.</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30156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Starting first with consistency. There are many elements to consider when talking about consistency. The elements we are going to be talking about today can be found in the brand center, if you go to our brand and then click on brand elements you will get in-depth information on each element like in the screen shot here. While we could probably spend the entire session on each of these individually, our goal today is to bring to your attention some key considerations that maybe you haven’t thought of before, and to do that we’re going to play a game. Have any of you ever played the game higher or lower? My son has this on his phone and it’s more pop culture facts that you have to guess whether figures are higher or lower so today we’ve turned that into a Rotary version. On each slide I am going to put up a statement and you are going to guess whether the figures made in the statement are actually higher or lower.  Please type in the chat your responses. Ok here we go:</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72094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Logos and Graphics. Is the actual answer higher or lower than 4?</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99629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 It’s higher. There are 5 colorways available…Why? Some colors work better on different backgrounds. If this background was gold or yellow the first two logos would not work well. Instead of clubs trying to modify logos or use different combinations if they have all 5 already downloaded, they will easily be able to be consistent by utilizing official logos. Do your clubs have all 5 downloaded? Don’t forget the Brand Center – Brand Elements is your guide not only on club logos but other graphics such as logo lock up’s, the Masterbrand signature, mark of excellence, end polio now icons, and Areas of Focus icons which also have color options. And a little birdie told me that logos are going to be part of the topics being covered next month with Megan so I encourage you to join that and also make sure you have all 5 of yours downloaded.</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428025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2"/>
        <p:cNvGrpSpPr/>
        <p:nvPr/>
      </p:nvGrpSpPr>
      <p:grpSpPr>
        <a:xfrm>
          <a:off x="0" y="0"/>
          <a:ext cx="0" cy="0"/>
          <a:chOff x="0" y="0"/>
          <a:chExt cx="0" cy="0"/>
        </a:xfrm>
      </p:grpSpPr>
      <p:sp>
        <p:nvSpPr>
          <p:cNvPr id="33" name="Google Shape;33;p66"/>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200"/>
            </a:lvl1pPr>
            <a:lvl2pPr marL="914400" lvl="1" indent="-381000" algn="l">
              <a:lnSpc>
                <a:spcPct val="100000"/>
              </a:lnSpc>
              <a:spcBef>
                <a:spcPts val="1200"/>
              </a:spcBef>
              <a:spcAft>
                <a:spcPts val="0"/>
              </a:spcAft>
              <a:buSzPts val="2400"/>
              <a:buChar char="•"/>
              <a:defRPr sz="1800"/>
            </a:lvl2pPr>
            <a:lvl3pPr marL="1371600" lvl="2" indent="-355600" algn="l">
              <a:lnSpc>
                <a:spcPct val="90000"/>
              </a:lnSpc>
              <a:spcBef>
                <a:spcPts val="1200"/>
              </a:spcBef>
              <a:spcAft>
                <a:spcPts val="0"/>
              </a:spcAft>
              <a:buSzPts val="2000"/>
              <a:buChar char="•"/>
              <a:defRPr sz="1800"/>
            </a:lvl3pPr>
            <a:lvl4pPr marL="1828800" lvl="3" indent="-342900" algn="l">
              <a:lnSpc>
                <a:spcPct val="90000"/>
              </a:lnSpc>
              <a:spcBef>
                <a:spcPts val="500"/>
              </a:spcBef>
              <a:spcAft>
                <a:spcPts val="0"/>
              </a:spcAft>
              <a:buSzPts val="1800"/>
              <a:buChar char="•"/>
              <a:defRPr sz="1600"/>
            </a:lvl4pPr>
            <a:lvl5pPr marL="2286000" lvl="4" indent="-342900" algn="l">
              <a:lnSpc>
                <a:spcPct val="90000"/>
              </a:lnSpc>
              <a:spcBef>
                <a:spcPts val="500"/>
              </a:spcBef>
              <a:spcAft>
                <a:spcPts val="0"/>
              </a:spcAft>
              <a:buSzPts val="1800"/>
              <a:buChar char="•"/>
              <a:defRPr sz="16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 name="Google Shape;34;p66"/>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sz="2000">
                <a:solidFill>
                  <a:schemeClr val="lt1"/>
                </a:solidFill>
              </a:defRPr>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sz="1600"/>
            </a:lvl4pPr>
            <a:lvl5pPr marL="2286000" lvl="4" indent="-342900" algn="l">
              <a:lnSpc>
                <a:spcPct val="90000"/>
              </a:lnSpc>
              <a:spcBef>
                <a:spcPts val="500"/>
              </a:spcBef>
              <a:spcAft>
                <a:spcPts val="0"/>
              </a:spcAft>
              <a:buSzPts val="1800"/>
              <a:buChar char="•"/>
              <a:defRPr sz="16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66"/>
          <p:cNvSpPr txBox="1">
            <a:spLocks noGrp="1"/>
          </p:cNvSpPr>
          <p:nvPr>
            <p:ph type="subTitle" idx="3"/>
          </p:nvPr>
        </p:nvSpPr>
        <p:spPr>
          <a:xfrm>
            <a:off x="554568"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200">
                <a:solidFill>
                  <a:schemeClr val="lt1"/>
                </a:solidFill>
                <a:latin typeface="Arial"/>
                <a:ea typeface="Arial"/>
                <a:cs typeface="Arial"/>
                <a:sym typeface="Aria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36" name="Google Shape;36;p66"/>
          <p:cNvSpPr txBox="1">
            <a:spLocks noGrp="1"/>
          </p:cNvSpPr>
          <p:nvPr>
            <p:ph type="sldNum" idx="12"/>
          </p:nvPr>
        </p:nvSpPr>
        <p:spPr>
          <a:xfrm>
            <a:off x="11650134" y="115570"/>
            <a:ext cx="423334"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541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 id="2147483684"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7.xml"/><Relationship Id="rId4" Type="http://schemas.openxmlformats.org/officeDocument/2006/relationships/hyperlink" Target="https://my-cms.rotary.org/en/document/rotary-code-polic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3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image" Target="../media/image40.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34.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21.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03" y="359524"/>
            <a:ext cx="2609627" cy="2619982"/>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BUILDING A STRONG ROTARY BRAND</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STRATEGIES AND BEST PRACTICES</a:t>
            </a:r>
          </a:p>
        </p:txBody>
      </p:sp>
      <p:sp>
        <p:nvSpPr>
          <p:cNvPr id="2" name="TextBox 1">
            <a:extLst>
              <a:ext uri="{FF2B5EF4-FFF2-40B4-BE49-F238E27FC236}">
                <a16:creationId xmlns:a16="http://schemas.microsoft.com/office/drawing/2014/main" id="{012818C2-01AC-4EC9-8971-0D678A0EFCCE}"/>
              </a:ext>
            </a:extLst>
          </p:cNvPr>
          <p:cNvSpPr txBox="1"/>
          <p:nvPr/>
        </p:nvSpPr>
        <p:spPr>
          <a:xfrm>
            <a:off x="1687286" y="5601798"/>
            <a:ext cx="8360228" cy="1169551"/>
          </a:xfrm>
          <a:prstGeom prst="rect">
            <a:avLst/>
          </a:prstGeom>
          <a:noFill/>
        </p:spPr>
        <p:txBody>
          <a:bodyPr wrap="square" rtlCol="0">
            <a:spAutoFit/>
          </a:bodyPr>
          <a:lstStyle/>
          <a:p>
            <a:r>
              <a:rPr lang="en-US" sz="3500" dirty="0">
                <a:solidFill>
                  <a:schemeClr val="bg1"/>
                </a:solidFill>
              </a:rPr>
              <a:t>Angela Rickman		Laura </a:t>
            </a:r>
            <a:r>
              <a:rPr lang="en-US" sz="3500" dirty="0" err="1">
                <a:solidFill>
                  <a:schemeClr val="bg1"/>
                </a:solidFill>
              </a:rPr>
              <a:t>Carie</a:t>
            </a:r>
            <a:endParaRPr lang="en-US" sz="3500" dirty="0">
              <a:solidFill>
                <a:schemeClr val="bg1"/>
              </a:solidFill>
            </a:endParaRPr>
          </a:p>
          <a:p>
            <a:r>
              <a:rPr lang="en-US" sz="3500" dirty="0">
                <a:solidFill>
                  <a:schemeClr val="bg1"/>
                </a:solidFill>
              </a:rPr>
              <a:t>ARPIC Zone 31		RPIC Zone 30</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6047317" cy="3131468"/>
          </a:xfrm>
        </p:spPr>
        <p:txBody>
          <a:bodyPr>
            <a:normAutofit lnSpcReduction="10000"/>
          </a:bodyPr>
          <a:lstStyle/>
          <a:p>
            <a:r>
              <a:rPr lang="en-US" sz="4800" dirty="0"/>
              <a:t>The Rotary voice focuses on 5 attributes that describe Rotary and members.</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5</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1C7A56C-9DD5-16FE-D643-4F90C5E4E437}"/>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VOICE AND MESSAGING</a:t>
            </a:r>
          </a:p>
        </p:txBody>
      </p:sp>
    </p:spTree>
    <p:custDataLst>
      <p:tags r:id="rId1"/>
    </p:custDataLst>
    <p:extLst>
      <p:ext uri="{BB962C8B-B14F-4D97-AF65-F5344CB8AC3E}">
        <p14:creationId xmlns:p14="http://schemas.microsoft.com/office/powerpoint/2010/main" val="115859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FF0000"/>
                </a:solidFill>
              </a:rPr>
              <a:t>LOWER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4</a:t>
            </a:r>
          </a:p>
        </p:txBody>
      </p:sp>
      <p:sp>
        <p:nvSpPr>
          <p:cNvPr id="2" name="Subtitle 3">
            <a:extLst>
              <a:ext uri="{FF2B5EF4-FFF2-40B4-BE49-F238E27FC236}">
                <a16:creationId xmlns:a16="http://schemas.microsoft.com/office/drawing/2014/main" id="{CF850BE9-DD76-5245-314C-92DD81F38FDC}"/>
              </a:ext>
            </a:extLst>
          </p:cNvPr>
          <p:cNvSpPr>
            <a:spLocks noGrp="1"/>
          </p:cNvSpPr>
          <p:nvPr>
            <p:ph type="subTitle" idx="1"/>
          </p:nvPr>
        </p:nvSpPr>
        <p:spPr>
          <a:xfrm>
            <a:off x="540552" y="1653550"/>
            <a:ext cx="6047317" cy="3131468"/>
          </a:xfrm>
        </p:spPr>
        <p:txBody>
          <a:bodyPr>
            <a:normAutofit/>
          </a:bodyPr>
          <a:lstStyle/>
          <a:p>
            <a:pPr marL="914400" indent="-914400">
              <a:buAutoNum type="arabicPeriod"/>
            </a:pPr>
            <a:r>
              <a:rPr lang="en-US" sz="4800" dirty="0"/>
              <a:t>Persevering</a:t>
            </a:r>
          </a:p>
          <a:p>
            <a:pPr marL="914400" indent="-914400">
              <a:buAutoNum type="arabicPeriod"/>
            </a:pPr>
            <a:r>
              <a:rPr lang="en-US" sz="4800" dirty="0"/>
              <a:t>Inspiring</a:t>
            </a:r>
          </a:p>
          <a:p>
            <a:pPr marL="914400" indent="-914400">
              <a:buAutoNum type="arabicPeriod"/>
            </a:pPr>
            <a:r>
              <a:rPr lang="en-US" sz="4800" dirty="0"/>
              <a:t>Compassionate</a:t>
            </a:r>
          </a:p>
          <a:p>
            <a:pPr marL="914400" indent="-914400">
              <a:buAutoNum type="arabicPeriod"/>
            </a:pPr>
            <a:r>
              <a:rPr lang="en-US" sz="4800" dirty="0"/>
              <a:t>Smart. </a:t>
            </a:r>
            <a:endParaRPr lang="en-US" dirty="0"/>
          </a:p>
        </p:txBody>
      </p:sp>
      <p:sp>
        <p:nvSpPr>
          <p:cNvPr id="8" name="TextBox 7">
            <a:extLst>
              <a:ext uri="{FF2B5EF4-FFF2-40B4-BE49-F238E27FC236}">
                <a16:creationId xmlns:a16="http://schemas.microsoft.com/office/drawing/2014/main" id="{9568F852-EC53-1FEA-C2F1-B908677D4F40}"/>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VOICE AND MESSAGING</a:t>
            </a:r>
          </a:p>
        </p:txBody>
      </p:sp>
    </p:spTree>
    <p:custDataLst>
      <p:tags r:id="rId1"/>
    </p:custDataLst>
    <p:extLst>
      <p:ext uri="{BB962C8B-B14F-4D97-AF65-F5344CB8AC3E}">
        <p14:creationId xmlns:p14="http://schemas.microsoft.com/office/powerpoint/2010/main" val="10416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6047317" cy="3131468"/>
          </a:xfrm>
        </p:spPr>
        <p:txBody>
          <a:bodyPr>
            <a:normAutofit/>
          </a:bodyPr>
          <a:lstStyle/>
          <a:p>
            <a:r>
              <a:rPr lang="en-US" sz="4800" dirty="0"/>
              <a:t>There are 928 items available for download in the Brand Center.</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928</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88DC28-3CDB-616A-0975-A25E287E56D9}"/>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IMAGES AND VIDEOS</a:t>
            </a:r>
          </a:p>
        </p:txBody>
      </p:sp>
    </p:spTree>
    <p:custDataLst>
      <p:tags r:id="rId1"/>
    </p:custDataLst>
    <p:extLst>
      <p:ext uri="{BB962C8B-B14F-4D97-AF65-F5344CB8AC3E}">
        <p14:creationId xmlns:p14="http://schemas.microsoft.com/office/powerpoint/2010/main" val="18409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92D050"/>
                </a:solidFill>
              </a:rPr>
              <a:t>HIGHER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1,238</a:t>
            </a:r>
          </a:p>
        </p:txBody>
      </p:sp>
      <p:sp>
        <p:nvSpPr>
          <p:cNvPr id="2" name="Subtitle 3">
            <a:extLst>
              <a:ext uri="{FF2B5EF4-FFF2-40B4-BE49-F238E27FC236}">
                <a16:creationId xmlns:a16="http://schemas.microsoft.com/office/drawing/2014/main" id="{CF850BE9-DD76-5245-314C-92DD81F38FDC}"/>
              </a:ext>
            </a:extLst>
          </p:cNvPr>
          <p:cNvSpPr>
            <a:spLocks noGrp="1"/>
          </p:cNvSpPr>
          <p:nvPr>
            <p:ph type="subTitle" idx="1"/>
          </p:nvPr>
        </p:nvSpPr>
        <p:spPr>
          <a:xfrm>
            <a:off x="540552" y="1653550"/>
            <a:ext cx="6771460" cy="4251158"/>
          </a:xfrm>
        </p:spPr>
        <p:txBody>
          <a:bodyPr>
            <a:normAutofit fontScale="40000" lnSpcReduction="20000"/>
          </a:bodyPr>
          <a:lstStyle/>
          <a:p>
            <a:pPr marL="914400" indent="-914400">
              <a:buFont typeface="Arial" panose="020B0604020202020204" pitchFamily="34" charset="0"/>
              <a:buChar char="•"/>
            </a:pPr>
            <a:r>
              <a:rPr lang="en-US" sz="8000" dirty="0"/>
              <a:t>Roll up Banners</a:t>
            </a:r>
          </a:p>
          <a:p>
            <a:pPr marL="914400" indent="-914400">
              <a:buFont typeface="Arial" panose="020B0604020202020204" pitchFamily="34" charset="0"/>
              <a:buChar char="•"/>
            </a:pPr>
            <a:r>
              <a:rPr lang="en-US" sz="8000" dirty="0"/>
              <a:t>Virtual Backgrounds</a:t>
            </a:r>
          </a:p>
          <a:p>
            <a:pPr marL="914400" indent="-914400">
              <a:buFont typeface="Arial" panose="020B0604020202020204" pitchFamily="34" charset="0"/>
              <a:buChar char="•"/>
            </a:pPr>
            <a:r>
              <a:rPr lang="en-US" sz="8000" dirty="0"/>
              <a:t>Power Point Templates</a:t>
            </a:r>
          </a:p>
          <a:p>
            <a:pPr marL="914400" indent="-914400">
              <a:buFont typeface="Arial" panose="020B0604020202020204" pitchFamily="34" charset="0"/>
              <a:buChar char="•"/>
            </a:pPr>
            <a:r>
              <a:rPr lang="en-US" sz="8000" dirty="0"/>
              <a:t>RYLA Graphics</a:t>
            </a:r>
          </a:p>
          <a:p>
            <a:pPr marL="914400" indent="-914400">
              <a:buFont typeface="Arial" panose="020B0604020202020204" pitchFamily="34" charset="0"/>
              <a:buChar char="•"/>
            </a:pPr>
            <a:r>
              <a:rPr lang="en-US" sz="8000" dirty="0"/>
              <a:t>Pictures</a:t>
            </a:r>
          </a:p>
          <a:p>
            <a:pPr marL="914400" indent="-914400">
              <a:buFont typeface="Arial" panose="020B0604020202020204" pitchFamily="34" charset="0"/>
              <a:buChar char="•"/>
            </a:pPr>
            <a:r>
              <a:rPr lang="en-US" sz="8000" dirty="0"/>
              <a:t>Videos</a:t>
            </a:r>
          </a:p>
          <a:p>
            <a:pPr marL="914400" indent="-914400">
              <a:buFont typeface="Arial" panose="020B0604020202020204" pitchFamily="34" charset="0"/>
              <a:buChar char="•"/>
            </a:pPr>
            <a:r>
              <a:rPr lang="en-US" sz="8000" dirty="0"/>
              <a:t>Radio Ads</a:t>
            </a:r>
          </a:p>
          <a:p>
            <a:pPr marL="914400" indent="-914400">
              <a:buFont typeface="Arial" panose="020B0604020202020204" pitchFamily="34" charset="0"/>
              <a:buChar char="•"/>
            </a:pPr>
            <a:r>
              <a:rPr lang="en-US" sz="8000" dirty="0"/>
              <a:t>Outdoor digital billboard</a:t>
            </a:r>
          </a:p>
          <a:p>
            <a:pPr marL="914400" indent="-914400">
              <a:buFont typeface="Arial" panose="020B0604020202020204" pitchFamily="34" charset="0"/>
              <a:buChar char="•"/>
            </a:pPr>
            <a:r>
              <a:rPr lang="en-US" sz="8000" dirty="0"/>
              <a:t>And so much more!</a:t>
            </a:r>
          </a:p>
          <a:p>
            <a:endParaRPr lang="en-US" dirty="0"/>
          </a:p>
        </p:txBody>
      </p:sp>
      <p:sp>
        <p:nvSpPr>
          <p:cNvPr id="7" name="TextBox 6">
            <a:extLst>
              <a:ext uri="{FF2B5EF4-FFF2-40B4-BE49-F238E27FC236}">
                <a16:creationId xmlns:a16="http://schemas.microsoft.com/office/drawing/2014/main" id="{B51A9AB3-7512-B17D-788D-9150300D475F}"/>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IMAGES AND VIDEOS</a:t>
            </a:r>
          </a:p>
        </p:txBody>
      </p:sp>
    </p:spTree>
    <p:custDataLst>
      <p:tags r:id="rId1"/>
    </p:custDataLst>
    <p:extLst>
      <p:ext uri="{BB962C8B-B14F-4D97-AF65-F5344CB8AC3E}">
        <p14:creationId xmlns:p14="http://schemas.microsoft.com/office/powerpoint/2010/main" val="100164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6047317" cy="3131468"/>
          </a:xfrm>
        </p:spPr>
        <p:txBody>
          <a:bodyPr>
            <a:normAutofit lnSpcReduction="10000"/>
          </a:bodyPr>
          <a:lstStyle/>
          <a:p>
            <a:r>
              <a:rPr lang="en-US" sz="4800" dirty="0"/>
              <a:t>There are 3 free Primary fonts that can be used for headlines and navigation labels.</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3</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88DC28-3CDB-616A-0975-A25E287E56D9}"/>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COLORS/TYPOGRAPHY</a:t>
            </a:r>
          </a:p>
        </p:txBody>
      </p:sp>
    </p:spTree>
    <p:custDataLst>
      <p:tags r:id="rId1"/>
    </p:custDataLst>
    <p:extLst>
      <p:ext uri="{BB962C8B-B14F-4D97-AF65-F5344CB8AC3E}">
        <p14:creationId xmlns:p14="http://schemas.microsoft.com/office/powerpoint/2010/main" val="286212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FF0000"/>
                </a:solidFill>
              </a:rPr>
              <a:t>LOWER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2</a:t>
            </a:r>
          </a:p>
        </p:txBody>
      </p:sp>
      <p:sp>
        <p:nvSpPr>
          <p:cNvPr id="2" name="Subtitle 3">
            <a:extLst>
              <a:ext uri="{FF2B5EF4-FFF2-40B4-BE49-F238E27FC236}">
                <a16:creationId xmlns:a16="http://schemas.microsoft.com/office/drawing/2014/main" id="{CF850BE9-DD76-5245-314C-92DD81F38FDC}"/>
              </a:ext>
            </a:extLst>
          </p:cNvPr>
          <p:cNvSpPr>
            <a:spLocks noGrp="1"/>
          </p:cNvSpPr>
          <p:nvPr>
            <p:ph type="subTitle" idx="1"/>
          </p:nvPr>
        </p:nvSpPr>
        <p:spPr>
          <a:xfrm>
            <a:off x="438150" y="1887078"/>
            <a:ext cx="6771460" cy="4251158"/>
          </a:xfrm>
        </p:spPr>
        <p:txBody>
          <a:bodyPr>
            <a:normAutofit/>
          </a:bodyPr>
          <a:lstStyle/>
          <a:p>
            <a:pPr marL="914400" indent="-914400">
              <a:buFont typeface="Arial" panose="020B0604020202020204" pitchFamily="34" charset="0"/>
              <a:buChar char="•"/>
            </a:pPr>
            <a:r>
              <a:rPr lang="en-US" sz="4400" dirty="0"/>
              <a:t>Frutiger (Licensed)</a:t>
            </a:r>
          </a:p>
          <a:p>
            <a:pPr marL="914400" indent="-914400">
              <a:buFont typeface="Arial" panose="020B0604020202020204" pitchFamily="34" charset="0"/>
              <a:buChar char="•"/>
            </a:pPr>
            <a:r>
              <a:rPr lang="en-US" sz="4400" dirty="0">
                <a:latin typeface="Open Sans" panose="020B0606030504020204" pitchFamily="34" charset="0"/>
                <a:ea typeface="Open Sans" panose="020B0606030504020204" pitchFamily="34" charset="0"/>
                <a:cs typeface="Open Sans" panose="020B0606030504020204" pitchFamily="34" charset="0"/>
              </a:rPr>
              <a:t>Open Sans (Free)</a:t>
            </a:r>
          </a:p>
          <a:p>
            <a:pPr marL="914400" indent="-914400">
              <a:buFont typeface="Arial" panose="020B0604020202020204" pitchFamily="34" charset="0"/>
              <a:buChar char="•"/>
            </a:pPr>
            <a:r>
              <a:rPr lang="en-US" sz="4400" dirty="0">
                <a:latin typeface="+mn-lt"/>
              </a:rPr>
              <a:t>Arial (Free)</a:t>
            </a:r>
            <a:endParaRPr lang="en-US" dirty="0">
              <a:latin typeface="+mn-lt"/>
            </a:endParaRPr>
          </a:p>
        </p:txBody>
      </p:sp>
      <p:sp>
        <p:nvSpPr>
          <p:cNvPr id="7" name="TextBox 6">
            <a:extLst>
              <a:ext uri="{FF2B5EF4-FFF2-40B4-BE49-F238E27FC236}">
                <a16:creationId xmlns:a16="http://schemas.microsoft.com/office/drawing/2014/main" id="{B51A9AB3-7512-B17D-788D-9150300D475F}"/>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COLORS/TYPOGRAPHY</a:t>
            </a:r>
          </a:p>
        </p:txBody>
      </p:sp>
    </p:spTree>
    <p:custDataLst>
      <p:tags r:id="rId1"/>
    </p:custDataLst>
    <p:extLst>
      <p:ext uri="{BB962C8B-B14F-4D97-AF65-F5344CB8AC3E}">
        <p14:creationId xmlns:p14="http://schemas.microsoft.com/office/powerpoint/2010/main" val="369984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6047317" cy="3131468"/>
          </a:xfrm>
        </p:spPr>
        <p:txBody>
          <a:bodyPr>
            <a:normAutofit lnSpcReduction="10000"/>
          </a:bodyPr>
          <a:lstStyle/>
          <a:p>
            <a:r>
              <a:rPr lang="en-US" sz="4800" dirty="0"/>
              <a:t>There are 101 Rotary Marks that are trademarked and owned by Rotary International.</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101</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88DC28-3CDB-616A-0975-A25E287E56D9}"/>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THE ROTARY NAME</a:t>
            </a:r>
          </a:p>
        </p:txBody>
      </p:sp>
    </p:spTree>
    <p:custDataLst>
      <p:tags r:id="rId1"/>
    </p:custDataLst>
    <p:extLst>
      <p:ext uri="{BB962C8B-B14F-4D97-AF65-F5344CB8AC3E}">
        <p14:creationId xmlns:p14="http://schemas.microsoft.com/office/powerpoint/2010/main" val="22012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92D050"/>
                </a:solidFill>
              </a:rPr>
              <a:t>HIGHER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105+</a:t>
            </a:r>
          </a:p>
        </p:txBody>
      </p:sp>
      <p:sp>
        <p:nvSpPr>
          <p:cNvPr id="2" name="Subtitle 3">
            <a:extLst>
              <a:ext uri="{FF2B5EF4-FFF2-40B4-BE49-F238E27FC236}">
                <a16:creationId xmlns:a16="http://schemas.microsoft.com/office/drawing/2014/main" id="{CF850BE9-DD76-5245-314C-92DD81F38FDC}"/>
              </a:ext>
            </a:extLst>
          </p:cNvPr>
          <p:cNvSpPr>
            <a:spLocks noGrp="1"/>
          </p:cNvSpPr>
          <p:nvPr>
            <p:ph type="subTitle" idx="1"/>
          </p:nvPr>
        </p:nvSpPr>
        <p:spPr>
          <a:xfrm>
            <a:off x="438150" y="1592694"/>
            <a:ext cx="7105650" cy="4833772"/>
          </a:xfrm>
        </p:spPr>
        <p:txBody>
          <a:bodyPr>
            <a:normAutofit fontScale="62500" lnSpcReduction="20000"/>
          </a:bodyPr>
          <a:lstStyle/>
          <a:p>
            <a:pPr marL="914400" indent="-914400">
              <a:buFont typeface="Arial" panose="020B0604020202020204" pitchFamily="34" charset="0"/>
              <a:buChar char="•"/>
            </a:pPr>
            <a:r>
              <a:rPr lang="en-US" sz="4400" dirty="0"/>
              <a:t>Rotary</a:t>
            </a:r>
          </a:p>
          <a:p>
            <a:pPr marL="914400" indent="-914400">
              <a:buFont typeface="Arial" panose="020B0604020202020204" pitchFamily="34" charset="0"/>
              <a:buChar char="•"/>
            </a:pPr>
            <a:r>
              <a:rPr lang="en-US" sz="4400" dirty="0"/>
              <a:t>Rotary Club</a:t>
            </a:r>
          </a:p>
          <a:p>
            <a:pPr marL="914400" indent="-914400">
              <a:buFont typeface="Arial" panose="020B0604020202020204" pitchFamily="34" charset="0"/>
              <a:buChar char="•"/>
            </a:pPr>
            <a:r>
              <a:rPr lang="en-US" sz="4400" dirty="0"/>
              <a:t>Rotarian</a:t>
            </a:r>
          </a:p>
          <a:p>
            <a:pPr marL="914400" indent="-914400">
              <a:buFont typeface="Arial" panose="020B0604020202020204" pitchFamily="34" charset="0"/>
              <a:buChar char="•"/>
            </a:pPr>
            <a:r>
              <a:rPr lang="en-US" sz="4400" dirty="0"/>
              <a:t>Rotaract</a:t>
            </a:r>
          </a:p>
          <a:p>
            <a:pPr marL="914400" indent="-914400">
              <a:buFont typeface="Arial" panose="020B0604020202020204" pitchFamily="34" charset="0"/>
              <a:buChar char="•"/>
            </a:pPr>
            <a:r>
              <a:rPr lang="en-US" sz="4400" dirty="0"/>
              <a:t>Rotaract Club</a:t>
            </a:r>
          </a:p>
          <a:p>
            <a:pPr marL="914400" indent="-914400">
              <a:buFont typeface="Arial" panose="020B0604020202020204" pitchFamily="34" charset="0"/>
              <a:buChar char="•"/>
            </a:pPr>
            <a:r>
              <a:rPr lang="en-US" sz="4400" dirty="0"/>
              <a:t>Interact</a:t>
            </a:r>
          </a:p>
          <a:p>
            <a:pPr marL="914400" indent="-914400">
              <a:buFont typeface="Arial" panose="020B0604020202020204" pitchFamily="34" charset="0"/>
              <a:buChar char="•"/>
            </a:pPr>
            <a:r>
              <a:rPr lang="en-US" sz="4400" dirty="0"/>
              <a:t>Interact Club</a:t>
            </a:r>
          </a:p>
          <a:p>
            <a:pPr marL="914400" indent="-914400">
              <a:buFont typeface="Arial" panose="020B0604020202020204" pitchFamily="34" charset="0"/>
              <a:buChar char="•"/>
            </a:pPr>
            <a:r>
              <a:rPr lang="en-US" sz="4400" dirty="0"/>
              <a:t>End Polio Now</a:t>
            </a:r>
          </a:p>
          <a:p>
            <a:pPr marL="914400" indent="-914400">
              <a:buFont typeface="Arial" panose="020B0604020202020204" pitchFamily="34" charset="0"/>
              <a:buChar char="•"/>
            </a:pPr>
            <a:r>
              <a:rPr lang="en-US" sz="4400" dirty="0"/>
              <a:t>People of Action</a:t>
            </a:r>
          </a:p>
          <a:p>
            <a:endParaRPr lang="en-US" b="0" i="0" dirty="0">
              <a:effectLst/>
              <a:latin typeface="Open Sans" panose="020B0606030504020204" pitchFamily="34" charset="0"/>
            </a:endParaRPr>
          </a:p>
          <a:p>
            <a:r>
              <a:rPr lang="en-US" b="0" i="0" dirty="0">
                <a:effectLst/>
                <a:latin typeface="Open Sans" panose="020B0606030504020204" pitchFamily="34" charset="0"/>
              </a:rPr>
              <a:t>You can find a full listing of the Rotary Marks in the </a:t>
            </a:r>
            <a:r>
              <a:rPr lang="en-US" b="1" i="0" dirty="0">
                <a:effectLst/>
                <a:latin typeface="Open Sans" panose="020B0606030504020204" pitchFamily="34" charset="0"/>
                <a:hlinkClick r:id="rId4">
                  <a:extLst>
                    <a:ext uri="{A12FA001-AC4F-418D-AE19-62706E023703}">
                      <ahyp:hlinkClr xmlns:ahyp="http://schemas.microsoft.com/office/drawing/2018/hyperlinkcolor" val="tx"/>
                    </a:ext>
                  </a:extLst>
                </a:hlinkClick>
              </a:rPr>
              <a:t>Rotary Code of Policies</a:t>
            </a:r>
            <a:r>
              <a:rPr lang="en-US" b="0" i="0" dirty="0">
                <a:effectLst/>
                <a:latin typeface="Open Sans" panose="020B0606030504020204" pitchFamily="34" charset="0"/>
              </a:rPr>
              <a:t>, section 34.005.</a:t>
            </a:r>
            <a:endParaRPr lang="en-US" dirty="0">
              <a:latin typeface="+mn-lt"/>
            </a:endParaRPr>
          </a:p>
        </p:txBody>
      </p:sp>
      <p:sp>
        <p:nvSpPr>
          <p:cNvPr id="7" name="TextBox 6">
            <a:extLst>
              <a:ext uri="{FF2B5EF4-FFF2-40B4-BE49-F238E27FC236}">
                <a16:creationId xmlns:a16="http://schemas.microsoft.com/office/drawing/2014/main" id="{B51A9AB3-7512-B17D-788D-9150300D475F}"/>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THE ROTARY NAME</a:t>
            </a:r>
          </a:p>
        </p:txBody>
      </p:sp>
    </p:spTree>
    <p:custDataLst>
      <p:tags r:id="rId1"/>
    </p:custDataLst>
    <p:extLst>
      <p:ext uri="{BB962C8B-B14F-4D97-AF65-F5344CB8AC3E}">
        <p14:creationId xmlns:p14="http://schemas.microsoft.com/office/powerpoint/2010/main" val="32919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20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4" name="Picture 6">
            <a:extLst>
              <a:ext uri="{FF2B5EF4-FFF2-40B4-BE49-F238E27FC236}">
                <a16:creationId xmlns:a16="http://schemas.microsoft.com/office/drawing/2014/main" id="{D417C465-9057-0398-EA58-3DFDCCE0B07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6731" y="170453"/>
            <a:ext cx="3794884" cy="6517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tary Park — Bolingbrook Park District">
            <a:extLst>
              <a:ext uri="{FF2B5EF4-FFF2-40B4-BE49-F238E27FC236}">
                <a16:creationId xmlns:a16="http://schemas.microsoft.com/office/drawing/2014/main" id="{10F05516-799A-45B1-C5EB-0A53DB0EB66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 b="-4"/>
          <a:stretch/>
        </p:blipFill>
        <p:spPr bwMode="auto">
          <a:xfrm>
            <a:off x="4184141" y="165371"/>
            <a:ext cx="3826711" cy="3176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7E58353-D70F-FC81-6022-1E43F7C8001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3992" y="159910"/>
            <a:ext cx="3826711" cy="31819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otary Park — Discover Winters">
            <a:extLst>
              <a:ext uri="{FF2B5EF4-FFF2-40B4-BE49-F238E27FC236}">
                <a16:creationId xmlns:a16="http://schemas.microsoft.com/office/drawing/2014/main" id="{8F9886CB-5A77-2920-6DD2-26DFECEF413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184141" y="3512234"/>
            <a:ext cx="3826711" cy="31753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ntgomery County announces Rotary Park Scheduled for Temporary Closure on  April 18th - Clarksville Online - Clarksville News, Sports, Events and  Information">
            <a:extLst>
              <a:ext uri="{FF2B5EF4-FFF2-40B4-BE49-F238E27FC236}">
                <a16:creationId xmlns:a16="http://schemas.microsoft.com/office/drawing/2014/main" id="{0F3DDEC1-A837-6D1A-B980-AE4FE07D084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93992" y="3505966"/>
            <a:ext cx="3826711" cy="318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4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People of action</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1000" y="2142067"/>
            <a:ext cx="4019550" cy="4034896"/>
          </a:xfrm>
        </p:spPr>
        <p:txBody>
          <a:bodyPr/>
          <a:lstStyle/>
          <a:p>
            <a:r>
              <a:rPr lang="en-US" sz="3200" dirty="0"/>
              <a:t>Builds awareness</a:t>
            </a:r>
          </a:p>
          <a:p>
            <a:r>
              <a:rPr lang="en-US" sz="3200" dirty="0"/>
              <a:t>Build recognition</a:t>
            </a:r>
          </a:p>
          <a:p>
            <a:r>
              <a:rPr lang="en-US" sz="3200" dirty="0"/>
              <a:t>Provides a simple consistent answer to the question, “What is Rotary?”</a:t>
            </a:r>
          </a:p>
          <a:p>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1026" name="Picture 2" descr="May be an image of 2 people and text">
            <a:extLst>
              <a:ext uri="{FF2B5EF4-FFF2-40B4-BE49-F238E27FC236}">
                <a16:creationId xmlns:a16="http://schemas.microsoft.com/office/drawing/2014/main" id="{C4BB6C65-2F56-0A3A-45A1-BB4E94A36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1391" y="1540043"/>
            <a:ext cx="7090610" cy="5317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973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ctr" rtl="0">
              <a:lnSpc>
                <a:spcPct val="90000"/>
              </a:lnSpc>
              <a:spcBef>
                <a:spcPts val="0"/>
              </a:spcBef>
              <a:spcAft>
                <a:spcPts val="0"/>
              </a:spcAft>
              <a:buClr>
                <a:schemeClr val="lt1"/>
              </a:buClr>
              <a:buSzPts val="2000"/>
              <a:buFont typeface="Arial"/>
              <a:buNone/>
            </a:pPr>
            <a:r>
              <a:rPr lang="en-US" sz="2000" b="0"/>
              <a:t>TO HELP WITH THIS MEETING</a:t>
            </a:r>
            <a:endParaRPr/>
          </a:p>
        </p:txBody>
      </p:sp>
      <p:sp>
        <p:nvSpPr>
          <p:cNvPr id="150" name="Google Shape;150;p1"/>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600"/>
              <a:buNone/>
            </a:pPr>
            <a:r>
              <a:rPr lang="en-US" sz="2600"/>
              <a:t>Please Rename yourself to:</a:t>
            </a:r>
            <a:endParaRPr/>
          </a:p>
          <a:p>
            <a:pPr marL="0" lvl="0" indent="0" algn="l" rtl="0">
              <a:lnSpc>
                <a:spcPct val="90000"/>
              </a:lnSpc>
              <a:spcBef>
                <a:spcPts val="1000"/>
              </a:spcBef>
              <a:spcAft>
                <a:spcPts val="0"/>
              </a:spcAft>
              <a:buClr>
                <a:srgbClr val="333333"/>
              </a:buClr>
              <a:buSzPts val="2600"/>
              <a:buNone/>
            </a:pPr>
            <a:r>
              <a:rPr lang="en-US" sz="2600"/>
              <a:t>Your Name, Title and District #:  Jane Doe DGN 6760</a:t>
            </a:r>
            <a:endParaRPr/>
          </a:p>
          <a:p>
            <a:pPr marL="0" lvl="0" indent="0" algn="l" rtl="0">
              <a:lnSpc>
                <a:spcPct val="90000"/>
              </a:lnSpc>
              <a:spcBef>
                <a:spcPts val="1000"/>
              </a:spcBef>
              <a:spcAft>
                <a:spcPts val="0"/>
              </a:spcAft>
              <a:buClr>
                <a:srgbClr val="333333"/>
              </a:buClr>
              <a:buSzPts val="2600"/>
              <a:buNone/>
            </a:pPr>
            <a:r>
              <a:rPr lang="en-US" sz="2600"/>
              <a:t>To do this, </a:t>
            </a:r>
            <a:endParaRPr/>
          </a:p>
          <a:p>
            <a:pPr marL="457200" lvl="1" indent="-228600" algn="l" rtl="0">
              <a:lnSpc>
                <a:spcPct val="90000"/>
              </a:lnSpc>
              <a:spcBef>
                <a:spcPts val="500"/>
              </a:spcBef>
              <a:spcAft>
                <a:spcPts val="0"/>
              </a:spcAft>
              <a:buClr>
                <a:srgbClr val="333333"/>
              </a:buClr>
              <a:buSzPts val="2200"/>
              <a:buChar char="•"/>
            </a:pPr>
            <a:r>
              <a:rPr lang="en-US" sz="2200"/>
              <a:t>Tap/Click on “Participants” at the bottom or top of the video window</a:t>
            </a:r>
            <a:endParaRPr/>
          </a:p>
          <a:p>
            <a:pPr marL="457200" lvl="1" indent="-228600" algn="l" rtl="0">
              <a:lnSpc>
                <a:spcPct val="90000"/>
              </a:lnSpc>
              <a:spcBef>
                <a:spcPts val="500"/>
              </a:spcBef>
              <a:spcAft>
                <a:spcPts val="0"/>
              </a:spcAft>
              <a:buClr>
                <a:srgbClr val="333333"/>
              </a:buClr>
              <a:buSzPts val="2200"/>
              <a:buChar char="•"/>
            </a:pPr>
            <a:r>
              <a:rPr lang="en-US" sz="2200"/>
              <a:t>Tap/Click on your name</a:t>
            </a:r>
            <a:endParaRPr/>
          </a:p>
          <a:p>
            <a:pPr marL="457200" lvl="1" indent="-228600" algn="l" rtl="0">
              <a:lnSpc>
                <a:spcPct val="90000"/>
              </a:lnSpc>
              <a:spcBef>
                <a:spcPts val="500"/>
              </a:spcBef>
              <a:spcAft>
                <a:spcPts val="0"/>
              </a:spcAft>
              <a:buClr>
                <a:srgbClr val="333333"/>
              </a:buClr>
              <a:buSzPts val="2200"/>
              <a:buChar char="•"/>
            </a:pPr>
            <a:r>
              <a:rPr lang="en-US" sz="2200"/>
              <a:t>Choose “Rename” </a:t>
            </a:r>
            <a:endParaRPr/>
          </a:p>
          <a:p>
            <a:pPr marL="457200" lvl="1" indent="-228600" algn="l" rtl="0">
              <a:lnSpc>
                <a:spcPct val="90000"/>
              </a:lnSpc>
              <a:spcBef>
                <a:spcPts val="500"/>
              </a:spcBef>
              <a:spcAft>
                <a:spcPts val="0"/>
              </a:spcAft>
              <a:buClr>
                <a:srgbClr val="333333"/>
              </a:buClr>
              <a:buSzPts val="2200"/>
              <a:buChar char="•"/>
            </a:pPr>
            <a:r>
              <a:rPr lang="en-US" sz="2200"/>
              <a:t>Type in your new name like the one above</a:t>
            </a:r>
            <a:endParaRPr/>
          </a:p>
          <a:p>
            <a:pPr marL="457200" lvl="1" indent="-228600" algn="l" rtl="0">
              <a:lnSpc>
                <a:spcPct val="90000"/>
              </a:lnSpc>
              <a:spcBef>
                <a:spcPts val="500"/>
              </a:spcBef>
              <a:spcAft>
                <a:spcPts val="0"/>
              </a:spcAft>
              <a:buClr>
                <a:srgbClr val="333333"/>
              </a:buClr>
              <a:buSzPts val="2200"/>
              <a:buChar char="•"/>
            </a:pPr>
            <a:r>
              <a:rPr lang="en-US" sz="2200"/>
              <a:t>Tap</a:t>
            </a:r>
            <a:endParaRPr/>
          </a:p>
          <a:p>
            <a:pPr marL="457200" lvl="1" indent="0" algn="l" rtl="0">
              <a:lnSpc>
                <a:spcPct val="90000"/>
              </a:lnSpc>
              <a:spcBef>
                <a:spcPts val="500"/>
              </a:spcBef>
              <a:spcAft>
                <a:spcPts val="0"/>
              </a:spcAft>
              <a:buClr>
                <a:srgbClr val="C00000"/>
              </a:buClr>
              <a:buSzPts val="3600"/>
              <a:buNone/>
            </a:pPr>
            <a:r>
              <a:rPr lang="en-US" sz="3600" b="1" u="sng">
                <a:solidFill>
                  <a:srgbClr val="C00000"/>
                </a:solidFill>
              </a:rPr>
              <a:t>Reminder this meeting will be Recorded!</a:t>
            </a:r>
            <a:endParaRPr sz="1600"/>
          </a:p>
        </p:txBody>
      </p:sp>
      <p:sp>
        <p:nvSpPr>
          <p:cNvPr id="151" name="Google Shape;151;p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52" name="Google Shape;152;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4617" y="-36890"/>
            <a:ext cx="7206312" cy="13315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6047317" cy="3131468"/>
          </a:xfrm>
        </p:spPr>
        <p:txBody>
          <a:bodyPr>
            <a:normAutofit lnSpcReduction="10000"/>
          </a:bodyPr>
          <a:lstStyle/>
          <a:p>
            <a:r>
              <a:rPr lang="en-US" sz="4800" dirty="0"/>
              <a:t>There are 6 VERBS available on the People of Action brand center template.</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6</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88DC28-3CDB-616A-0975-A25E287E56D9}"/>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PEOPLE OF ACTION</a:t>
            </a:r>
          </a:p>
        </p:txBody>
      </p:sp>
    </p:spTree>
    <p:custDataLst>
      <p:tags r:id="rId1"/>
    </p:custDataLst>
    <p:extLst>
      <p:ext uri="{BB962C8B-B14F-4D97-AF65-F5344CB8AC3E}">
        <p14:creationId xmlns:p14="http://schemas.microsoft.com/office/powerpoint/2010/main" val="135854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7CBF33"/>
                </a:solidFill>
              </a:rPr>
              <a:t>HIGHER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10</a:t>
            </a:r>
          </a:p>
        </p:txBody>
      </p:sp>
      <p:sp>
        <p:nvSpPr>
          <p:cNvPr id="2" name="Subtitle 3">
            <a:extLst>
              <a:ext uri="{FF2B5EF4-FFF2-40B4-BE49-F238E27FC236}">
                <a16:creationId xmlns:a16="http://schemas.microsoft.com/office/drawing/2014/main" id="{CF850BE9-DD76-5245-314C-92DD81F38FDC}"/>
              </a:ext>
            </a:extLst>
          </p:cNvPr>
          <p:cNvSpPr>
            <a:spLocks noGrp="1"/>
          </p:cNvSpPr>
          <p:nvPr>
            <p:ph type="subTitle" idx="1"/>
          </p:nvPr>
        </p:nvSpPr>
        <p:spPr>
          <a:xfrm>
            <a:off x="438150" y="1592694"/>
            <a:ext cx="7105650" cy="4833772"/>
          </a:xfrm>
        </p:spPr>
        <p:txBody>
          <a:bodyPr>
            <a:normAutofit fontScale="70000" lnSpcReduction="20000"/>
          </a:bodyPr>
          <a:lstStyle/>
          <a:p>
            <a:pPr marL="914400" indent="-914400">
              <a:buFont typeface="+mj-lt"/>
              <a:buAutoNum type="arabicPeriod"/>
            </a:pPr>
            <a:r>
              <a:rPr lang="en-US" sz="4400" dirty="0"/>
              <a:t>Connect</a:t>
            </a:r>
          </a:p>
          <a:p>
            <a:pPr marL="914400" indent="-914400">
              <a:buFont typeface="+mj-lt"/>
              <a:buAutoNum type="arabicPeriod"/>
            </a:pPr>
            <a:r>
              <a:rPr lang="en-US" sz="4400" dirty="0"/>
              <a:t>Empower</a:t>
            </a:r>
          </a:p>
          <a:p>
            <a:pPr marL="914400" indent="-914400">
              <a:buFont typeface="+mj-lt"/>
              <a:buAutoNum type="arabicPeriod"/>
            </a:pPr>
            <a:r>
              <a:rPr lang="en-US" sz="4400" dirty="0"/>
              <a:t>End Polio</a:t>
            </a:r>
          </a:p>
          <a:p>
            <a:pPr marL="914400" indent="-914400">
              <a:buFont typeface="+mj-lt"/>
              <a:buAutoNum type="arabicPeriod"/>
            </a:pPr>
            <a:r>
              <a:rPr lang="en-US" sz="4400" dirty="0"/>
              <a:t>Fight Hunger</a:t>
            </a:r>
          </a:p>
          <a:p>
            <a:pPr marL="914400" indent="-914400">
              <a:buFont typeface="+mj-lt"/>
              <a:buAutoNum type="arabicPeriod"/>
            </a:pPr>
            <a:r>
              <a:rPr lang="en-US" sz="4400" dirty="0"/>
              <a:t>Inspire</a:t>
            </a:r>
          </a:p>
          <a:p>
            <a:pPr marL="914400" indent="-914400">
              <a:buFont typeface="+mj-lt"/>
              <a:buAutoNum type="arabicPeriod"/>
            </a:pPr>
            <a:r>
              <a:rPr lang="en-US" sz="4400" dirty="0"/>
              <a:t>Learn</a:t>
            </a:r>
          </a:p>
          <a:p>
            <a:pPr marL="914400" indent="-914400">
              <a:buFont typeface="+mj-lt"/>
              <a:buAutoNum type="arabicPeriod"/>
            </a:pPr>
            <a:r>
              <a:rPr lang="en-US" sz="4400" dirty="0"/>
              <a:t>Mentor</a:t>
            </a:r>
          </a:p>
          <a:p>
            <a:pPr marL="914400" indent="-914400">
              <a:buFont typeface="+mj-lt"/>
              <a:buAutoNum type="arabicPeriod"/>
            </a:pPr>
            <a:r>
              <a:rPr lang="en-US" sz="4400" dirty="0"/>
              <a:t>Promote Peace</a:t>
            </a:r>
          </a:p>
          <a:p>
            <a:pPr marL="914400" indent="-914400">
              <a:buFont typeface="+mj-lt"/>
              <a:buAutoNum type="arabicPeriod"/>
            </a:pPr>
            <a:r>
              <a:rPr lang="en-US" sz="4400" dirty="0"/>
              <a:t>Save Lives</a:t>
            </a:r>
          </a:p>
          <a:p>
            <a:pPr marL="914400" indent="-914400">
              <a:buFont typeface="+mj-lt"/>
              <a:buAutoNum type="arabicPeriod"/>
            </a:pPr>
            <a:r>
              <a:rPr lang="en-US" sz="4400" dirty="0"/>
              <a:t>Transform</a:t>
            </a:r>
          </a:p>
          <a:p>
            <a:endParaRPr lang="en-US" b="0" i="0" dirty="0">
              <a:effectLst/>
              <a:latin typeface="Open Sans" panose="020B0606030504020204" pitchFamily="34" charset="0"/>
            </a:endParaRPr>
          </a:p>
        </p:txBody>
      </p:sp>
      <p:sp>
        <p:nvSpPr>
          <p:cNvPr id="7" name="TextBox 6">
            <a:extLst>
              <a:ext uri="{FF2B5EF4-FFF2-40B4-BE49-F238E27FC236}">
                <a16:creationId xmlns:a16="http://schemas.microsoft.com/office/drawing/2014/main" id="{B51A9AB3-7512-B17D-788D-9150300D475F}"/>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PEOPLE OF ACTION</a:t>
            </a:r>
          </a:p>
        </p:txBody>
      </p:sp>
      <p:pic>
        <p:nvPicPr>
          <p:cNvPr id="5" name="Picture 4">
            <a:extLst>
              <a:ext uri="{FF2B5EF4-FFF2-40B4-BE49-F238E27FC236}">
                <a16:creationId xmlns:a16="http://schemas.microsoft.com/office/drawing/2014/main" id="{D66E9862-2B97-C823-3925-AA4515A97D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4087" y="3796732"/>
            <a:ext cx="3010071" cy="2696255"/>
          </a:xfrm>
          <a:prstGeom prst="rect">
            <a:avLst/>
          </a:prstGeom>
        </p:spPr>
      </p:pic>
      <p:pic>
        <p:nvPicPr>
          <p:cNvPr id="9" name="Graphic 8" descr="Pinch Zoom In outline">
            <a:extLst>
              <a:ext uri="{FF2B5EF4-FFF2-40B4-BE49-F238E27FC236}">
                <a16:creationId xmlns:a16="http://schemas.microsoft.com/office/drawing/2014/main" id="{B0AC7A11-CCAD-9DE3-C2C8-7AB6DC9FBBD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43800" y="5512066"/>
            <a:ext cx="914400" cy="914400"/>
          </a:xfrm>
          <a:prstGeom prst="rect">
            <a:avLst/>
          </a:prstGeom>
        </p:spPr>
      </p:pic>
    </p:spTree>
    <p:custDataLst>
      <p:tags r:id="rId1"/>
    </p:custDataLst>
    <p:extLst>
      <p:ext uri="{BB962C8B-B14F-4D97-AF65-F5344CB8AC3E}">
        <p14:creationId xmlns:p14="http://schemas.microsoft.com/office/powerpoint/2010/main" val="51053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1DDE7-E18F-AFF7-3283-05E9DB15696F}"/>
              </a:ext>
            </a:extLst>
          </p:cNvPr>
          <p:cNvSpPr>
            <a:spLocks noGrp="1"/>
          </p:cNvSpPr>
          <p:nvPr>
            <p:ph type="sldNum" sz="quarter" idx="12"/>
          </p:nvPr>
        </p:nvSpPr>
        <p:spPr/>
        <p:txBody>
          <a:bodyPr/>
          <a:lstStyle/>
          <a:p>
            <a:fld id="{97A94E25-127B-4C48-AF96-44BA7B823777}" type="slidenum">
              <a:rPr lang="en-US" smtClean="0"/>
              <a:pPr/>
              <a:t>22</a:t>
            </a:fld>
            <a:endParaRPr lang="en-US" dirty="0"/>
          </a:p>
        </p:txBody>
      </p:sp>
      <p:pic>
        <p:nvPicPr>
          <p:cNvPr id="1028" name="Picture 4" descr="The importance of women in academe asking bold questions">
            <a:extLst>
              <a:ext uri="{FF2B5EF4-FFF2-40B4-BE49-F238E27FC236}">
                <a16:creationId xmlns:a16="http://schemas.microsoft.com/office/drawing/2014/main" id="{450B62B3-3626-69E8-91C1-54D48BA550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81175" y="1313794"/>
            <a:ext cx="8629650" cy="48361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47AA69-78AC-8A73-6F58-237F70C5E137}"/>
              </a:ext>
            </a:extLst>
          </p:cNvPr>
          <p:cNvSpPr txBox="1"/>
          <p:nvPr/>
        </p:nvSpPr>
        <p:spPr>
          <a:xfrm>
            <a:off x="1781175" y="298132"/>
            <a:ext cx="8629650" cy="1015663"/>
          </a:xfrm>
          <a:prstGeom prst="rect">
            <a:avLst/>
          </a:prstGeom>
          <a:noFill/>
        </p:spPr>
        <p:txBody>
          <a:bodyPr wrap="square" rtlCol="0">
            <a:spAutoFit/>
          </a:bodyPr>
          <a:lstStyle/>
          <a:p>
            <a:pPr algn="ctr"/>
            <a:r>
              <a:rPr lang="en-US" sz="6000" b="1" dirty="0">
                <a:solidFill>
                  <a:schemeClr val="bg1"/>
                </a:solidFill>
              </a:rPr>
              <a:t>ANY QUESTIONS?</a:t>
            </a:r>
          </a:p>
        </p:txBody>
      </p:sp>
    </p:spTree>
    <p:extLst>
      <p:ext uri="{BB962C8B-B14F-4D97-AF65-F5344CB8AC3E}">
        <p14:creationId xmlns:p14="http://schemas.microsoft.com/office/powerpoint/2010/main" val="23809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49999" y="2141538"/>
            <a:ext cx="5723467" cy="3141662"/>
          </a:xfrm>
        </p:spPr>
        <p:txBody>
          <a:bodyPr>
            <a:normAutofit fontScale="92500"/>
          </a:bodyPr>
          <a:lstStyle/>
          <a:p>
            <a:pPr marL="685800" indent="-685800">
              <a:buFont typeface="Arial" panose="020B0604020202020204" pitchFamily="34" charset="0"/>
              <a:buChar char="•"/>
            </a:pPr>
            <a:r>
              <a:rPr lang="en-US" sz="5400" dirty="0"/>
              <a:t>Storytelling</a:t>
            </a:r>
          </a:p>
          <a:p>
            <a:pPr marL="685800" indent="-685800">
              <a:buFont typeface="Arial" panose="020B0604020202020204" pitchFamily="34" charset="0"/>
              <a:buChar char="•"/>
            </a:pPr>
            <a:r>
              <a:rPr lang="en-US" sz="5400" dirty="0"/>
              <a:t>Audience Centric Branding</a:t>
            </a:r>
          </a:p>
          <a:p>
            <a:pPr marL="685800" indent="-685800">
              <a:buFont typeface="Arial" panose="020B0604020202020204" pitchFamily="34" charset="0"/>
              <a:buChar char="•"/>
            </a:pPr>
            <a:r>
              <a:rPr lang="en-US" sz="5400" dirty="0"/>
              <a:t>Partnerships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283201" cy="1135062"/>
          </a:xfrm>
        </p:spPr>
        <p:txBody>
          <a:bodyPr/>
          <a:lstStyle/>
          <a:p>
            <a:pPr lvl="0"/>
            <a:r>
              <a:rPr lang="en-US" dirty="0"/>
              <a:t>Branding strategies</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23</a:t>
            </a:fld>
            <a:endParaRPr lang="en-US" dirty="0"/>
          </a:p>
        </p:txBody>
      </p:sp>
      <p:pic>
        <p:nvPicPr>
          <p:cNvPr id="4" name="Picture 3" descr="A logo with a black background&#10;&#10;Description automatically generated">
            <a:extLst>
              <a:ext uri="{FF2B5EF4-FFF2-40B4-BE49-F238E27FC236}">
                <a16:creationId xmlns:a16="http://schemas.microsoft.com/office/drawing/2014/main" id="{9A330EEF-0B09-E86E-5A08-29AD24B6F9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63" y="4542001"/>
            <a:ext cx="4348000" cy="1634789"/>
          </a:xfrm>
          <a:prstGeom prst="rect">
            <a:avLst/>
          </a:prstGeom>
        </p:spPr>
      </p:pic>
    </p:spTree>
    <p:custDataLst>
      <p:tags r:id="rId1"/>
    </p:custDataLst>
    <p:extLst>
      <p:ext uri="{BB962C8B-B14F-4D97-AF65-F5344CB8AC3E}">
        <p14:creationId xmlns:p14="http://schemas.microsoft.com/office/powerpoint/2010/main" val="10841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STORYTELLING</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fontScale="70000" lnSpcReduction="20000"/>
          </a:bodyPr>
          <a:lstStyle/>
          <a:p>
            <a:pPr marL="0" indent="0">
              <a:buNone/>
            </a:pPr>
            <a:r>
              <a:rPr lang="en-US" sz="3600" b="1" dirty="0"/>
              <a:t>Tell your People of Action story</a:t>
            </a:r>
          </a:p>
          <a:p>
            <a:r>
              <a:rPr lang="en-US" sz="3600" dirty="0"/>
              <a:t>In the text of your ad or social media post, tell your People of Action story. Keep it short but informative and inspiring. In as few words as possible:</a:t>
            </a:r>
          </a:p>
          <a:p>
            <a:endParaRPr lang="en-US" sz="3600" dirty="0"/>
          </a:p>
          <a:p>
            <a:pPr lvl="1"/>
            <a:r>
              <a:rPr lang="en-US" sz="3200" dirty="0"/>
              <a:t>Say what you did: What action did you take?</a:t>
            </a:r>
          </a:p>
          <a:p>
            <a:endParaRPr lang="en-US" sz="3600" dirty="0"/>
          </a:p>
          <a:p>
            <a:pPr lvl="1"/>
            <a:r>
              <a:rPr lang="en-US" sz="3200" dirty="0"/>
              <a:t>Offer statistics or other proof of the difference you made: What did you accomplish? How did your club's action change lives?</a:t>
            </a:r>
          </a:p>
          <a:p>
            <a:endParaRPr lang="en-US" sz="3600" dirty="0"/>
          </a:p>
          <a:p>
            <a:pPr lvl="1"/>
            <a:r>
              <a:rPr lang="en-US" sz="3200" dirty="0"/>
              <a:t>Issue a call to action: Do you want people to donate, participate, or learn more? Make it clear what you want them to do.</a:t>
            </a:r>
            <a:endParaRPr lang="en-US" sz="2800"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24</a:t>
            </a:fld>
            <a:endParaRPr lang="en-US" dirty="0"/>
          </a:p>
        </p:txBody>
      </p:sp>
    </p:spTree>
    <p:custDataLst>
      <p:tags r:id="rId1"/>
    </p:custDataLst>
    <p:extLst>
      <p:ext uri="{BB962C8B-B14F-4D97-AF65-F5344CB8AC3E}">
        <p14:creationId xmlns:p14="http://schemas.microsoft.com/office/powerpoint/2010/main" val="28192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AUDIENCE CENTRIC BRANDING</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pPr marL="0" indent="0">
              <a:buNone/>
            </a:pPr>
            <a:r>
              <a:rPr lang="en-US" sz="3600" dirty="0"/>
              <a:t>Questions to ask?</a:t>
            </a:r>
          </a:p>
          <a:p>
            <a:r>
              <a:rPr lang="en-US" sz="3600" dirty="0"/>
              <a:t>Who are you trying to reach with your messaging?</a:t>
            </a:r>
          </a:p>
          <a:p>
            <a:r>
              <a:rPr lang="en-US" sz="3600" dirty="0"/>
              <a:t>What are the interests of the audience?</a:t>
            </a:r>
          </a:p>
          <a:p>
            <a:r>
              <a:rPr lang="en-US" sz="3600" dirty="0"/>
              <a:t>What does the audience need to be able to connect with your messaging?</a:t>
            </a:r>
          </a:p>
          <a:p>
            <a:endParaRPr lang="en-US" sz="3600"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Tree>
    <p:custDataLst>
      <p:tags r:id="rId1"/>
    </p:custDataLst>
    <p:extLst>
      <p:ext uri="{BB962C8B-B14F-4D97-AF65-F5344CB8AC3E}">
        <p14:creationId xmlns:p14="http://schemas.microsoft.com/office/powerpoint/2010/main" val="30529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AUDIENCE CENTRIC BRANDING</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26</a:t>
            </a:fld>
            <a:endParaRPr lang="en-US" dirty="0"/>
          </a:p>
        </p:txBody>
      </p:sp>
      <p:pic>
        <p:nvPicPr>
          <p:cNvPr id="7" name="Picture 6">
            <a:extLst>
              <a:ext uri="{FF2B5EF4-FFF2-40B4-BE49-F238E27FC236}">
                <a16:creationId xmlns:a16="http://schemas.microsoft.com/office/drawing/2014/main" id="{5E272172-B0EC-5C9C-9DFE-5B792798B1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1904999"/>
            <a:ext cx="5791200" cy="3886201"/>
          </a:xfrm>
          <a:prstGeom prst="rect">
            <a:avLst/>
          </a:prstGeom>
        </p:spPr>
      </p:pic>
      <p:pic>
        <p:nvPicPr>
          <p:cNvPr id="10" name="Picture 9">
            <a:extLst>
              <a:ext uri="{FF2B5EF4-FFF2-40B4-BE49-F238E27FC236}">
                <a16:creationId xmlns:a16="http://schemas.microsoft.com/office/drawing/2014/main" id="{8E41DB9B-DE11-5354-1761-4ED8033829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6038" y="1904999"/>
            <a:ext cx="5567730" cy="3886201"/>
          </a:xfrm>
          <a:prstGeom prst="rect">
            <a:avLst/>
          </a:prstGeom>
        </p:spPr>
      </p:pic>
    </p:spTree>
    <p:custDataLst>
      <p:tags r:id="rId1"/>
    </p:custDataLst>
    <p:extLst>
      <p:ext uri="{BB962C8B-B14F-4D97-AF65-F5344CB8AC3E}">
        <p14:creationId xmlns:p14="http://schemas.microsoft.com/office/powerpoint/2010/main" val="39193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partnerships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r>
              <a:rPr lang="en-US" sz="3600" dirty="0"/>
              <a:t>Clubs can amplify their service by working or collaborating with other local organizations. </a:t>
            </a:r>
          </a:p>
          <a:p>
            <a:r>
              <a:rPr lang="en-US" sz="3600" dirty="0"/>
              <a:t>Show your club’s affiliation with a partner by using Rotary’s customizable logo templates.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27</a:t>
            </a:fld>
            <a:endParaRPr lang="en-US" dirty="0"/>
          </a:p>
        </p:txBody>
      </p:sp>
      <p:pic>
        <p:nvPicPr>
          <p:cNvPr id="4" name="Picture 3">
            <a:extLst>
              <a:ext uri="{FF2B5EF4-FFF2-40B4-BE49-F238E27FC236}">
                <a16:creationId xmlns:a16="http://schemas.microsoft.com/office/drawing/2014/main" id="{6061BDDB-1D7D-9D07-288A-0135959C75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375" y="4829175"/>
            <a:ext cx="5087711" cy="1630855"/>
          </a:xfrm>
          <a:prstGeom prst="rect">
            <a:avLst/>
          </a:prstGeom>
        </p:spPr>
      </p:pic>
    </p:spTree>
    <p:custDataLst>
      <p:tags r:id="rId1"/>
    </p:custDataLst>
    <p:extLst>
      <p:ext uri="{BB962C8B-B14F-4D97-AF65-F5344CB8AC3E}">
        <p14:creationId xmlns:p14="http://schemas.microsoft.com/office/powerpoint/2010/main" val="53471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1DDE7-E18F-AFF7-3283-05E9DB15696F}"/>
              </a:ext>
            </a:extLst>
          </p:cNvPr>
          <p:cNvSpPr>
            <a:spLocks noGrp="1"/>
          </p:cNvSpPr>
          <p:nvPr>
            <p:ph type="sldNum" sz="quarter" idx="12"/>
          </p:nvPr>
        </p:nvSpPr>
        <p:spPr/>
        <p:txBody>
          <a:bodyPr/>
          <a:lstStyle/>
          <a:p>
            <a:fld id="{97A94E25-127B-4C48-AF96-44BA7B823777}" type="slidenum">
              <a:rPr lang="en-US" smtClean="0"/>
              <a:pPr/>
              <a:t>28</a:t>
            </a:fld>
            <a:endParaRPr lang="en-US" dirty="0"/>
          </a:p>
        </p:txBody>
      </p:sp>
      <p:pic>
        <p:nvPicPr>
          <p:cNvPr id="1028" name="Picture 4" descr="The importance of women in academe asking bold questions">
            <a:extLst>
              <a:ext uri="{FF2B5EF4-FFF2-40B4-BE49-F238E27FC236}">
                <a16:creationId xmlns:a16="http://schemas.microsoft.com/office/drawing/2014/main" id="{450B62B3-3626-69E8-91C1-54D48BA550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81175" y="1313794"/>
            <a:ext cx="8629650" cy="48361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47AA69-78AC-8A73-6F58-237F70C5E137}"/>
              </a:ext>
            </a:extLst>
          </p:cNvPr>
          <p:cNvSpPr txBox="1"/>
          <p:nvPr/>
        </p:nvSpPr>
        <p:spPr>
          <a:xfrm>
            <a:off x="1781175" y="298132"/>
            <a:ext cx="8629650" cy="1015663"/>
          </a:xfrm>
          <a:prstGeom prst="rect">
            <a:avLst/>
          </a:prstGeom>
          <a:noFill/>
        </p:spPr>
        <p:txBody>
          <a:bodyPr wrap="square" rtlCol="0">
            <a:spAutoFit/>
          </a:bodyPr>
          <a:lstStyle/>
          <a:p>
            <a:pPr algn="ctr"/>
            <a:r>
              <a:rPr lang="en-US" sz="6000" b="1" dirty="0">
                <a:solidFill>
                  <a:schemeClr val="bg1"/>
                </a:solidFill>
              </a:rPr>
              <a:t>ANY QUESTIONS?</a:t>
            </a:r>
          </a:p>
        </p:txBody>
      </p:sp>
    </p:spTree>
    <p:extLst>
      <p:ext uri="{BB962C8B-B14F-4D97-AF65-F5344CB8AC3E}">
        <p14:creationId xmlns:p14="http://schemas.microsoft.com/office/powerpoint/2010/main" val="172713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fontScale="77500" lnSpcReduction="20000"/>
          </a:bodyPr>
          <a:lstStyle/>
          <a:p>
            <a:r>
              <a:rPr lang="en-US" sz="5400" dirty="0"/>
              <a:t>BUILD AWARENESS OF OUR BRAND THROUGH COMMUNICATIONS THAT WORK BEST FOR YOUR CLUB.</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283201" cy="1135062"/>
          </a:xfrm>
        </p:spPr>
        <p:txBody>
          <a:bodyPr/>
          <a:lstStyle/>
          <a:p>
            <a:pPr lvl="0"/>
            <a:r>
              <a:rPr lang="en-US" dirty="0"/>
              <a:t>Leveraging technology &amp; tools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noAutofit/>
          </a:bodyPr>
          <a:lstStyle/>
          <a:p>
            <a:r>
              <a:rPr lang="en-US" sz="2600" dirty="0"/>
              <a:t>Chat GPT</a:t>
            </a:r>
          </a:p>
          <a:p>
            <a:r>
              <a:rPr lang="en-US" sz="2600" dirty="0"/>
              <a:t>Canva Magic Write</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29</a:t>
            </a:fld>
            <a:endParaRPr lang="en-US" dirty="0"/>
          </a:p>
        </p:txBody>
      </p:sp>
    </p:spTree>
    <p:custDataLst>
      <p:tags r:id="rId1"/>
    </p:custDataLst>
    <p:extLst>
      <p:ext uri="{BB962C8B-B14F-4D97-AF65-F5344CB8AC3E}">
        <p14:creationId xmlns:p14="http://schemas.microsoft.com/office/powerpoint/2010/main" val="54429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0"/>
          <p:cNvSpPr txBox="1">
            <a:spLocks noGrp="1"/>
          </p:cNvSpPr>
          <p:nvPr>
            <p:ph type="body" idx="1"/>
          </p:nvPr>
        </p:nvSpPr>
        <p:spPr>
          <a:xfrm>
            <a:off x="6428538" y="218670"/>
            <a:ext cx="5537200" cy="599222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800"/>
              <a:buNone/>
            </a:pPr>
            <a:r>
              <a:rPr lang="en-US">
                <a:solidFill>
                  <a:schemeClr val="dk1"/>
                </a:solidFill>
              </a:rPr>
              <a:t>Participants</a:t>
            </a:r>
            <a:endParaRPr/>
          </a:p>
          <a:p>
            <a:pPr marL="228611" lvl="1" indent="-169872" algn="l" rtl="0">
              <a:lnSpc>
                <a:spcPct val="100000"/>
              </a:lnSpc>
              <a:spcBef>
                <a:spcPts val="1200"/>
              </a:spcBef>
              <a:spcAft>
                <a:spcPts val="0"/>
              </a:spcAft>
              <a:buSzPts val="2400"/>
              <a:buChar char="•"/>
            </a:pPr>
            <a:r>
              <a:rPr lang="en-US">
                <a:solidFill>
                  <a:schemeClr val="dk1"/>
                </a:solidFill>
              </a:rPr>
              <a:t>Please activate your video webcam</a:t>
            </a:r>
            <a:endParaRPr/>
          </a:p>
          <a:p>
            <a:pPr marL="228611" lvl="1" indent="-169872" algn="l" rtl="0">
              <a:lnSpc>
                <a:spcPct val="100000"/>
              </a:lnSpc>
              <a:spcBef>
                <a:spcPts val="2400"/>
              </a:spcBef>
              <a:spcAft>
                <a:spcPts val="0"/>
              </a:spcAft>
              <a:buSzPts val="2400"/>
              <a:buChar char="•"/>
            </a:pPr>
            <a:r>
              <a:rPr lang="en-US">
                <a:solidFill>
                  <a:schemeClr val="dk1"/>
                </a:solidFill>
              </a:rPr>
              <a:t>Please remain </a:t>
            </a:r>
            <a:r>
              <a:rPr lang="en-US">
                <a:solidFill>
                  <a:srgbClr val="FF0000"/>
                </a:solidFill>
              </a:rPr>
              <a:t>muted</a:t>
            </a:r>
            <a:r>
              <a:rPr lang="en-US"/>
              <a:t> </a:t>
            </a:r>
            <a:r>
              <a:rPr lang="en-US">
                <a:solidFill>
                  <a:schemeClr val="dk1"/>
                </a:solidFill>
              </a:rPr>
              <a:t>until called upon</a:t>
            </a:r>
            <a:endParaRPr/>
          </a:p>
          <a:p>
            <a:pPr marL="228611" lvl="1" indent="-169872" algn="l" rtl="0">
              <a:lnSpc>
                <a:spcPct val="100000"/>
              </a:lnSpc>
              <a:spcBef>
                <a:spcPts val="2400"/>
              </a:spcBef>
              <a:spcAft>
                <a:spcPts val="0"/>
              </a:spcAft>
              <a:buSzPts val="2400"/>
              <a:buChar char="•"/>
            </a:pPr>
            <a:r>
              <a:rPr lang="en-US">
                <a:solidFill>
                  <a:schemeClr val="dk1"/>
                </a:solidFill>
              </a:rPr>
              <a:t>If using a phone for audio, </a:t>
            </a:r>
            <a:r>
              <a:rPr lang="en-US">
                <a:solidFill>
                  <a:srgbClr val="FF0000"/>
                </a:solidFill>
              </a:rPr>
              <a:t>please self mute </a:t>
            </a:r>
            <a:r>
              <a:rPr lang="en-US">
                <a:solidFill>
                  <a:schemeClr val="dk1"/>
                </a:solidFill>
              </a:rPr>
              <a:t>and unmute when called upon.</a:t>
            </a:r>
            <a:endParaRPr/>
          </a:p>
          <a:p>
            <a:pPr marL="228611" lvl="1" indent="-169872" algn="l" rtl="0">
              <a:lnSpc>
                <a:spcPct val="100000"/>
              </a:lnSpc>
              <a:spcBef>
                <a:spcPts val="2400"/>
              </a:spcBef>
              <a:spcAft>
                <a:spcPts val="0"/>
              </a:spcAft>
              <a:buSzPts val="2400"/>
              <a:buChar char="•"/>
            </a:pPr>
            <a:r>
              <a:rPr lang="en-US">
                <a:solidFill>
                  <a:schemeClr val="dk1"/>
                </a:solidFill>
              </a:rPr>
              <a:t>Utilize “chat” function </a:t>
            </a:r>
            <a:endParaRPr/>
          </a:p>
          <a:p>
            <a:pPr marL="0" lvl="1" indent="0" algn="l" rtl="0">
              <a:lnSpc>
                <a:spcPct val="100000"/>
              </a:lnSpc>
              <a:spcBef>
                <a:spcPts val="1200"/>
              </a:spcBef>
              <a:spcAft>
                <a:spcPts val="0"/>
              </a:spcAft>
              <a:buSzPts val="2400"/>
              <a:buChar char="•"/>
            </a:pPr>
            <a:r>
              <a:rPr lang="en-US">
                <a:solidFill>
                  <a:schemeClr val="dk1"/>
                </a:solidFill>
              </a:rPr>
              <a:t>Utilize “raise hand” function </a:t>
            </a:r>
            <a:endParaRPr/>
          </a:p>
          <a:p>
            <a:pPr marL="58740" lvl="1" indent="0" algn="l" rtl="0">
              <a:lnSpc>
                <a:spcPct val="100000"/>
              </a:lnSpc>
              <a:spcBef>
                <a:spcPts val="1200"/>
              </a:spcBef>
              <a:spcAft>
                <a:spcPts val="0"/>
              </a:spcAft>
              <a:buSzPts val="2400"/>
              <a:buNone/>
            </a:pPr>
            <a:r>
              <a:rPr lang="en-US">
                <a:solidFill>
                  <a:schemeClr val="dk1"/>
                </a:solidFill>
              </a:rPr>
              <a:t>                                in reactions</a:t>
            </a:r>
            <a:endParaRPr/>
          </a:p>
          <a:p>
            <a:pPr marL="228611" lvl="1" indent="-169872" algn="l" rtl="0">
              <a:lnSpc>
                <a:spcPct val="100000"/>
              </a:lnSpc>
              <a:spcBef>
                <a:spcPts val="2400"/>
              </a:spcBef>
              <a:spcAft>
                <a:spcPts val="0"/>
              </a:spcAft>
              <a:buSzPts val="2400"/>
              <a:buChar char="•"/>
            </a:pPr>
            <a:r>
              <a:rPr lang="en-US">
                <a:solidFill>
                  <a:srgbClr val="FF0000"/>
                </a:solidFill>
              </a:rPr>
              <a:t>If the meeting is interrupted and ends, please wait 5 min and log in again</a:t>
            </a:r>
            <a:endParaRPr/>
          </a:p>
          <a:p>
            <a:pPr marL="228611" lvl="1" indent="-169872" algn="l" rtl="0">
              <a:lnSpc>
                <a:spcPct val="100000"/>
              </a:lnSpc>
              <a:spcBef>
                <a:spcPts val="2400"/>
              </a:spcBef>
              <a:spcAft>
                <a:spcPts val="0"/>
              </a:spcAft>
              <a:buSzPts val="2400"/>
              <a:buChar char="•"/>
            </a:pPr>
            <a:r>
              <a:rPr lang="en-US">
                <a:solidFill>
                  <a:schemeClr val="dk1"/>
                </a:solidFill>
              </a:rPr>
              <a:t>Gallery view will show all attendees</a:t>
            </a:r>
            <a:endParaRPr/>
          </a:p>
          <a:p>
            <a:pPr marL="228611" lvl="1" indent="-169872" algn="l" rtl="0">
              <a:lnSpc>
                <a:spcPct val="100000"/>
              </a:lnSpc>
              <a:spcBef>
                <a:spcPts val="2400"/>
              </a:spcBef>
              <a:spcAft>
                <a:spcPts val="1200"/>
              </a:spcAft>
              <a:buSzPts val="2400"/>
              <a:buChar char="•"/>
            </a:pPr>
            <a:r>
              <a:rPr lang="en-US">
                <a:solidFill>
                  <a:schemeClr val="dk1"/>
                </a:solidFill>
              </a:rPr>
              <a:t>Speaker view will show current speaker and is view available on an Ipad or tablet</a:t>
            </a:r>
            <a:endParaRPr/>
          </a:p>
        </p:txBody>
      </p:sp>
      <p:sp>
        <p:nvSpPr>
          <p:cNvPr id="159" name="Google Shape;159;p60"/>
          <p:cNvSpPr txBox="1">
            <a:spLocks noGrp="1"/>
          </p:cNvSpPr>
          <p:nvPr>
            <p:ph type="body" idx="2"/>
          </p:nvPr>
        </p:nvSpPr>
        <p:spPr>
          <a:xfrm>
            <a:off x="103217" y="99152"/>
            <a:ext cx="5886879" cy="795614"/>
          </a:xfrm>
          <a:prstGeom prst="rect">
            <a:avLst/>
          </a:prstGeom>
          <a:solidFill>
            <a:srgbClr val="00B0F0"/>
          </a:solid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800"/>
              <a:buNone/>
            </a:pPr>
            <a:r>
              <a:rPr lang="en-US" sz="4000"/>
              <a:t>RULES OF THE ZOOM</a:t>
            </a:r>
            <a:endParaRPr/>
          </a:p>
        </p:txBody>
      </p:sp>
      <p:sp>
        <p:nvSpPr>
          <p:cNvPr id="160" name="Google Shape;160;p60"/>
          <p:cNvSpPr txBox="1"/>
          <p:nvPr/>
        </p:nvSpPr>
        <p:spPr>
          <a:xfrm>
            <a:off x="486572" y="3512312"/>
            <a:ext cx="4964688" cy="369332"/>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Desktop Control View</a:t>
            </a:r>
            <a:endParaRPr/>
          </a:p>
        </p:txBody>
      </p:sp>
      <p:pic>
        <p:nvPicPr>
          <p:cNvPr id="161" name="Google Shape;161;p60" descr="Displaying participants in Gallery View – Zoom Help Cen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86978" y="4516341"/>
            <a:ext cx="1271973" cy="871652"/>
          </a:xfrm>
          <a:prstGeom prst="rect">
            <a:avLst/>
          </a:prstGeom>
          <a:noFill/>
          <a:ln>
            <a:noFill/>
          </a:ln>
        </p:spPr>
      </p:pic>
      <p:pic>
        <p:nvPicPr>
          <p:cNvPr id="162" name="Google Shape;162;p60" descr="Active Speaker (Video Layout) – Zoom Help Cent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20794" y="5816356"/>
            <a:ext cx="1004340" cy="710937"/>
          </a:xfrm>
          <a:prstGeom prst="rect">
            <a:avLst/>
          </a:prstGeom>
          <a:noFill/>
          <a:ln>
            <a:noFill/>
          </a:ln>
        </p:spPr>
      </p:pic>
      <p:sp>
        <p:nvSpPr>
          <p:cNvPr id="163" name="Google Shape;163;p60"/>
          <p:cNvSpPr txBox="1"/>
          <p:nvPr/>
        </p:nvSpPr>
        <p:spPr>
          <a:xfrm>
            <a:off x="797656" y="5084898"/>
            <a:ext cx="4095166" cy="369332"/>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Tablet/Smartphone View</a:t>
            </a:r>
            <a:endParaRPr/>
          </a:p>
        </p:txBody>
      </p:sp>
      <p:pic>
        <p:nvPicPr>
          <p:cNvPr id="164" name="Google Shape;164;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65614" y="3874393"/>
            <a:ext cx="1248389" cy="2155551"/>
          </a:xfrm>
          <a:prstGeom prst="rect">
            <a:avLst/>
          </a:prstGeom>
          <a:noFill/>
          <a:ln>
            <a:noFill/>
          </a:ln>
        </p:spPr>
      </p:pic>
      <p:cxnSp>
        <p:nvCxnSpPr>
          <p:cNvPr id="165" name="Google Shape;165;p60"/>
          <p:cNvCxnSpPr/>
          <p:nvPr/>
        </p:nvCxnSpPr>
        <p:spPr>
          <a:xfrm rot="10800000" flipH="1">
            <a:off x="3730938" y="5187593"/>
            <a:ext cx="590356" cy="150664"/>
          </a:xfrm>
          <a:prstGeom prst="straightConnector1">
            <a:avLst/>
          </a:prstGeom>
          <a:noFill/>
          <a:ln w="47625" cap="flat" cmpd="sng">
            <a:solidFill>
              <a:schemeClr val="lt1"/>
            </a:solidFill>
            <a:prstDash val="solid"/>
            <a:round/>
            <a:headEnd type="none" w="sm" len="sm"/>
            <a:tailEnd type="triangle" w="med" len="med"/>
          </a:ln>
        </p:spPr>
      </p:cxnSp>
      <p:pic>
        <p:nvPicPr>
          <p:cNvPr id="166" name="Google Shape;166;p60"/>
          <p:cNvPicPr preferRelativeResize="0"/>
          <p:nvPr/>
        </p:nvPicPr>
        <p:blipFill rotWithShape="1">
          <a:blip r:embed="rId6">
            <a:alphaModFix/>
          </a:blip>
          <a:srcRect/>
          <a:stretch/>
        </p:blipFill>
        <p:spPr>
          <a:xfrm>
            <a:off x="9637820" y="2466415"/>
            <a:ext cx="2067610" cy="1372055"/>
          </a:xfrm>
          <a:prstGeom prst="rect">
            <a:avLst/>
          </a:prstGeom>
          <a:noFill/>
          <a:ln>
            <a:noFill/>
          </a:ln>
        </p:spPr>
      </p:pic>
      <p:pic>
        <p:nvPicPr>
          <p:cNvPr id="167" name="Google Shape;167;p60" descr="How to Use Zoom | Faculty Center at Sonoma State University"/>
          <p:cNvPicPr preferRelativeResize="0"/>
          <p:nvPr/>
        </p:nvPicPr>
        <p:blipFill rotWithShape="1">
          <a:blip r:embed="rId7" cstate="email">
            <a:alphaModFix/>
            <a:extLst>
              <a:ext uri="{28A0092B-C50C-407E-A947-70E740481C1C}">
                <a14:useLocalDpi xmlns:a14="http://schemas.microsoft.com/office/drawing/2010/main"/>
              </a:ext>
            </a:extLst>
          </a:blip>
          <a:srcRect t="23476" r="13959"/>
          <a:stretch/>
        </p:blipFill>
        <p:spPr>
          <a:xfrm>
            <a:off x="31463" y="2266701"/>
            <a:ext cx="6077172" cy="1229379"/>
          </a:xfrm>
          <a:prstGeom prst="rect">
            <a:avLst/>
          </a:prstGeom>
          <a:noFill/>
          <a:ln>
            <a:noFill/>
          </a:ln>
        </p:spPr>
      </p:pic>
      <p:sp>
        <p:nvSpPr>
          <p:cNvPr id="168" name="Google Shape;168;p60"/>
          <p:cNvSpPr txBox="1">
            <a:spLocks noGrp="1"/>
          </p:cNvSpPr>
          <p:nvPr>
            <p:ph type="sldNum" idx="12"/>
          </p:nvPr>
        </p:nvSpPr>
        <p:spPr>
          <a:xfrm>
            <a:off x="11650134"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69" name="Google Shape;169;p6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098" y="1796268"/>
            <a:ext cx="6051902" cy="431622"/>
          </a:xfrm>
          <a:prstGeom prst="rect">
            <a:avLst/>
          </a:prstGeom>
          <a:noFill/>
          <a:ln>
            <a:noFill/>
          </a:ln>
        </p:spPr>
      </p:pic>
      <p:pic>
        <p:nvPicPr>
          <p:cNvPr id="170" name="Google Shape;170;p6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23929" y="1096091"/>
            <a:ext cx="793944" cy="526857"/>
          </a:xfrm>
          <a:prstGeom prst="rect">
            <a:avLst/>
          </a:prstGeom>
          <a:noFill/>
          <a:ln>
            <a:noFill/>
          </a:ln>
        </p:spPr>
      </p:pic>
      <p:sp>
        <p:nvSpPr>
          <p:cNvPr id="171" name="Google Shape;171;p60"/>
          <p:cNvSpPr/>
          <p:nvPr/>
        </p:nvSpPr>
        <p:spPr>
          <a:xfrm>
            <a:off x="5619943" y="1623468"/>
            <a:ext cx="319957" cy="171761"/>
          </a:xfrm>
          <a:prstGeom prst="upArrow">
            <a:avLst>
              <a:gd name="adj1" fmla="val 50000"/>
              <a:gd name="adj2" fmla="val 50000"/>
            </a:avLst>
          </a:prstGeom>
          <a:solidFill>
            <a:srgbClr val="FF0000"/>
          </a:solidFill>
          <a:ln w="25400" cap="flat" cmpd="sng">
            <a:solidFill>
              <a:srgbClr val="1032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2" name="Google Shape;172;p60" descr="Graphical user interface, application&#10;&#10;Description automatically generated"/>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357008" y="6164250"/>
            <a:ext cx="2222944" cy="675774"/>
          </a:xfrm>
          <a:prstGeom prst="rect">
            <a:avLst/>
          </a:prstGeom>
          <a:noFill/>
          <a:ln>
            <a:noFill/>
          </a:ln>
        </p:spPr>
      </p:pic>
      <p:cxnSp>
        <p:nvCxnSpPr>
          <p:cNvPr id="173" name="Google Shape;173;p60"/>
          <p:cNvCxnSpPr/>
          <p:nvPr/>
        </p:nvCxnSpPr>
        <p:spPr>
          <a:xfrm rot="10800000">
            <a:off x="5451260" y="6016007"/>
            <a:ext cx="0" cy="296487"/>
          </a:xfrm>
          <a:prstGeom prst="straightConnector1">
            <a:avLst/>
          </a:prstGeom>
          <a:noFill/>
          <a:ln w="47625" cap="flat" cmpd="sng">
            <a:solidFill>
              <a:schemeClr val="lt1"/>
            </a:solidFill>
            <a:prstDash val="solid"/>
            <a:round/>
            <a:headEnd type="none" w="sm" len="sm"/>
            <a:tailEnd type="triangle" w="med" len="med"/>
          </a:ln>
        </p:spPr>
      </p:cxnSp>
      <p:pic>
        <p:nvPicPr>
          <p:cNvPr id="174" name="Google Shape;174;p6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72449" y="5689163"/>
            <a:ext cx="2687135" cy="10434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Utilizing ai (Chat GPT &amp; AI)</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r>
              <a:rPr lang="en-US" sz="3600" dirty="0"/>
              <a:t>Chat GPT Prompts to create social media content</a:t>
            </a:r>
          </a:p>
          <a:p>
            <a:pPr lvl="1"/>
            <a:r>
              <a:rPr lang="en-US" sz="3200" dirty="0"/>
              <a:t>Be specific</a:t>
            </a:r>
          </a:p>
          <a:p>
            <a:pPr lvl="1"/>
            <a:r>
              <a:rPr lang="en-US" sz="3200" dirty="0"/>
              <a:t>Give context</a:t>
            </a:r>
          </a:p>
          <a:p>
            <a:pPr lvl="1"/>
            <a:r>
              <a:rPr lang="en-US" sz="3200" dirty="0"/>
              <a:t>Refine if needed</a:t>
            </a:r>
          </a:p>
          <a:p>
            <a:r>
              <a:rPr lang="en-US" sz="3600" dirty="0"/>
              <a:t>Refining messaging with Canva Magic Write</a:t>
            </a:r>
          </a:p>
          <a:p>
            <a:pPr lvl="1"/>
            <a:r>
              <a:rPr lang="en-US" sz="2800" dirty="0"/>
              <a:t>Summarizing</a:t>
            </a:r>
          </a:p>
          <a:p>
            <a:pPr lvl="1"/>
            <a:r>
              <a:rPr lang="en-US" sz="2800" dirty="0"/>
              <a:t>Changing tone</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Tree>
    <p:custDataLst>
      <p:tags r:id="rId1"/>
    </p:custDataLst>
    <p:extLst>
      <p:ext uri="{BB962C8B-B14F-4D97-AF65-F5344CB8AC3E}">
        <p14:creationId xmlns:p14="http://schemas.microsoft.com/office/powerpoint/2010/main" val="261297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CHAT GPT</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31</a:t>
            </a:fld>
            <a:endParaRPr lang="en-US" dirty="0"/>
          </a:p>
        </p:txBody>
      </p:sp>
      <p:pic>
        <p:nvPicPr>
          <p:cNvPr id="4" name="Picture 3">
            <a:extLst>
              <a:ext uri="{FF2B5EF4-FFF2-40B4-BE49-F238E27FC236}">
                <a16:creationId xmlns:a16="http://schemas.microsoft.com/office/drawing/2014/main" id="{7E0DC657-C3D9-A66F-4574-49A2603909AD}"/>
              </a:ext>
            </a:extLst>
          </p:cNvPr>
          <p:cNvPicPr>
            <a:picLocks noChangeAspect="1"/>
          </p:cNvPicPr>
          <p:nvPr/>
        </p:nvPicPr>
        <p:blipFill>
          <a:blip r:embed="rId4"/>
          <a:stretch>
            <a:fillRect/>
          </a:stretch>
        </p:blipFill>
        <p:spPr>
          <a:xfrm>
            <a:off x="776287" y="1783027"/>
            <a:ext cx="10639425" cy="4752975"/>
          </a:xfrm>
          <a:prstGeom prst="rect">
            <a:avLst/>
          </a:prstGeom>
        </p:spPr>
      </p:pic>
    </p:spTree>
    <p:custDataLst>
      <p:tags r:id="rId1"/>
    </p:custDataLst>
    <p:extLst>
      <p:ext uri="{BB962C8B-B14F-4D97-AF65-F5344CB8AC3E}">
        <p14:creationId xmlns:p14="http://schemas.microsoft.com/office/powerpoint/2010/main" val="29003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CHAT GPT</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32</a:t>
            </a:fld>
            <a:endParaRPr lang="en-US" dirty="0"/>
          </a:p>
        </p:txBody>
      </p:sp>
      <p:pic>
        <p:nvPicPr>
          <p:cNvPr id="6" name="Picture 5">
            <a:extLst>
              <a:ext uri="{FF2B5EF4-FFF2-40B4-BE49-F238E27FC236}">
                <a16:creationId xmlns:a16="http://schemas.microsoft.com/office/drawing/2014/main" id="{215652EC-DE15-DEB6-B000-088AD3CB1B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7806" y="1650455"/>
            <a:ext cx="9496387" cy="6858000"/>
          </a:xfrm>
          <a:prstGeom prst="rect">
            <a:avLst/>
          </a:prstGeom>
        </p:spPr>
      </p:pic>
    </p:spTree>
    <p:custDataLst>
      <p:tags r:id="rId1"/>
    </p:custDataLst>
    <p:extLst>
      <p:ext uri="{BB962C8B-B14F-4D97-AF65-F5344CB8AC3E}">
        <p14:creationId xmlns:p14="http://schemas.microsoft.com/office/powerpoint/2010/main" val="18391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CHAT GPT</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33</a:t>
            </a:fld>
            <a:endParaRPr lang="en-US" dirty="0"/>
          </a:p>
        </p:txBody>
      </p:sp>
      <p:sp>
        <p:nvSpPr>
          <p:cNvPr id="7" name="Content Placeholder 7">
            <a:extLst>
              <a:ext uri="{FF2B5EF4-FFF2-40B4-BE49-F238E27FC236}">
                <a16:creationId xmlns:a16="http://schemas.microsoft.com/office/drawing/2014/main" id="{B787B2B4-6E13-BC3A-3D4D-117BE8242252}"/>
              </a:ext>
            </a:extLst>
          </p:cNvPr>
          <p:cNvSpPr>
            <a:spLocks noGrp="1"/>
          </p:cNvSpPr>
          <p:nvPr>
            <p:ph idx="1"/>
          </p:nvPr>
        </p:nvSpPr>
        <p:spPr>
          <a:xfrm>
            <a:off x="567268" y="1840263"/>
            <a:ext cx="11506199" cy="4034896"/>
          </a:xfrm>
        </p:spPr>
        <p:txBody>
          <a:bodyPr>
            <a:normAutofit/>
          </a:bodyPr>
          <a:lstStyle/>
          <a:p>
            <a:r>
              <a:rPr lang="en-US" sz="3600" dirty="0"/>
              <a:t>You can sign up for ChatGPT for free &amp; it is available for download on the App Store or Google Play</a:t>
            </a:r>
            <a:endParaRPr lang="en-US" sz="2400" dirty="0"/>
          </a:p>
        </p:txBody>
      </p:sp>
      <p:pic>
        <p:nvPicPr>
          <p:cNvPr id="9" name="Picture 8">
            <a:extLst>
              <a:ext uri="{FF2B5EF4-FFF2-40B4-BE49-F238E27FC236}">
                <a16:creationId xmlns:a16="http://schemas.microsoft.com/office/drawing/2014/main" id="{C010AD44-A3AC-D0F1-425F-1699D7C29A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34820"/>
            <a:ext cx="12192000" cy="4575349"/>
          </a:xfrm>
          <a:prstGeom prst="rect">
            <a:avLst/>
          </a:prstGeom>
        </p:spPr>
      </p:pic>
      <p:sp>
        <p:nvSpPr>
          <p:cNvPr id="4" name="TextBox 3">
            <a:extLst>
              <a:ext uri="{FF2B5EF4-FFF2-40B4-BE49-F238E27FC236}">
                <a16:creationId xmlns:a16="http://schemas.microsoft.com/office/drawing/2014/main" id="{ED2A5436-7FA6-7256-3202-57A094480C63}"/>
              </a:ext>
            </a:extLst>
          </p:cNvPr>
          <p:cNvSpPr txBox="1"/>
          <p:nvPr/>
        </p:nvSpPr>
        <p:spPr>
          <a:xfrm>
            <a:off x="3764102" y="4507416"/>
            <a:ext cx="6094070" cy="553998"/>
          </a:xfrm>
          <a:prstGeom prst="rect">
            <a:avLst/>
          </a:prstGeom>
          <a:noFill/>
        </p:spPr>
        <p:txBody>
          <a:bodyPr wrap="square">
            <a:spAutoFit/>
          </a:bodyPr>
          <a:lstStyle/>
          <a:p>
            <a:r>
              <a:rPr lang="en-US" sz="3000" dirty="0">
                <a:solidFill>
                  <a:schemeClr val="bg1"/>
                </a:solidFill>
              </a:rPr>
              <a:t>https://openai.com/chatgpt</a:t>
            </a:r>
          </a:p>
        </p:txBody>
      </p:sp>
    </p:spTree>
    <p:custDataLst>
      <p:tags r:id="rId1"/>
    </p:custDataLst>
    <p:extLst>
      <p:ext uri="{BB962C8B-B14F-4D97-AF65-F5344CB8AC3E}">
        <p14:creationId xmlns:p14="http://schemas.microsoft.com/office/powerpoint/2010/main" val="8235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canVa Magic write</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34</a:t>
            </a:fld>
            <a:endParaRPr lang="en-US" dirty="0"/>
          </a:p>
        </p:txBody>
      </p:sp>
      <p:pic>
        <p:nvPicPr>
          <p:cNvPr id="6" name="Picture 5">
            <a:extLst>
              <a:ext uri="{FF2B5EF4-FFF2-40B4-BE49-F238E27FC236}">
                <a16:creationId xmlns:a16="http://schemas.microsoft.com/office/drawing/2014/main" id="{A9139B2A-D557-CC01-0E73-52D5543F594B}"/>
              </a:ext>
            </a:extLst>
          </p:cNvPr>
          <p:cNvPicPr>
            <a:picLocks noChangeAspect="1"/>
          </p:cNvPicPr>
          <p:nvPr/>
        </p:nvPicPr>
        <p:blipFill>
          <a:blip r:embed="rId4"/>
          <a:stretch>
            <a:fillRect/>
          </a:stretch>
        </p:blipFill>
        <p:spPr>
          <a:xfrm>
            <a:off x="623207" y="1540043"/>
            <a:ext cx="4000500" cy="5210175"/>
          </a:xfrm>
          <a:prstGeom prst="rect">
            <a:avLst/>
          </a:prstGeom>
        </p:spPr>
      </p:pic>
      <p:pic>
        <p:nvPicPr>
          <p:cNvPr id="8" name="Picture 7">
            <a:extLst>
              <a:ext uri="{FF2B5EF4-FFF2-40B4-BE49-F238E27FC236}">
                <a16:creationId xmlns:a16="http://schemas.microsoft.com/office/drawing/2014/main" id="{73C76AB1-B9AE-0020-970F-2D4FAC1C7BF0}"/>
              </a:ext>
            </a:extLst>
          </p:cNvPr>
          <p:cNvPicPr>
            <a:picLocks noChangeAspect="1"/>
          </p:cNvPicPr>
          <p:nvPr/>
        </p:nvPicPr>
        <p:blipFill>
          <a:blip r:embed="rId5"/>
          <a:stretch>
            <a:fillRect/>
          </a:stretch>
        </p:blipFill>
        <p:spPr>
          <a:xfrm>
            <a:off x="6351815" y="1837358"/>
            <a:ext cx="4648200" cy="2057400"/>
          </a:xfrm>
          <a:prstGeom prst="rect">
            <a:avLst/>
          </a:prstGeom>
        </p:spPr>
      </p:pic>
      <p:pic>
        <p:nvPicPr>
          <p:cNvPr id="10" name="Picture 9">
            <a:extLst>
              <a:ext uri="{FF2B5EF4-FFF2-40B4-BE49-F238E27FC236}">
                <a16:creationId xmlns:a16="http://schemas.microsoft.com/office/drawing/2014/main" id="{FBDB222C-A3BE-6193-B93B-AB74A97DFCD7}"/>
              </a:ext>
            </a:extLst>
          </p:cNvPr>
          <p:cNvPicPr>
            <a:picLocks noChangeAspect="1"/>
          </p:cNvPicPr>
          <p:nvPr/>
        </p:nvPicPr>
        <p:blipFill>
          <a:blip r:embed="rId6"/>
          <a:stretch>
            <a:fillRect/>
          </a:stretch>
        </p:blipFill>
        <p:spPr>
          <a:xfrm>
            <a:off x="6351815" y="4478791"/>
            <a:ext cx="5000625" cy="1819275"/>
          </a:xfrm>
          <a:prstGeom prst="rect">
            <a:avLst/>
          </a:prstGeom>
        </p:spPr>
      </p:pic>
      <p:sp>
        <p:nvSpPr>
          <p:cNvPr id="11" name="TextBox 10">
            <a:extLst>
              <a:ext uri="{FF2B5EF4-FFF2-40B4-BE49-F238E27FC236}">
                <a16:creationId xmlns:a16="http://schemas.microsoft.com/office/drawing/2014/main" id="{CD37AF2D-6358-1D9D-D9F5-9AB9ABED4F4D}"/>
              </a:ext>
            </a:extLst>
          </p:cNvPr>
          <p:cNvSpPr txBox="1"/>
          <p:nvPr/>
        </p:nvSpPr>
        <p:spPr>
          <a:xfrm>
            <a:off x="5257800" y="2455419"/>
            <a:ext cx="1436915" cy="369332"/>
          </a:xfrm>
          <a:prstGeom prst="rect">
            <a:avLst/>
          </a:prstGeom>
          <a:noFill/>
        </p:spPr>
        <p:txBody>
          <a:bodyPr wrap="square" rtlCol="0">
            <a:spAutoFit/>
          </a:bodyPr>
          <a:lstStyle/>
          <a:p>
            <a:r>
              <a:rPr lang="en-US" dirty="0"/>
              <a:t>Summarize</a:t>
            </a:r>
          </a:p>
        </p:txBody>
      </p:sp>
      <p:sp>
        <p:nvSpPr>
          <p:cNvPr id="12" name="TextBox 11">
            <a:extLst>
              <a:ext uri="{FF2B5EF4-FFF2-40B4-BE49-F238E27FC236}">
                <a16:creationId xmlns:a16="http://schemas.microsoft.com/office/drawing/2014/main" id="{0A00CB23-49E7-B732-DC69-C60DF5F0DCFD}"/>
              </a:ext>
            </a:extLst>
          </p:cNvPr>
          <p:cNvSpPr txBox="1"/>
          <p:nvPr/>
        </p:nvSpPr>
        <p:spPr>
          <a:xfrm>
            <a:off x="5257800" y="5203762"/>
            <a:ext cx="1436915" cy="369332"/>
          </a:xfrm>
          <a:prstGeom prst="rect">
            <a:avLst/>
          </a:prstGeom>
          <a:noFill/>
        </p:spPr>
        <p:txBody>
          <a:bodyPr wrap="square" rtlCol="0">
            <a:spAutoFit/>
          </a:bodyPr>
          <a:lstStyle/>
          <a:p>
            <a:r>
              <a:rPr lang="en-US" dirty="0"/>
              <a:t>More formal</a:t>
            </a:r>
          </a:p>
        </p:txBody>
      </p:sp>
    </p:spTree>
    <p:custDataLst>
      <p:tags r:id="rId1"/>
    </p:custDataLst>
    <p:extLst>
      <p:ext uri="{BB962C8B-B14F-4D97-AF65-F5344CB8AC3E}">
        <p14:creationId xmlns:p14="http://schemas.microsoft.com/office/powerpoint/2010/main" val="379258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1DDE7-E18F-AFF7-3283-05E9DB15696F}"/>
              </a:ext>
            </a:extLst>
          </p:cNvPr>
          <p:cNvSpPr>
            <a:spLocks noGrp="1"/>
          </p:cNvSpPr>
          <p:nvPr>
            <p:ph type="sldNum" sz="quarter" idx="12"/>
          </p:nvPr>
        </p:nvSpPr>
        <p:spPr/>
        <p:txBody>
          <a:bodyPr/>
          <a:lstStyle/>
          <a:p>
            <a:fld id="{97A94E25-127B-4C48-AF96-44BA7B823777}" type="slidenum">
              <a:rPr lang="en-US" smtClean="0"/>
              <a:pPr/>
              <a:t>35</a:t>
            </a:fld>
            <a:endParaRPr lang="en-US" dirty="0"/>
          </a:p>
        </p:txBody>
      </p:sp>
      <p:pic>
        <p:nvPicPr>
          <p:cNvPr id="1028" name="Picture 4" descr="The importance of women in academe asking bold questions">
            <a:extLst>
              <a:ext uri="{FF2B5EF4-FFF2-40B4-BE49-F238E27FC236}">
                <a16:creationId xmlns:a16="http://schemas.microsoft.com/office/drawing/2014/main" id="{450B62B3-3626-69E8-91C1-54D48BA550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81175" y="1313794"/>
            <a:ext cx="8629650" cy="48361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47AA69-78AC-8A73-6F58-237F70C5E137}"/>
              </a:ext>
            </a:extLst>
          </p:cNvPr>
          <p:cNvSpPr txBox="1"/>
          <p:nvPr/>
        </p:nvSpPr>
        <p:spPr>
          <a:xfrm>
            <a:off x="1781175" y="298132"/>
            <a:ext cx="8629650" cy="1015663"/>
          </a:xfrm>
          <a:prstGeom prst="rect">
            <a:avLst/>
          </a:prstGeom>
          <a:noFill/>
        </p:spPr>
        <p:txBody>
          <a:bodyPr wrap="square" rtlCol="0">
            <a:spAutoFit/>
          </a:bodyPr>
          <a:lstStyle/>
          <a:p>
            <a:pPr algn="ctr"/>
            <a:r>
              <a:rPr lang="en-US" sz="6000" b="1" dirty="0">
                <a:solidFill>
                  <a:schemeClr val="bg1"/>
                </a:solidFill>
              </a:rPr>
              <a:t>ANY QUESTIONS?</a:t>
            </a:r>
          </a:p>
        </p:txBody>
      </p:sp>
    </p:spTree>
    <p:extLst>
      <p:ext uri="{BB962C8B-B14F-4D97-AF65-F5344CB8AC3E}">
        <p14:creationId xmlns:p14="http://schemas.microsoft.com/office/powerpoint/2010/main" val="244667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a:bodyPr>
          <a:lstStyle/>
          <a:p>
            <a:r>
              <a:rPr lang="en-US" sz="5400" dirty="0"/>
              <a:t>Taking our messaging from good to great!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283201" cy="1135062"/>
          </a:xfrm>
        </p:spPr>
        <p:txBody>
          <a:bodyPr/>
          <a:lstStyle/>
          <a:p>
            <a:pPr lvl="0"/>
            <a:r>
              <a:rPr lang="en-US" dirty="0"/>
              <a:t>Putting it all together</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noAutofit/>
          </a:bodyPr>
          <a:lstStyle/>
          <a:p>
            <a:r>
              <a:rPr lang="en-US" sz="2600" dirty="0"/>
              <a:t>Real Life Examples in our Districts</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36</a:t>
            </a:fld>
            <a:endParaRPr lang="en-US" dirty="0"/>
          </a:p>
        </p:txBody>
      </p:sp>
    </p:spTree>
    <p:custDataLst>
      <p:tags r:id="rId1"/>
    </p:custDataLst>
    <p:extLst>
      <p:ext uri="{BB962C8B-B14F-4D97-AF65-F5344CB8AC3E}">
        <p14:creationId xmlns:p14="http://schemas.microsoft.com/office/powerpoint/2010/main" val="160892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a:t>Group exercise</a:t>
            </a: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37</a:t>
            </a:fld>
            <a:endParaRPr lang="en-US" dirty="0"/>
          </a:p>
        </p:txBody>
      </p:sp>
      <p:sp>
        <p:nvSpPr>
          <p:cNvPr id="6" name="Text Placeholder 25">
            <a:extLst>
              <a:ext uri="{FF2B5EF4-FFF2-40B4-BE49-F238E27FC236}">
                <a16:creationId xmlns:a16="http://schemas.microsoft.com/office/drawing/2014/main" id="{5547FB3D-30BE-A2DF-42B2-36ECC32291F4}"/>
              </a:ext>
            </a:extLst>
          </p:cNvPr>
          <p:cNvSpPr txBox="1">
            <a:spLocks/>
          </p:cNvSpPr>
          <p:nvPr/>
        </p:nvSpPr>
        <p:spPr>
          <a:xfrm>
            <a:off x="684849" y="1970088"/>
            <a:ext cx="3372801" cy="3939222"/>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dirty="0"/>
              <a:t>Utilize the provided examples along with the strong branding checklist to discuss how we could take these posts from good to great.</a:t>
            </a:r>
          </a:p>
        </p:txBody>
      </p:sp>
      <p:pic>
        <p:nvPicPr>
          <p:cNvPr id="11" name="Picture 10">
            <a:extLst>
              <a:ext uri="{FF2B5EF4-FFF2-40B4-BE49-F238E27FC236}">
                <a16:creationId xmlns:a16="http://schemas.microsoft.com/office/drawing/2014/main" id="{6AED97CE-DC60-45E0-0494-F8944EB2F3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5277" y="1889203"/>
            <a:ext cx="3686175" cy="457215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56910F4-F647-DD6B-F783-B24469EAB4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1900" y="1889202"/>
            <a:ext cx="3991567" cy="457215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7337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284029" y="0"/>
            <a:ext cx="3907972" cy="6858000"/>
          </a:xfrm>
        </p:spPr>
        <p:txBody>
          <a:bodyPr/>
          <a:lstStyle/>
          <a:p>
            <a:endParaRPr lang="en-US" dirty="0"/>
          </a:p>
        </p:txBody>
      </p:sp>
      <p:sp>
        <p:nvSpPr>
          <p:cNvPr id="4" name="Text Placeholder 3"/>
          <p:cNvSpPr>
            <a:spLocks noGrp="1"/>
          </p:cNvSpPr>
          <p:nvPr>
            <p:ph type="body" sz="quarter" idx="14"/>
          </p:nvPr>
        </p:nvSpPr>
        <p:spPr>
          <a:xfrm>
            <a:off x="8479971" y="1317171"/>
            <a:ext cx="3378200" cy="1959429"/>
          </a:xfrm>
        </p:spPr>
        <p:txBody>
          <a:bodyPr/>
          <a:lstStyle/>
          <a:p>
            <a:r>
              <a:rPr lang="en-US" dirty="0"/>
              <a:t>Your Zone 30 Public Image Team</a:t>
            </a:r>
          </a:p>
        </p:txBody>
      </p:sp>
      <p:sp>
        <p:nvSpPr>
          <p:cNvPr id="5" name="Subtitle 4"/>
          <p:cNvSpPr>
            <a:spLocks noGrp="1"/>
          </p:cNvSpPr>
          <p:nvPr>
            <p:ph type="subTitle" idx="1"/>
          </p:nvPr>
        </p:nvSpPr>
        <p:spPr>
          <a:xfrm>
            <a:off x="8479518" y="3276600"/>
            <a:ext cx="3378654" cy="3113314"/>
          </a:xfrm>
        </p:spPr>
        <p:txBody>
          <a:bodyPr>
            <a:normAutofit/>
          </a:bodyPr>
          <a:lstStyle/>
          <a:p>
            <a:r>
              <a:rPr lang="en-US" dirty="0"/>
              <a:t>We are here to help you!</a:t>
            </a:r>
          </a:p>
          <a:p>
            <a:endParaRPr lang="en-US" dirty="0"/>
          </a:p>
          <a:p>
            <a:r>
              <a:rPr lang="en-US" dirty="0"/>
              <a:t>Ask us to come to your District Conference, PETS, District Assembly and/or Vibrant Club Workshops! </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3575" y="5928063"/>
            <a:ext cx="3908425" cy="929937"/>
          </a:xfrm>
          <a:prstGeom prst="rect">
            <a:avLst/>
          </a:prstGeom>
        </p:spPr>
      </p:pic>
      <p:pic>
        <p:nvPicPr>
          <p:cNvPr id="14" name="Picture Placeholder 13">
            <a:extLst>
              <a:ext uri="{FF2B5EF4-FFF2-40B4-BE49-F238E27FC236}">
                <a16:creationId xmlns:a16="http://schemas.microsoft.com/office/drawing/2014/main" id="{DC7C6524-B606-46B6-900D-15E3075E83E4}"/>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4784054" y="3835372"/>
            <a:ext cx="1614299" cy="2041047"/>
          </a:xfrm>
          <a:prstGeom prst="ellipse">
            <a:avLst/>
          </a:prstGeom>
          <a:ln>
            <a:noFill/>
          </a:ln>
          <a:effectLst>
            <a:softEdge rad="112500"/>
          </a:effectLst>
        </p:spPr>
      </p:pic>
      <p:pic>
        <p:nvPicPr>
          <p:cNvPr id="12" name="Picture 11">
            <a:extLst>
              <a:ext uri="{FF2B5EF4-FFF2-40B4-BE49-F238E27FC236}">
                <a16:creationId xmlns:a16="http://schemas.microsoft.com/office/drawing/2014/main" id="{16596C38-C140-4845-BC1D-71B83335DBB6}"/>
              </a:ext>
            </a:extLst>
          </p:cNvPr>
          <p:cNvPicPr>
            <a:picLocks noChangeAspect="1"/>
          </p:cNvPicPr>
          <p:nvPr/>
        </p:nvPicPr>
        <p:blipFill>
          <a:blip r:embed="rId5"/>
          <a:stretch>
            <a:fillRect/>
          </a:stretch>
        </p:blipFill>
        <p:spPr>
          <a:xfrm>
            <a:off x="1172733" y="119210"/>
            <a:ext cx="3611321" cy="6270704"/>
          </a:xfrm>
          <a:prstGeom prst="rect">
            <a:avLst/>
          </a:prstGeom>
        </p:spPr>
      </p:pic>
      <p:pic>
        <p:nvPicPr>
          <p:cNvPr id="17" name="Picture 16">
            <a:extLst>
              <a:ext uri="{FF2B5EF4-FFF2-40B4-BE49-F238E27FC236}">
                <a16:creationId xmlns:a16="http://schemas.microsoft.com/office/drawing/2014/main" id="{6CBC5DF1-96EF-475A-A386-71F2B601E0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32182" y="2014270"/>
            <a:ext cx="1551393" cy="2041047"/>
          </a:xfrm>
          <a:prstGeom prst="ellipse">
            <a:avLst/>
          </a:prstGeom>
          <a:ln>
            <a:noFill/>
          </a:ln>
          <a:effectLst>
            <a:softEdge rad="112500"/>
          </a:effectLst>
        </p:spPr>
      </p:pic>
      <p:pic>
        <p:nvPicPr>
          <p:cNvPr id="18" name="Picture 17">
            <a:extLst>
              <a:ext uri="{FF2B5EF4-FFF2-40B4-BE49-F238E27FC236}">
                <a16:creationId xmlns:a16="http://schemas.microsoft.com/office/drawing/2014/main" id="{B50E0D1F-ABD0-4096-8061-73E6331DEC6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13734" y="170458"/>
            <a:ext cx="1551393" cy="1936638"/>
          </a:xfrm>
          <a:prstGeom prst="ellipse">
            <a:avLst/>
          </a:prstGeom>
          <a:ln>
            <a:noFill/>
          </a:ln>
          <a:effectLst>
            <a:softEdge rad="112500"/>
          </a:effectLst>
        </p:spPr>
      </p:pic>
      <p:pic>
        <p:nvPicPr>
          <p:cNvPr id="19" name="Picture 18">
            <a:extLst>
              <a:ext uri="{FF2B5EF4-FFF2-40B4-BE49-F238E27FC236}">
                <a16:creationId xmlns:a16="http://schemas.microsoft.com/office/drawing/2014/main" id="{3FE46A26-3FD9-4F48-9F98-6B227DE7F94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8478" y="205480"/>
            <a:ext cx="1580321" cy="1970133"/>
          </a:xfrm>
          <a:prstGeom prst="ellipse">
            <a:avLst/>
          </a:prstGeom>
          <a:ln>
            <a:noFill/>
          </a:ln>
          <a:effectLst>
            <a:softEdge rad="112500"/>
          </a:effectLst>
        </p:spPr>
      </p:pic>
      <p:sp>
        <p:nvSpPr>
          <p:cNvPr id="20" name="TextBox 19">
            <a:extLst>
              <a:ext uri="{FF2B5EF4-FFF2-40B4-BE49-F238E27FC236}">
                <a16:creationId xmlns:a16="http://schemas.microsoft.com/office/drawing/2014/main" id="{84316133-1ED9-49A1-A2E7-422991FBACC6}"/>
              </a:ext>
            </a:extLst>
          </p:cNvPr>
          <p:cNvSpPr txBox="1"/>
          <p:nvPr/>
        </p:nvSpPr>
        <p:spPr>
          <a:xfrm>
            <a:off x="248478" y="2238631"/>
            <a:ext cx="1509860" cy="1107996"/>
          </a:xfrm>
          <a:prstGeom prst="rect">
            <a:avLst/>
          </a:prstGeom>
          <a:noFill/>
        </p:spPr>
        <p:txBody>
          <a:bodyPr wrap="square" rtlCol="0">
            <a:spAutoFit/>
          </a:bodyPr>
          <a:lstStyle/>
          <a:p>
            <a:r>
              <a:rPr lang="en-US" b="1" dirty="0"/>
              <a:t>RPIC</a:t>
            </a:r>
          </a:p>
          <a:p>
            <a:r>
              <a:rPr lang="en-US" sz="1600" b="1" u="sng" dirty="0"/>
              <a:t>Districts</a:t>
            </a:r>
            <a:r>
              <a:rPr lang="en-US" sz="1600" b="1" dirty="0"/>
              <a:t> 6860,6710,</a:t>
            </a:r>
          </a:p>
          <a:p>
            <a:r>
              <a:rPr lang="en-US" sz="1600" b="1" dirty="0"/>
              <a:t>6740,6760</a:t>
            </a:r>
          </a:p>
        </p:txBody>
      </p:sp>
      <p:sp>
        <p:nvSpPr>
          <p:cNvPr id="21" name="Rectangle 20">
            <a:extLst>
              <a:ext uri="{FF2B5EF4-FFF2-40B4-BE49-F238E27FC236}">
                <a16:creationId xmlns:a16="http://schemas.microsoft.com/office/drawing/2014/main" id="{30FF0A3A-0D11-469B-A893-EDEDAB37A8DA}"/>
              </a:ext>
            </a:extLst>
          </p:cNvPr>
          <p:cNvSpPr/>
          <p:nvPr/>
        </p:nvSpPr>
        <p:spPr>
          <a:xfrm>
            <a:off x="6594807" y="545470"/>
            <a:ext cx="1402224" cy="923330"/>
          </a:xfrm>
          <a:prstGeom prst="rect">
            <a:avLst/>
          </a:prstGeom>
        </p:spPr>
        <p:txBody>
          <a:bodyPr wrap="square">
            <a:spAutoFit/>
          </a:bodyPr>
          <a:lstStyle/>
          <a:p>
            <a:r>
              <a:rPr lang="en-US" b="1" u="sng" dirty="0"/>
              <a:t>Districts</a:t>
            </a:r>
          </a:p>
          <a:p>
            <a:r>
              <a:rPr lang="en-US" b="1" dirty="0"/>
              <a:t>6540,6600,</a:t>
            </a:r>
          </a:p>
          <a:p>
            <a:r>
              <a:rPr lang="en-US" b="1" dirty="0"/>
              <a:t>6630,6650</a:t>
            </a:r>
          </a:p>
        </p:txBody>
      </p:sp>
      <p:sp>
        <p:nvSpPr>
          <p:cNvPr id="22" name="Rectangle 21">
            <a:extLst>
              <a:ext uri="{FF2B5EF4-FFF2-40B4-BE49-F238E27FC236}">
                <a16:creationId xmlns:a16="http://schemas.microsoft.com/office/drawing/2014/main" id="{8BFFCF43-AB28-439F-A4B7-EE1AC8E1FE12}"/>
              </a:ext>
            </a:extLst>
          </p:cNvPr>
          <p:cNvSpPr/>
          <p:nvPr/>
        </p:nvSpPr>
        <p:spPr>
          <a:xfrm>
            <a:off x="5329504" y="2559740"/>
            <a:ext cx="1402224" cy="923330"/>
          </a:xfrm>
          <a:prstGeom prst="rect">
            <a:avLst/>
          </a:prstGeom>
        </p:spPr>
        <p:txBody>
          <a:bodyPr wrap="square">
            <a:spAutoFit/>
          </a:bodyPr>
          <a:lstStyle/>
          <a:p>
            <a:r>
              <a:rPr lang="en-US" b="1" u="sng" dirty="0"/>
              <a:t>Districts</a:t>
            </a:r>
          </a:p>
          <a:p>
            <a:r>
              <a:rPr lang="en-US" b="1" dirty="0"/>
              <a:t>6580,6670,</a:t>
            </a:r>
          </a:p>
          <a:p>
            <a:r>
              <a:rPr lang="en-US" b="1" dirty="0"/>
              <a:t>6690</a:t>
            </a:r>
          </a:p>
        </p:txBody>
      </p:sp>
      <p:sp>
        <p:nvSpPr>
          <p:cNvPr id="23" name="Rectangle 22">
            <a:extLst>
              <a:ext uri="{FF2B5EF4-FFF2-40B4-BE49-F238E27FC236}">
                <a16:creationId xmlns:a16="http://schemas.microsoft.com/office/drawing/2014/main" id="{217C121E-352D-49D1-9305-3B39A0653E77}"/>
              </a:ext>
            </a:extLst>
          </p:cNvPr>
          <p:cNvSpPr/>
          <p:nvPr/>
        </p:nvSpPr>
        <p:spPr>
          <a:xfrm>
            <a:off x="3548744" y="4258252"/>
            <a:ext cx="1402224" cy="923330"/>
          </a:xfrm>
          <a:prstGeom prst="rect">
            <a:avLst/>
          </a:prstGeom>
        </p:spPr>
        <p:txBody>
          <a:bodyPr wrap="square">
            <a:spAutoFit/>
          </a:bodyPr>
          <a:lstStyle/>
          <a:p>
            <a:r>
              <a:rPr lang="en-US" b="1" u="sng" dirty="0"/>
              <a:t>Districts</a:t>
            </a:r>
          </a:p>
          <a:p>
            <a:r>
              <a:rPr lang="en-US" b="1" dirty="0"/>
              <a:t>6780,6860,</a:t>
            </a:r>
          </a:p>
          <a:p>
            <a:r>
              <a:rPr lang="en-US" b="1" dirty="0"/>
              <a:t>6880</a:t>
            </a:r>
            <a:endParaRPr lang="en-US" dirty="0"/>
          </a:p>
        </p:txBody>
      </p:sp>
    </p:spTree>
    <p:extLst>
      <p:ext uri="{BB962C8B-B14F-4D97-AF65-F5344CB8AC3E}">
        <p14:creationId xmlns:p14="http://schemas.microsoft.com/office/powerpoint/2010/main" val="58731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22C22-0B9A-7D00-3C87-5BC8F305DDFE}"/>
              </a:ext>
            </a:extLst>
          </p:cNvPr>
          <p:cNvSpPr txBox="1"/>
          <p:nvPr/>
        </p:nvSpPr>
        <p:spPr>
          <a:xfrm>
            <a:off x="2601686" y="2340429"/>
            <a:ext cx="7021285" cy="646331"/>
          </a:xfrm>
          <a:prstGeom prst="rect">
            <a:avLst/>
          </a:prstGeom>
          <a:noFill/>
        </p:spPr>
        <p:txBody>
          <a:bodyPr wrap="square" rtlCol="0">
            <a:spAutoFit/>
          </a:bodyPr>
          <a:lstStyle/>
          <a:p>
            <a:r>
              <a:rPr lang="en-US" sz="3600" dirty="0"/>
              <a:t>Place holder for Zone</a:t>
            </a:r>
          </a:p>
        </p:txBody>
      </p:sp>
      <p:sp>
        <p:nvSpPr>
          <p:cNvPr id="5" name="Text Placeholder 4">
            <a:extLst>
              <a:ext uri="{FF2B5EF4-FFF2-40B4-BE49-F238E27FC236}">
                <a16:creationId xmlns:a16="http://schemas.microsoft.com/office/drawing/2014/main" id="{1EDAB816-B650-449D-B889-9EBFCDAB17F3}"/>
              </a:ext>
            </a:extLst>
          </p:cNvPr>
          <p:cNvSpPr>
            <a:spLocks noGrp="1"/>
          </p:cNvSpPr>
          <p:nvPr>
            <p:ph type="body" sz="quarter" idx="14"/>
          </p:nvPr>
        </p:nvSpPr>
        <p:spPr>
          <a:xfrm>
            <a:off x="9488245" y="2979868"/>
            <a:ext cx="2369926" cy="296732"/>
          </a:xfrm>
        </p:spPr>
        <p:txBody>
          <a:bodyPr/>
          <a:lstStyle/>
          <a:p>
            <a:endParaRPr lang="en-US" dirty="0"/>
          </a:p>
        </p:txBody>
      </p:sp>
      <p:pic>
        <p:nvPicPr>
          <p:cNvPr id="20" name="Picture 19">
            <a:extLst>
              <a:ext uri="{FF2B5EF4-FFF2-40B4-BE49-F238E27FC236}">
                <a16:creationId xmlns:a16="http://schemas.microsoft.com/office/drawing/2014/main" id="{7BA1F5DA-D6C1-447F-A23B-C4A55DD9E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71" y="139850"/>
            <a:ext cx="7260797" cy="6626710"/>
          </a:xfrm>
          <a:prstGeom prst="rect">
            <a:avLst/>
          </a:prstGeom>
        </p:spPr>
      </p:pic>
      <p:sp>
        <p:nvSpPr>
          <p:cNvPr id="6" name="Text Placeholder 5">
            <a:extLst>
              <a:ext uri="{FF2B5EF4-FFF2-40B4-BE49-F238E27FC236}">
                <a16:creationId xmlns:a16="http://schemas.microsoft.com/office/drawing/2014/main" id="{C674B9BE-7559-4DC2-B85C-C41C8873097C}"/>
              </a:ext>
            </a:extLst>
          </p:cNvPr>
          <p:cNvSpPr>
            <a:spLocks noGrp="1"/>
          </p:cNvSpPr>
          <p:nvPr>
            <p:ph type="body" sz="quarter" idx="16"/>
          </p:nvPr>
        </p:nvSpPr>
        <p:spPr>
          <a:xfrm>
            <a:off x="8175811" y="0"/>
            <a:ext cx="4016189" cy="5852160"/>
          </a:xfrm>
        </p:spPr>
        <p:txBody>
          <a:bodyPr>
            <a:normAutofit/>
          </a:bodyPr>
          <a:lstStyle/>
          <a:p>
            <a:pPr algn="l"/>
            <a:endParaRPr lang="en-US" sz="4400" dirty="0"/>
          </a:p>
        </p:txBody>
      </p:sp>
      <p:sp>
        <p:nvSpPr>
          <p:cNvPr id="21" name="TextBox 20">
            <a:extLst>
              <a:ext uri="{FF2B5EF4-FFF2-40B4-BE49-F238E27FC236}">
                <a16:creationId xmlns:a16="http://schemas.microsoft.com/office/drawing/2014/main" id="{E74B0D2A-DC66-451C-A65B-B32C4C1BA2AB}"/>
              </a:ext>
            </a:extLst>
          </p:cNvPr>
          <p:cNvSpPr txBox="1"/>
          <p:nvPr/>
        </p:nvSpPr>
        <p:spPr>
          <a:xfrm>
            <a:off x="8175811" y="0"/>
            <a:ext cx="3943717" cy="3477875"/>
          </a:xfrm>
          <a:prstGeom prst="rect">
            <a:avLst/>
          </a:prstGeom>
          <a:noFill/>
        </p:spPr>
        <p:txBody>
          <a:bodyPr wrap="square" rtlCol="0">
            <a:spAutoFit/>
          </a:bodyPr>
          <a:lstStyle/>
          <a:p>
            <a:r>
              <a:rPr lang="en-US" sz="4400" b="1" dirty="0">
                <a:solidFill>
                  <a:schemeClr val="bg1"/>
                </a:solidFill>
              </a:rPr>
              <a:t>YOUR</a:t>
            </a:r>
          </a:p>
          <a:p>
            <a:r>
              <a:rPr lang="en-US" sz="4400" b="1" dirty="0">
                <a:solidFill>
                  <a:schemeClr val="bg1"/>
                </a:solidFill>
              </a:rPr>
              <a:t>ZONE 31 PUBLIC IMAGE </a:t>
            </a:r>
          </a:p>
          <a:p>
            <a:r>
              <a:rPr lang="en-US" sz="4400" b="1" dirty="0">
                <a:solidFill>
                  <a:schemeClr val="bg1"/>
                </a:solidFill>
              </a:rPr>
              <a:t>TEAM</a:t>
            </a:r>
          </a:p>
        </p:txBody>
      </p:sp>
      <p:sp>
        <p:nvSpPr>
          <p:cNvPr id="23" name="TextBox 22">
            <a:extLst>
              <a:ext uri="{FF2B5EF4-FFF2-40B4-BE49-F238E27FC236}">
                <a16:creationId xmlns:a16="http://schemas.microsoft.com/office/drawing/2014/main" id="{720C6733-8F99-44BD-A705-7A4EDE659B4E}"/>
              </a:ext>
            </a:extLst>
          </p:cNvPr>
          <p:cNvSpPr txBox="1"/>
          <p:nvPr/>
        </p:nvSpPr>
        <p:spPr>
          <a:xfrm>
            <a:off x="8211292" y="3264634"/>
            <a:ext cx="3390672" cy="2800767"/>
          </a:xfrm>
          <a:prstGeom prst="rect">
            <a:avLst/>
          </a:prstGeom>
          <a:noFill/>
        </p:spPr>
        <p:txBody>
          <a:bodyPr wrap="none" rtlCol="0">
            <a:spAutoFit/>
          </a:bodyPr>
          <a:lstStyle/>
          <a:p>
            <a:r>
              <a:rPr lang="en-US" dirty="0">
                <a:solidFill>
                  <a:schemeClr val="bg1"/>
                </a:solidFill>
              </a:rPr>
              <a:t>_________________________</a:t>
            </a:r>
          </a:p>
          <a:p>
            <a:r>
              <a:rPr lang="en-US" sz="2000" dirty="0">
                <a:solidFill>
                  <a:schemeClr val="bg1"/>
                </a:solidFill>
              </a:rPr>
              <a:t>We are here to help you!</a:t>
            </a:r>
          </a:p>
          <a:p>
            <a:endParaRPr lang="en-US" sz="2000" dirty="0">
              <a:solidFill>
                <a:schemeClr val="bg1"/>
              </a:solidFill>
            </a:endParaRPr>
          </a:p>
          <a:p>
            <a:r>
              <a:rPr lang="en-US" sz="2000" dirty="0">
                <a:solidFill>
                  <a:schemeClr val="bg1"/>
                </a:solidFill>
              </a:rPr>
              <a:t>Ask us to come to your </a:t>
            </a:r>
          </a:p>
          <a:p>
            <a:r>
              <a:rPr lang="en-US" sz="2000" dirty="0">
                <a:solidFill>
                  <a:schemeClr val="bg1"/>
                </a:solidFill>
              </a:rPr>
              <a:t>District Conference, </a:t>
            </a:r>
          </a:p>
          <a:p>
            <a:r>
              <a:rPr lang="en-US" sz="2000" dirty="0">
                <a:solidFill>
                  <a:schemeClr val="bg1"/>
                </a:solidFill>
              </a:rPr>
              <a:t>PETS, District Assembly </a:t>
            </a:r>
          </a:p>
          <a:p>
            <a:r>
              <a:rPr lang="en-US" sz="2000" dirty="0">
                <a:solidFill>
                  <a:schemeClr val="bg1"/>
                </a:solidFill>
              </a:rPr>
              <a:t>and/or Vibrant Club </a:t>
            </a:r>
          </a:p>
          <a:p>
            <a:r>
              <a:rPr lang="en-US" sz="2000" dirty="0">
                <a:solidFill>
                  <a:schemeClr val="bg1"/>
                </a:solidFill>
              </a:rPr>
              <a:t>Workshops! </a:t>
            </a:r>
          </a:p>
          <a:p>
            <a:endParaRPr lang="en-US" dirty="0"/>
          </a:p>
        </p:txBody>
      </p:sp>
      <p:pic>
        <p:nvPicPr>
          <p:cNvPr id="24" name="Picture 23">
            <a:extLst>
              <a:ext uri="{FF2B5EF4-FFF2-40B4-BE49-F238E27FC236}">
                <a16:creationId xmlns:a16="http://schemas.microsoft.com/office/drawing/2014/main" id="{982AFC5D-B7AE-425C-92E3-AA651D0742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9937" y="5928063"/>
            <a:ext cx="3908425" cy="929937"/>
          </a:xfrm>
          <a:prstGeom prst="rect">
            <a:avLst/>
          </a:prstGeom>
        </p:spPr>
      </p:pic>
    </p:spTree>
    <p:extLst>
      <p:ext uri="{BB962C8B-B14F-4D97-AF65-F5344CB8AC3E}">
        <p14:creationId xmlns:p14="http://schemas.microsoft.com/office/powerpoint/2010/main" val="1533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4"/>
          <a:stretch>
            <a:fillRect/>
          </a:stretch>
        </p:blipFill>
        <p:spPr>
          <a:xfrm>
            <a:off x="2251450" y="628650"/>
            <a:ext cx="7402160" cy="6229350"/>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2251450" y="142875"/>
            <a:ext cx="7402160" cy="6229350"/>
          </a:xfrm>
          <a:prstGeom prst="rect">
            <a:avLst/>
          </a:prstGeom>
          <a:noFill/>
        </p:spPr>
        <p:txBody>
          <a:bodyPr wrap="square" rtlCol="0" anchor="ctr">
            <a:noAutofit/>
          </a:bodyPr>
          <a:lstStyle/>
          <a:p>
            <a:pPr algn="ctr"/>
            <a:r>
              <a:rPr lang="en-US" sz="8800" b="1" dirty="0">
                <a:solidFill>
                  <a:schemeClr val="bg1"/>
                </a:solidFill>
                <a:latin typeface="Arial" panose="020B0604020202020204" pitchFamily="34" charset="0"/>
                <a:ea typeface="Arial" charset="0"/>
                <a:cs typeface="Arial" panose="020B0604020202020204" pitchFamily="34" charset="0"/>
              </a:rPr>
              <a:t>What is our brand?</a:t>
            </a:r>
          </a:p>
        </p:txBody>
      </p:sp>
    </p:spTree>
    <p:custDataLst>
      <p:tags r:id="rId1"/>
    </p:custDataLst>
    <p:extLst>
      <p:ext uri="{BB962C8B-B14F-4D97-AF65-F5344CB8AC3E}">
        <p14:creationId xmlns:p14="http://schemas.microsoft.com/office/powerpoint/2010/main" val="578137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833" y="853513"/>
            <a:ext cx="4317368" cy="3633317"/>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07433" y="1396993"/>
            <a:ext cx="4622168" cy="2546356"/>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Thank You!</a:t>
            </a:r>
          </a:p>
          <a:p>
            <a:pPr algn="ctr"/>
            <a:endParaRPr lang="en-US" sz="6600" b="1" dirty="0">
              <a:solidFill>
                <a:schemeClr val="bg1"/>
              </a:solidFill>
              <a:latin typeface="Arial" panose="020B0604020202020204" pitchFamily="34" charset="0"/>
              <a:ea typeface="Arial" charset="0"/>
              <a:cs typeface="Arial" panose="020B0604020202020204" pitchFamily="34" charset="0"/>
            </a:endParaRPr>
          </a:p>
        </p:txBody>
      </p:sp>
      <p:sp>
        <p:nvSpPr>
          <p:cNvPr id="5" name="TextBox 4">
            <a:extLst>
              <a:ext uri="{FF2B5EF4-FFF2-40B4-BE49-F238E27FC236}">
                <a16:creationId xmlns:a16="http://schemas.microsoft.com/office/drawing/2014/main" id="{F41BE68C-11ED-643A-CE79-C8AEDD857D9C}"/>
              </a:ext>
            </a:extLst>
          </p:cNvPr>
          <p:cNvSpPr txBox="1"/>
          <p:nvPr/>
        </p:nvSpPr>
        <p:spPr>
          <a:xfrm>
            <a:off x="371475" y="4662010"/>
            <a:ext cx="11449050" cy="1754326"/>
          </a:xfrm>
          <a:prstGeom prst="rect">
            <a:avLst/>
          </a:prstGeom>
          <a:noFill/>
        </p:spPr>
        <p:txBody>
          <a:bodyPr wrap="square" rtlCol="0">
            <a:spAutoFit/>
          </a:bodyPr>
          <a:lstStyle/>
          <a:p>
            <a:pPr algn="ctr"/>
            <a:r>
              <a:rPr lang="en-US" sz="3600" dirty="0">
                <a:solidFill>
                  <a:schemeClr val="bg1"/>
                </a:solidFill>
              </a:rPr>
              <a:t>JOIN US NEXT MONTH FOR OUR NEXT SESSION: </a:t>
            </a:r>
          </a:p>
          <a:p>
            <a:pPr algn="ctr"/>
            <a:r>
              <a:rPr lang="en-US" sz="3600" b="1" dirty="0">
                <a:solidFill>
                  <a:schemeClr val="accent3"/>
                </a:solidFill>
              </a:rPr>
              <a:t>ELEVATE YOUR VISUALS: CANVA TIPS &amp; TRICKS</a:t>
            </a:r>
          </a:p>
          <a:p>
            <a:pPr algn="ctr"/>
            <a:r>
              <a:rPr lang="en-US" sz="3600" b="1" dirty="0">
                <a:solidFill>
                  <a:schemeClr val="accent3"/>
                </a:solidFill>
              </a:rPr>
              <a:t>NOVEMBER 14</a:t>
            </a:r>
            <a:r>
              <a:rPr lang="en-US" sz="3600" b="1" baseline="30000" dirty="0">
                <a:solidFill>
                  <a:schemeClr val="accent3"/>
                </a:solidFill>
              </a:rPr>
              <a:t>TH</a:t>
            </a:r>
            <a:r>
              <a:rPr lang="en-US" sz="3600" b="1" dirty="0">
                <a:solidFill>
                  <a:schemeClr val="accent3"/>
                </a:solidFill>
              </a:rPr>
              <a:t> AT 7PM ET | 6PM CT</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1246073" y="1231136"/>
            <a:ext cx="9666515" cy="4524315"/>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OUR BRAND IS MORE THAN A LOGO – IT’S HOW PEOPLE THINK ABOUT US.</a:t>
            </a:r>
          </a:p>
        </p:txBody>
      </p:sp>
      <p:sp>
        <p:nvSpPr>
          <p:cNvPr id="4" name="Rectangle 3">
            <a:extLst>
              <a:ext uri="{FF2B5EF4-FFF2-40B4-BE49-F238E27FC236}">
                <a16:creationId xmlns:a16="http://schemas.microsoft.com/office/drawing/2014/main" id="{87D538E0-2404-7EF4-2F54-3B3608BAFE2B}"/>
              </a:ext>
            </a:extLst>
          </p:cNvPr>
          <p:cNvSpPr/>
          <p:nvPr/>
        </p:nvSpPr>
        <p:spPr>
          <a:xfrm>
            <a:off x="642938" y="571500"/>
            <a:ext cx="10872787" cy="584358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a:bodyPr>
          <a:lstStyle/>
          <a:p>
            <a:pPr marL="685800" indent="-685800">
              <a:buFont typeface="Arial" panose="020B0604020202020204" pitchFamily="34" charset="0"/>
              <a:buChar char="•"/>
            </a:pPr>
            <a:r>
              <a:rPr lang="en-US" sz="5400" dirty="0"/>
              <a:t>Consistency</a:t>
            </a:r>
          </a:p>
          <a:p>
            <a:pPr marL="685800" indent="-685800">
              <a:buFont typeface="Arial" panose="020B0604020202020204" pitchFamily="34" charset="0"/>
              <a:buChar char="•"/>
            </a:pPr>
            <a:r>
              <a:rPr lang="en-US" sz="5400" dirty="0"/>
              <a:t>People of Action</a:t>
            </a:r>
          </a:p>
          <a:p>
            <a:endParaRPr lang="en-US" sz="54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283201" cy="1135062"/>
          </a:xfrm>
        </p:spPr>
        <p:txBody>
          <a:bodyPr/>
          <a:lstStyle/>
          <a:p>
            <a:pPr lvl="0"/>
            <a:r>
              <a:rPr lang="en-US" dirty="0"/>
              <a:t>Understanding our brand</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6</a:t>
            </a:fld>
            <a:endParaRPr lang="en-US" dirty="0"/>
          </a:p>
        </p:txBody>
      </p:sp>
      <p:pic>
        <p:nvPicPr>
          <p:cNvPr id="3" name="Picture 2" descr="A logo with a black background&#10;&#10;Description automatically generated">
            <a:extLst>
              <a:ext uri="{FF2B5EF4-FFF2-40B4-BE49-F238E27FC236}">
                <a16:creationId xmlns:a16="http://schemas.microsoft.com/office/drawing/2014/main" id="{3221242A-0083-3FE5-867E-464556A61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63" y="4542001"/>
            <a:ext cx="4348000" cy="1634789"/>
          </a:xfrm>
          <a:prstGeom prst="rect">
            <a:avLst/>
          </a:prstGeom>
        </p:spPr>
      </p:pic>
    </p:spTree>
    <p:custDataLst>
      <p:tags r:id="rId1"/>
    </p:custDataLst>
    <p:extLst>
      <p:ext uri="{BB962C8B-B14F-4D97-AF65-F5344CB8AC3E}">
        <p14:creationId xmlns:p14="http://schemas.microsoft.com/office/powerpoint/2010/main" val="21019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Consistency</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pPr lvl="1"/>
            <a:r>
              <a:rPr lang="en-US" sz="3200" dirty="0"/>
              <a:t>Logos and graphics</a:t>
            </a:r>
          </a:p>
          <a:p>
            <a:pPr lvl="1"/>
            <a:r>
              <a:rPr lang="en-US" sz="3200" dirty="0"/>
              <a:t>Voice and messaging</a:t>
            </a:r>
          </a:p>
          <a:p>
            <a:pPr lvl="1"/>
            <a:r>
              <a:rPr lang="en-US" sz="3200" dirty="0"/>
              <a:t>Images and Videos</a:t>
            </a:r>
          </a:p>
          <a:p>
            <a:pPr lvl="1"/>
            <a:r>
              <a:rPr lang="en-US" sz="3200" dirty="0"/>
              <a:t>Colors/Typography</a:t>
            </a:r>
          </a:p>
          <a:p>
            <a:pPr lvl="1"/>
            <a:r>
              <a:rPr lang="en-US" sz="3200" dirty="0"/>
              <a:t>The Rotary name</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4" name="Picture 3">
            <a:extLst>
              <a:ext uri="{FF2B5EF4-FFF2-40B4-BE49-F238E27FC236}">
                <a16:creationId xmlns:a16="http://schemas.microsoft.com/office/drawing/2014/main" id="{625B2C12-C1D0-B2AA-274F-3570EB0931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961" y="1914886"/>
            <a:ext cx="6444040" cy="4034896"/>
          </a:xfrm>
          <a:prstGeom prst="rect">
            <a:avLst/>
          </a:prstGeom>
        </p:spPr>
      </p:pic>
    </p:spTree>
    <p:custDataLst>
      <p:tags r:id="rId1"/>
    </p:custDataLst>
    <p:extLst>
      <p:ext uri="{BB962C8B-B14F-4D97-AF65-F5344CB8AC3E}">
        <p14:creationId xmlns:p14="http://schemas.microsoft.com/office/powerpoint/2010/main" val="22789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296333" y="3345532"/>
            <a:ext cx="5799667" cy="2922872"/>
          </a:xfrm>
        </p:spPr>
        <p:txBody>
          <a:bodyPr>
            <a:normAutofit fontScale="77500" lnSpcReduction="20000"/>
          </a:bodyPr>
          <a:lstStyle/>
          <a:p>
            <a:r>
              <a:rPr lang="en-US" sz="6300" dirty="0">
                <a:latin typeface="+mn-lt"/>
              </a:rPr>
              <a:t>There are 4 available colors combinations for your club/district  logo.</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Higher or lower?</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4</a:t>
            </a:r>
          </a:p>
        </p:txBody>
      </p:sp>
      <p:sp>
        <p:nvSpPr>
          <p:cNvPr id="2" name="Arrow: Up 1">
            <a:extLst>
              <a:ext uri="{FF2B5EF4-FFF2-40B4-BE49-F238E27FC236}">
                <a16:creationId xmlns:a16="http://schemas.microsoft.com/office/drawing/2014/main" id="{CD0FCCD2-C706-2B56-B519-BA192BEBB9EC}"/>
              </a:ext>
            </a:extLst>
          </p:cNvPr>
          <p:cNvSpPr/>
          <p:nvPr/>
        </p:nvSpPr>
        <p:spPr>
          <a:xfrm>
            <a:off x="3702050" y="1935783"/>
            <a:ext cx="1054100" cy="1135062"/>
          </a:xfrm>
          <a:prstGeom prst="up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78C91C31-5B8F-0608-4CB5-4B8B0A06A5CD}"/>
              </a:ext>
            </a:extLst>
          </p:cNvPr>
          <p:cNvSpPr/>
          <p:nvPr/>
        </p:nvSpPr>
        <p:spPr>
          <a:xfrm rot="10800000">
            <a:off x="4879988" y="1935783"/>
            <a:ext cx="1054100" cy="1135062"/>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88289EF-DF0E-35B7-7E01-14941A6BA2EE}"/>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LOGOS AND GRAPHICS</a:t>
            </a:r>
          </a:p>
        </p:txBody>
      </p:sp>
    </p:spTree>
    <p:custDataLst>
      <p:tags r:id="rId1"/>
    </p:custDataLst>
    <p:extLst>
      <p:ext uri="{BB962C8B-B14F-4D97-AF65-F5344CB8AC3E}">
        <p14:creationId xmlns:p14="http://schemas.microsoft.com/office/powerpoint/2010/main" val="335839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8214158" y="-137150"/>
            <a:ext cx="2446868" cy="1135062"/>
          </a:xfrm>
        </p:spPr>
        <p:txBody>
          <a:bodyPr/>
          <a:lstStyle/>
          <a:p>
            <a:pPr lvl="0"/>
            <a:r>
              <a:rPr lang="en-US" dirty="0">
                <a:solidFill>
                  <a:srgbClr val="92D050"/>
                </a:solidFill>
              </a:rPr>
              <a:t>HIGHER</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5</a:t>
            </a:r>
          </a:p>
        </p:txBody>
      </p:sp>
      <p:pic>
        <p:nvPicPr>
          <p:cNvPr id="5" name="Picture 4" descr="A black background with blue text&#10;&#10;Description automatically generated">
            <a:extLst>
              <a:ext uri="{FF2B5EF4-FFF2-40B4-BE49-F238E27FC236}">
                <a16:creationId xmlns:a16="http://schemas.microsoft.com/office/drawing/2014/main" id="{E8BC26D2-952C-1D4F-E3A3-71BEFE678C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404" y="463321"/>
            <a:ext cx="4727483" cy="257175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EBBF76A1-9F2B-06C6-0AD6-B0B253833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696" y="1512262"/>
            <a:ext cx="4880775" cy="2655142"/>
          </a:xfrm>
          <a:prstGeom prst="rect">
            <a:avLst/>
          </a:prstGeom>
        </p:spPr>
      </p:pic>
      <p:pic>
        <p:nvPicPr>
          <p:cNvPr id="9" name="Picture 8" descr="A black and white logo&#10;&#10;Description automatically generated">
            <a:extLst>
              <a:ext uri="{FF2B5EF4-FFF2-40B4-BE49-F238E27FC236}">
                <a16:creationId xmlns:a16="http://schemas.microsoft.com/office/drawing/2014/main" id="{0304D4BF-F535-5806-59FD-4C460E9C44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548" y="2652670"/>
            <a:ext cx="4712639" cy="2563675"/>
          </a:xfrm>
          <a:prstGeom prst="rect">
            <a:avLst/>
          </a:prstGeom>
        </p:spPr>
      </p:pic>
      <p:pic>
        <p:nvPicPr>
          <p:cNvPr id="11" name="Picture 10" descr="A black background with text&#10;&#10;Description automatically generated">
            <a:extLst>
              <a:ext uri="{FF2B5EF4-FFF2-40B4-BE49-F238E27FC236}">
                <a16:creationId xmlns:a16="http://schemas.microsoft.com/office/drawing/2014/main" id="{F5014804-6D9B-10D5-F7A2-945505944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549" y="4730751"/>
            <a:ext cx="4712638" cy="2563675"/>
          </a:xfrm>
          <a:prstGeom prst="rect">
            <a:avLst/>
          </a:prstGeom>
        </p:spPr>
      </p:pic>
      <p:pic>
        <p:nvPicPr>
          <p:cNvPr id="13" name="Picture 12" descr="A black background with blue text&#10;&#10;Description automatically generated">
            <a:extLst>
              <a:ext uri="{FF2B5EF4-FFF2-40B4-BE49-F238E27FC236}">
                <a16:creationId xmlns:a16="http://schemas.microsoft.com/office/drawing/2014/main" id="{055946A3-DE83-E4BC-5269-490E349C30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497" y="3705315"/>
            <a:ext cx="4750534" cy="2584290"/>
          </a:xfrm>
          <a:prstGeom prst="rect">
            <a:avLst/>
          </a:prstGeom>
        </p:spPr>
      </p:pic>
      <p:sp>
        <p:nvSpPr>
          <p:cNvPr id="14" name="TextBox 13">
            <a:extLst>
              <a:ext uri="{FF2B5EF4-FFF2-40B4-BE49-F238E27FC236}">
                <a16:creationId xmlns:a16="http://schemas.microsoft.com/office/drawing/2014/main" id="{8C69FCE7-0B13-C4AD-ADDF-94E196508F4C}"/>
              </a:ext>
            </a:extLst>
          </p:cNvPr>
          <p:cNvSpPr txBox="1"/>
          <p:nvPr/>
        </p:nvSpPr>
        <p:spPr>
          <a:xfrm>
            <a:off x="343079" y="1695860"/>
            <a:ext cx="571500" cy="523220"/>
          </a:xfrm>
          <a:prstGeom prst="rect">
            <a:avLst/>
          </a:prstGeom>
          <a:noFill/>
        </p:spPr>
        <p:txBody>
          <a:bodyPr wrap="square" rtlCol="0">
            <a:spAutoFit/>
          </a:bodyPr>
          <a:lstStyle/>
          <a:p>
            <a:r>
              <a:rPr lang="en-US" sz="2800" dirty="0"/>
              <a:t>1</a:t>
            </a:r>
          </a:p>
        </p:txBody>
      </p:sp>
      <p:sp>
        <p:nvSpPr>
          <p:cNvPr id="15" name="TextBox 14">
            <a:extLst>
              <a:ext uri="{FF2B5EF4-FFF2-40B4-BE49-F238E27FC236}">
                <a16:creationId xmlns:a16="http://schemas.microsoft.com/office/drawing/2014/main" id="{8AF6B3DF-E92B-1665-2A05-AA1E67244C6E}"/>
              </a:ext>
            </a:extLst>
          </p:cNvPr>
          <p:cNvSpPr txBox="1"/>
          <p:nvPr/>
        </p:nvSpPr>
        <p:spPr>
          <a:xfrm>
            <a:off x="343079" y="2665040"/>
            <a:ext cx="571500" cy="523220"/>
          </a:xfrm>
          <a:prstGeom prst="rect">
            <a:avLst/>
          </a:prstGeom>
          <a:noFill/>
        </p:spPr>
        <p:txBody>
          <a:bodyPr wrap="square" rtlCol="0">
            <a:spAutoFit/>
          </a:bodyPr>
          <a:lstStyle/>
          <a:p>
            <a:r>
              <a:rPr lang="en-US" sz="2800" dirty="0"/>
              <a:t>2</a:t>
            </a:r>
          </a:p>
        </p:txBody>
      </p:sp>
      <p:sp>
        <p:nvSpPr>
          <p:cNvPr id="16" name="TextBox 15">
            <a:extLst>
              <a:ext uri="{FF2B5EF4-FFF2-40B4-BE49-F238E27FC236}">
                <a16:creationId xmlns:a16="http://schemas.microsoft.com/office/drawing/2014/main" id="{2C018465-07DA-A808-6F2B-23998989A4EA}"/>
              </a:ext>
            </a:extLst>
          </p:cNvPr>
          <p:cNvSpPr txBox="1"/>
          <p:nvPr/>
        </p:nvSpPr>
        <p:spPr>
          <a:xfrm>
            <a:off x="343079" y="3690476"/>
            <a:ext cx="571500" cy="523220"/>
          </a:xfrm>
          <a:prstGeom prst="rect">
            <a:avLst/>
          </a:prstGeom>
          <a:noFill/>
        </p:spPr>
        <p:txBody>
          <a:bodyPr wrap="square" rtlCol="0">
            <a:spAutoFit/>
          </a:bodyPr>
          <a:lstStyle/>
          <a:p>
            <a:r>
              <a:rPr lang="en-US" sz="2800" dirty="0"/>
              <a:t>3</a:t>
            </a:r>
          </a:p>
        </p:txBody>
      </p:sp>
      <p:sp>
        <p:nvSpPr>
          <p:cNvPr id="17" name="TextBox 16">
            <a:extLst>
              <a:ext uri="{FF2B5EF4-FFF2-40B4-BE49-F238E27FC236}">
                <a16:creationId xmlns:a16="http://schemas.microsoft.com/office/drawing/2014/main" id="{884B3271-C6A6-19E8-A1BB-B328820F04B7}"/>
              </a:ext>
            </a:extLst>
          </p:cNvPr>
          <p:cNvSpPr txBox="1"/>
          <p:nvPr/>
        </p:nvSpPr>
        <p:spPr>
          <a:xfrm>
            <a:off x="343079" y="4735850"/>
            <a:ext cx="571500" cy="523220"/>
          </a:xfrm>
          <a:prstGeom prst="rect">
            <a:avLst/>
          </a:prstGeom>
          <a:noFill/>
        </p:spPr>
        <p:txBody>
          <a:bodyPr wrap="square" rtlCol="0">
            <a:spAutoFit/>
          </a:bodyPr>
          <a:lstStyle/>
          <a:p>
            <a:r>
              <a:rPr lang="en-US" sz="2800" dirty="0"/>
              <a:t>4</a:t>
            </a:r>
          </a:p>
        </p:txBody>
      </p:sp>
      <p:sp>
        <p:nvSpPr>
          <p:cNvPr id="18" name="TextBox 17">
            <a:extLst>
              <a:ext uri="{FF2B5EF4-FFF2-40B4-BE49-F238E27FC236}">
                <a16:creationId xmlns:a16="http://schemas.microsoft.com/office/drawing/2014/main" id="{375F1233-6B6F-420A-AB5F-2AD9E59C6D04}"/>
              </a:ext>
            </a:extLst>
          </p:cNvPr>
          <p:cNvSpPr txBox="1"/>
          <p:nvPr/>
        </p:nvSpPr>
        <p:spPr>
          <a:xfrm>
            <a:off x="343079" y="5762646"/>
            <a:ext cx="571500" cy="523220"/>
          </a:xfrm>
          <a:prstGeom prst="rect">
            <a:avLst/>
          </a:prstGeom>
          <a:noFill/>
        </p:spPr>
        <p:txBody>
          <a:bodyPr wrap="square" rtlCol="0">
            <a:spAutoFit/>
          </a:bodyPr>
          <a:lstStyle/>
          <a:p>
            <a:r>
              <a:rPr lang="en-US" sz="2800" dirty="0"/>
              <a:t>5</a:t>
            </a:r>
          </a:p>
        </p:txBody>
      </p:sp>
      <p:sp>
        <p:nvSpPr>
          <p:cNvPr id="3" name="TextBox 2">
            <a:extLst>
              <a:ext uri="{FF2B5EF4-FFF2-40B4-BE49-F238E27FC236}">
                <a16:creationId xmlns:a16="http://schemas.microsoft.com/office/drawing/2014/main" id="{48E692EB-7124-931B-937F-B9D06A6840B1}"/>
              </a:ext>
            </a:extLst>
          </p:cNvPr>
          <p:cNvSpPr txBox="1"/>
          <p:nvPr/>
        </p:nvSpPr>
        <p:spPr>
          <a:xfrm>
            <a:off x="438150" y="589596"/>
            <a:ext cx="8477250" cy="707886"/>
          </a:xfrm>
          <a:prstGeom prst="rect">
            <a:avLst/>
          </a:prstGeom>
          <a:noFill/>
        </p:spPr>
        <p:txBody>
          <a:bodyPr wrap="square" rtlCol="0">
            <a:spAutoFit/>
          </a:bodyPr>
          <a:lstStyle/>
          <a:p>
            <a:r>
              <a:rPr lang="en-US" sz="4000" b="1" dirty="0">
                <a:solidFill>
                  <a:schemeClr val="bg1"/>
                </a:solidFill>
              </a:rPr>
              <a:t>LOGOS AND GRAPHICS</a:t>
            </a:r>
          </a:p>
        </p:txBody>
      </p:sp>
    </p:spTree>
    <p:custDataLst>
      <p:tags r:id="rId1"/>
    </p:custDataLst>
    <p:extLst>
      <p:ext uri="{BB962C8B-B14F-4D97-AF65-F5344CB8AC3E}">
        <p14:creationId xmlns:p14="http://schemas.microsoft.com/office/powerpoint/2010/main" val="3338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4950</TotalTime>
  <Words>3842</Words>
  <Application>Microsoft Office PowerPoint</Application>
  <PresentationFormat>Widescreen</PresentationFormat>
  <Paragraphs>379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Calibri</vt:lpstr>
      <vt:lpstr>Corbel</vt:lpstr>
      <vt:lpstr>Open Sans</vt:lpstr>
      <vt:lpstr>Office Theme</vt:lpstr>
      <vt:lpstr>PowerPoint Presentation</vt:lpstr>
      <vt:lpstr>TO HELP WITH THIS MEETING</vt:lpstr>
      <vt:lpstr>PowerPoint Presentation</vt:lpstr>
      <vt:lpstr>PowerPoint Presentation</vt:lpstr>
      <vt:lpstr>PowerPoint Presentation</vt:lpstr>
      <vt:lpstr>PowerPoint Presentation</vt:lpstr>
      <vt:lpstr>Consistency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of action</vt:lpstr>
      <vt:lpstr>PowerPoint Presentation</vt:lpstr>
      <vt:lpstr>PowerPoint Presentation</vt:lpstr>
      <vt:lpstr>PowerPoint Presentation</vt:lpstr>
      <vt:lpstr>PowerPoint Presentation</vt:lpstr>
      <vt:lpstr>STORYTELLING</vt:lpstr>
      <vt:lpstr>AUDIENCE CENTRIC BRANDING</vt:lpstr>
      <vt:lpstr>AUDIENCE CENTRIC BRANDING</vt:lpstr>
      <vt:lpstr>partnerships</vt:lpstr>
      <vt:lpstr>PowerPoint Presentation</vt:lpstr>
      <vt:lpstr>PowerPoint Presentation</vt:lpstr>
      <vt:lpstr>Utilizing ai (Chat GPT &amp; AI)</vt:lpstr>
      <vt:lpstr>CHAT GPT</vt:lpstr>
      <vt:lpstr>CHAT GPT</vt:lpstr>
      <vt:lpstr>CHAT GPT</vt:lpstr>
      <vt:lpstr>canVa Magic write</vt:lpstr>
      <vt:lpstr>PowerPoint Presentation</vt:lpstr>
      <vt:lpstr>PowerPoint Presentation</vt:lpstr>
      <vt:lpstr>Group exercise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169</cp:revision>
  <cp:lastPrinted>2019-12-04T20:41:25Z</cp:lastPrinted>
  <dcterms:created xsi:type="dcterms:W3CDTF">2019-11-18T03:22:22Z</dcterms:created>
  <dcterms:modified xsi:type="dcterms:W3CDTF">2023-10-19T22:41:15Z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