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0" r:id="rId3"/>
    <p:sldMasterId id="2147483683" r:id="rId4"/>
    <p:sldMasterId id="2147483693" r:id="rId5"/>
  </p:sldMasterIdLst>
  <p:notesMasterIdLst>
    <p:notesMasterId r:id="rId42"/>
  </p:notesMasterIdLst>
  <p:sldIdLst>
    <p:sldId id="256" r:id="rId6"/>
    <p:sldId id="717" r:id="rId7"/>
    <p:sldId id="262" r:id="rId8"/>
    <p:sldId id="442" r:id="rId9"/>
    <p:sldId id="487" r:id="rId10"/>
    <p:sldId id="680" r:id="rId11"/>
    <p:sldId id="751" r:id="rId12"/>
    <p:sldId id="272" r:id="rId13"/>
    <p:sldId id="343" r:id="rId14"/>
    <p:sldId id="692" r:id="rId15"/>
    <p:sldId id="333" r:id="rId16"/>
    <p:sldId id="693" r:id="rId17"/>
    <p:sldId id="257" r:id="rId18"/>
    <p:sldId id="2145707220" r:id="rId19"/>
    <p:sldId id="2145707221" r:id="rId20"/>
    <p:sldId id="2145707224" r:id="rId21"/>
    <p:sldId id="2145707223" r:id="rId22"/>
    <p:sldId id="2145707217" r:id="rId23"/>
    <p:sldId id="2145707199" r:id="rId24"/>
    <p:sldId id="710" r:id="rId25"/>
    <p:sldId id="368" r:id="rId26"/>
    <p:sldId id="369" r:id="rId27"/>
    <p:sldId id="392" r:id="rId28"/>
    <p:sldId id="417" r:id="rId29"/>
    <p:sldId id="398" r:id="rId30"/>
    <p:sldId id="694" r:id="rId31"/>
    <p:sldId id="2145707218" r:id="rId32"/>
    <p:sldId id="553" r:id="rId33"/>
    <p:sldId id="695" r:id="rId34"/>
    <p:sldId id="2145707219" r:id="rId35"/>
    <p:sldId id="2145707194" r:id="rId36"/>
    <p:sldId id="2145707195" r:id="rId37"/>
    <p:sldId id="698" r:id="rId38"/>
    <p:sldId id="699" r:id="rId39"/>
    <p:sldId id="750" r:id="rId40"/>
    <p:sldId id="406" r:id="rId4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07C0D6-0401-4CB8-A194-062B003A7CB5}" v="2" dt="2023-11-07T15:55:42.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6" autoAdjust="0"/>
    <p:restoredTop sz="94930" autoAdjust="0"/>
  </p:normalViewPr>
  <p:slideViewPr>
    <p:cSldViewPr snapToGrid="0" showGuides="1">
      <p:cViewPr varScale="1">
        <p:scale>
          <a:sx n="101" d="100"/>
          <a:sy n="101" d="100"/>
        </p:scale>
        <p:origin x="120" y="3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rown" userId="6f8c0f671a65111d" providerId="LiveId" clId="{3B07C0D6-0401-4CB8-A194-062B003A7CB5}"/>
    <pc:docChg chg="undo custSel modSld">
      <pc:chgData name="Michael Brown" userId="6f8c0f671a65111d" providerId="LiveId" clId="{3B07C0D6-0401-4CB8-A194-062B003A7CB5}" dt="2023-11-07T15:56:46.600" v="90" actId="255"/>
      <pc:docMkLst>
        <pc:docMk/>
      </pc:docMkLst>
      <pc:sldChg chg="modAnim">
        <pc:chgData name="Michael Brown" userId="6f8c0f671a65111d" providerId="LiveId" clId="{3B07C0D6-0401-4CB8-A194-062B003A7CB5}" dt="2023-11-07T15:55:42.268" v="89"/>
        <pc:sldMkLst>
          <pc:docMk/>
          <pc:sldMk cId="1687748926" sldId="257"/>
        </pc:sldMkLst>
      </pc:sldChg>
      <pc:sldChg chg="modSp mod">
        <pc:chgData name="Michael Brown" userId="6f8c0f671a65111d" providerId="LiveId" clId="{3B07C0D6-0401-4CB8-A194-062B003A7CB5}" dt="2023-11-07T15:50:46.582" v="71" actId="255"/>
        <pc:sldMkLst>
          <pc:docMk/>
          <pc:sldMk cId="0" sldId="369"/>
        </pc:sldMkLst>
        <pc:spChg chg="mod">
          <ac:chgData name="Michael Brown" userId="6f8c0f671a65111d" providerId="LiveId" clId="{3B07C0D6-0401-4CB8-A194-062B003A7CB5}" dt="2023-11-07T15:50:46.582" v="71" actId="255"/>
          <ac:spMkLst>
            <pc:docMk/>
            <pc:sldMk cId="0" sldId="369"/>
            <ac:spMk id="39939" creationId="{0055CFBB-82CC-4DC9-96E7-26BE22771098}"/>
          </ac:spMkLst>
        </pc:spChg>
      </pc:sldChg>
      <pc:sldChg chg="delSp modSp mod modClrScheme chgLayout">
        <pc:chgData name="Michael Brown" userId="6f8c0f671a65111d" providerId="LiveId" clId="{3B07C0D6-0401-4CB8-A194-062B003A7CB5}" dt="2023-11-07T15:53:03.338" v="82" actId="700"/>
        <pc:sldMkLst>
          <pc:docMk/>
          <pc:sldMk cId="2310995689" sldId="406"/>
        </pc:sldMkLst>
        <pc:spChg chg="del mod">
          <ac:chgData name="Michael Brown" userId="6f8c0f671a65111d" providerId="LiveId" clId="{3B07C0D6-0401-4CB8-A194-062B003A7CB5}" dt="2023-11-07T15:52:22.765" v="81" actId="478"/>
          <ac:spMkLst>
            <pc:docMk/>
            <pc:sldMk cId="2310995689" sldId="406"/>
            <ac:spMk id="2" creationId="{F096E899-1542-D54D-FB85-1A329DAE31A1}"/>
          </ac:spMkLst>
        </pc:spChg>
      </pc:sldChg>
      <pc:sldChg chg="modSp mod">
        <pc:chgData name="Michael Brown" userId="6f8c0f671a65111d" providerId="LiveId" clId="{3B07C0D6-0401-4CB8-A194-062B003A7CB5}" dt="2023-11-07T15:47:06.971" v="46" actId="1036"/>
        <pc:sldMkLst>
          <pc:docMk/>
          <pc:sldMk cId="1031778781" sldId="487"/>
        </pc:sldMkLst>
        <pc:spChg chg="mod">
          <ac:chgData name="Michael Brown" userId="6f8c0f671a65111d" providerId="LiveId" clId="{3B07C0D6-0401-4CB8-A194-062B003A7CB5}" dt="2023-11-07T15:47:06.971" v="46" actId="1036"/>
          <ac:spMkLst>
            <pc:docMk/>
            <pc:sldMk cId="1031778781" sldId="487"/>
            <ac:spMk id="3" creationId="{103E6A70-08EF-4CF8-90FA-79499CF5D788}"/>
          </ac:spMkLst>
        </pc:spChg>
      </pc:sldChg>
      <pc:sldChg chg="modSp mod">
        <pc:chgData name="Michael Brown" userId="6f8c0f671a65111d" providerId="LiveId" clId="{3B07C0D6-0401-4CB8-A194-062B003A7CB5}" dt="2023-11-07T15:48:04.576" v="52" actId="207"/>
        <pc:sldMkLst>
          <pc:docMk/>
          <pc:sldMk cId="1691672427" sldId="692"/>
        </pc:sldMkLst>
        <pc:spChg chg="mod">
          <ac:chgData name="Michael Brown" userId="6f8c0f671a65111d" providerId="LiveId" clId="{3B07C0D6-0401-4CB8-A194-062B003A7CB5}" dt="2023-11-07T15:48:04.576" v="52" actId="207"/>
          <ac:spMkLst>
            <pc:docMk/>
            <pc:sldMk cId="1691672427" sldId="692"/>
            <ac:spMk id="3" creationId="{61DBE819-F9F9-8498-DE84-075CD641D99E}"/>
          </ac:spMkLst>
        </pc:spChg>
      </pc:sldChg>
      <pc:sldChg chg="modSp mod">
        <pc:chgData name="Michael Brown" userId="6f8c0f671a65111d" providerId="LiveId" clId="{3B07C0D6-0401-4CB8-A194-062B003A7CB5}" dt="2023-11-07T15:48:44.521" v="59" actId="207"/>
        <pc:sldMkLst>
          <pc:docMk/>
          <pc:sldMk cId="3949611752" sldId="693"/>
        </pc:sldMkLst>
        <pc:spChg chg="mod">
          <ac:chgData name="Michael Brown" userId="6f8c0f671a65111d" providerId="LiveId" clId="{3B07C0D6-0401-4CB8-A194-062B003A7CB5}" dt="2023-11-07T15:48:44.521" v="59" actId="207"/>
          <ac:spMkLst>
            <pc:docMk/>
            <pc:sldMk cId="3949611752" sldId="693"/>
            <ac:spMk id="3" creationId="{61DBE819-F9F9-8498-DE84-075CD641D99E}"/>
          </ac:spMkLst>
        </pc:spChg>
      </pc:sldChg>
      <pc:sldChg chg="modSp mod">
        <pc:chgData name="Michael Brown" userId="6f8c0f671a65111d" providerId="LiveId" clId="{3B07C0D6-0401-4CB8-A194-062B003A7CB5}" dt="2023-11-07T15:56:46.600" v="90" actId="255"/>
        <pc:sldMkLst>
          <pc:docMk/>
          <pc:sldMk cId="2362406821" sldId="694"/>
        </pc:sldMkLst>
        <pc:spChg chg="mod">
          <ac:chgData name="Michael Brown" userId="6f8c0f671a65111d" providerId="LiveId" clId="{3B07C0D6-0401-4CB8-A194-062B003A7CB5}" dt="2023-11-07T15:56:46.600" v="90" actId="255"/>
          <ac:spMkLst>
            <pc:docMk/>
            <pc:sldMk cId="2362406821" sldId="694"/>
            <ac:spMk id="3" creationId="{530B5927-5D2B-FA7A-B3D7-AD079A727E4A}"/>
          </ac:spMkLst>
        </pc:spChg>
      </pc:sldChg>
      <pc:sldChg chg="modSp mod">
        <pc:chgData name="Michael Brown" userId="6f8c0f671a65111d" providerId="LiveId" clId="{3B07C0D6-0401-4CB8-A194-062B003A7CB5}" dt="2023-11-07T15:51:22.561" v="73" actId="12"/>
        <pc:sldMkLst>
          <pc:docMk/>
          <pc:sldMk cId="2073065935" sldId="695"/>
        </pc:sldMkLst>
        <pc:spChg chg="mod">
          <ac:chgData name="Michael Brown" userId="6f8c0f671a65111d" providerId="LiveId" clId="{3B07C0D6-0401-4CB8-A194-062B003A7CB5}" dt="2023-11-07T15:51:22.561" v="73" actId="12"/>
          <ac:spMkLst>
            <pc:docMk/>
            <pc:sldMk cId="2073065935" sldId="695"/>
            <ac:spMk id="10" creationId="{FACA8B32-6D27-625F-6229-1D79DA2E22EF}"/>
          </ac:spMkLst>
        </pc:spChg>
      </pc:sldChg>
      <pc:sldChg chg="modSp mod">
        <pc:chgData name="Michael Brown" userId="6f8c0f671a65111d" providerId="LiveId" clId="{3B07C0D6-0401-4CB8-A194-062B003A7CB5}" dt="2023-11-07T15:54:23.021" v="86" actId="207"/>
        <pc:sldMkLst>
          <pc:docMk/>
          <pc:sldMk cId="2676790384" sldId="698"/>
        </pc:sldMkLst>
        <pc:spChg chg="mod">
          <ac:chgData name="Michael Brown" userId="6f8c0f671a65111d" providerId="LiveId" clId="{3B07C0D6-0401-4CB8-A194-062B003A7CB5}" dt="2023-11-07T15:54:23.021" v="86" actId="207"/>
          <ac:spMkLst>
            <pc:docMk/>
            <pc:sldMk cId="2676790384" sldId="698"/>
            <ac:spMk id="3" creationId="{103E6A70-08EF-4CF8-90FA-79499CF5D788}"/>
          </ac:spMkLst>
        </pc:spChg>
      </pc:sldChg>
      <pc:sldChg chg="modSp mod">
        <pc:chgData name="Michael Brown" userId="6f8c0f671a65111d" providerId="LiveId" clId="{3B07C0D6-0401-4CB8-A194-062B003A7CB5}" dt="2023-11-07T15:54:28.134" v="87" actId="207"/>
        <pc:sldMkLst>
          <pc:docMk/>
          <pc:sldMk cId="4003514042" sldId="699"/>
        </pc:sldMkLst>
        <pc:spChg chg="mod">
          <ac:chgData name="Michael Brown" userId="6f8c0f671a65111d" providerId="LiveId" clId="{3B07C0D6-0401-4CB8-A194-062B003A7CB5}" dt="2023-11-07T15:54:28.134" v="87" actId="207"/>
          <ac:spMkLst>
            <pc:docMk/>
            <pc:sldMk cId="4003514042" sldId="699"/>
            <ac:spMk id="3" creationId="{103E6A70-08EF-4CF8-90FA-79499CF5D788}"/>
          </ac:spMkLst>
        </pc:spChg>
      </pc:sldChg>
      <pc:sldChg chg="modSp mod">
        <pc:chgData name="Michael Brown" userId="6f8c0f671a65111d" providerId="LiveId" clId="{3B07C0D6-0401-4CB8-A194-062B003A7CB5}" dt="2023-11-07T15:50:30.646" v="70" actId="207"/>
        <pc:sldMkLst>
          <pc:docMk/>
          <pc:sldMk cId="5277957" sldId="710"/>
        </pc:sldMkLst>
        <pc:spChg chg="mod">
          <ac:chgData name="Michael Brown" userId="6f8c0f671a65111d" providerId="LiveId" clId="{3B07C0D6-0401-4CB8-A194-062B003A7CB5}" dt="2023-11-07T15:50:19.934" v="67" actId="207"/>
          <ac:spMkLst>
            <pc:docMk/>
            <pc:sldMk cId="5277957" sldId="710"/>
            <ac:spMk id="7" creationId="{41624EAD-7337-416C-8239-E2116B3AFD5E}"/>
          </ac:spMkLst>
        </pc:spChg>
        <pc:spChg chg="mod">
          <ac:chgData name="Michael Brown" userId="6f8c0f671a65111d" providerId="LiveId" clId="{3B07C0D6-0401-4CB8-A194-062B003A7CB5}" dt="2023-11-07T15:50:23.451" v="68" actId="207"/>
          <ac:spMkLst>
            <pc:docMk/>
            <pc:sldMk cId="5277957" sldId="710"/>
            <ac:spMk id="8" creationId="{D2B66F30-291B-4297-8465-88BEA3F6A8DA}"/>
          </ac:spMkLst>
        </pc:spChg>
        <pc:spChg chg="mod">
          <ac:chgData name="Michael Brown" userId="6f8c0f671a65111d" providerId="LiveId" clId="{3B07C0D6-0401-4CB8-A194-062B003A7CB5}" dt="2023-11-07T15:50:27.318" v="69" actId="207"/>
          <ac:spMkLst>
            <pc:docMk/>
            <pc:sldMk cId="5277957" sldId="710"/>
            <ac:spMk id="9" creationId="{B0F2FB94-D978-4C7A-93E9-7EDFA76E9654}"/>
          </ac:spMkLst>
        </pc:spChg>
        <pc:spChg chg="mod">
          <ac:chgData name="Michael Brown" userId="6f8c0f671a65111d" providerId="LiveId" clId="{3B07C0D6-0401-4CB8-A194-062B003A7CB5}" dt="2023-11-07T15:50:30.646" v="70" actId="207"/>
          <ac:spMkLst>
            <pc:docMk/>
            <pc:sldMk cId="5277957" sldId="710"/>
            <ac:spMk id="11" creationId="{2CF111DB-1DB1-F47D-5039-6D2C6997947F}"/>
          </ac:spMkLst>
        </pc:spChg>
      </pc:sldChg>
      <pc:sldChg chg="addSp delSp modSp mod modClrScheme chgLayout">
        <pc:chgData name="Michael Brown" userId="6f8c0f671a65111d" providerId="LiveId" clId="{3B07C0D6-0401-4CB8-A194-062B003A7CB5}" dt="2023-11-07T15:53:34.632" v="85" actId="700"/>
        <pc:sldMkLst>
          <pc:docMk/>
          <pc:sldMk cId="3933349263" sldId="750"/>
        </pc:sldMkLst>
        <pc:spChg chg="add del mod ord">
          <ac:chgData name="Michael Brown" userId="6f8c0f671a65111d" providerId="LiveId" clId="{3B07C0D6-0401-4CB8-A194-062B003A7CB5}" dt="2023-11-07T15:53:34.632" v="85" actId="700"/>
          <ac:spMkLst>
            <pc:docMk/>
            <pc:sldMk cId="3933349263" sldId="750"/>
            <ac:spMk id="2" creationId="{CD16114C-793C-2F22-77EF-24D113606E22}"/>
          </ac:spMkLst>
        </pc:spChg>
        <pc:spChg chg="add del mod ord">
          <ac:chgData name="Michael Brown" userId="6f8c0f671a65111d" providerId="LiveId" clId="{3B07C0D6-0401-4CB8-A194-062B003A7CB5}" dt="2023-11-07T15:53:34.632" v="85" actId="700"/>
          <ac:spMkLst>
            <pc:docMk/>
            <pc:sldMk cId="3933349263" sldId="750"/>
            <ac:spMk id="3" creationId="{0268BA26-D8EC-E069-69FA-B91B9FBBC384}"/>
          </ac:spMkLst>
        </pc:spChg>
      </pc:sldChg>
      <pc:sldChg chg="modSp mod">
        <pc:chgData name="Michael Brown" userId="6f8c0f671a65111d" providerId="LiveId" clId="{3B07C0D6-0401-4CB8-A194-062B003A7CB5}" dt="2023-11-07T15:49:21.091" v="62" actId="207"/>
        <pc:sldMkLst>
          <pc:docMk/>
          <pc:sldMk cId="969208599" sldId="2145707199"/>
        </pc:sldMkLst>
        <pc:spChg chg="mod">
          <ac:chgData name="Michael Brown" userId="6f8c0f671a65111d" providerId="LiveId" clId="{3B07C0D6-0401-4CB8-A194-062B003A7CB5}" dt="2023-11-07T15:49:21.091" v="62" actId="207"/>
          <ac:spMkLst>
            <pc:docMk/>
            <pc:sldMk cId="969208599" sldId="2145707199"/>
            <ac:spMk id="7" creationId="{D7646E7C-BD26-9177-F54C-99EE754B3F2C}"/>
          </ac:spMkLst>
        </pc:spChg>
      </pc:sldChg>
      <pc:sldChg chg="modSp mod">
        <pc:chgData name="Michael Brown" userId="6f8c0f671a65111d" providerId="LiveId" clId="{3B07C0D6-0401-4CB8-A194-062B003A7CB5}" dt="2023-11-07T15:51:12.136" v="72" actId="2711"/>
        <pc:sldMkLst>
          <pc:docMk/>
          <pc:sldMk cId="1254299876" sldId="2145707218"/>
        </pc:sldMkLst>
        <pc:spChg chg="mod">
          <ac:chgData name="Michael Brown" userId="6f8c0f671a65111d" providerId="LiveId" clId="{3B07C0D6-0401-4CB8-A194-062B003A7CB5}" dt="2023-11-07T15:51:12.136" v="72" actId="2711"/>
          <ac:spMkLst>
            <pc:docMk/>
            <pc:sldMk cId="1254299876" sldId="2145707218"/>
            <ac:spMk id="4" creationId="{A016B472-E965-E1CC-F3F7-FDAEFD15BEA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C79EDF-F50C-46F7-B089-EBDEB2AF5D7E}"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97F21662-E28E-470C-9C83-3D053EDA5351}">
      <dgm:prSet phldrT="[Text]"/>
      <dgm:spPr>
        <a:solidFill>
          <a:srgbClr val="F7A81B"/>
        </a:solidFill>
      </dgm:spPr>
      <dgm:t>
        <a:bodyPr/>
        <a:lstStyle/>
        <a:p>
          <a:endParaRPr lang="en-US" dirty="0">
            <a:latin typeface="Georgia" panose="02040502050405020303" pitchFamily="18" charset="0"/>
          </a:endParaRPr>
        </a:p>
      </dgm:t>
    </dgm:pt>
    <dgm:pt modelId="{83FAC278-3E52-4A72-B796-A1AB5DB59680}" type="parTrans" cxnId="{56D8193F-9ECE-4CF6-978A-C5FE5F104886}">
      <dgm:prSet/>
      <dgm:spPr/>
      <dgm:t>
        <a:bodyPr/>
        <a:lstStyle/>
        <a:p>
          <a:endParaRPr lang="en-US"/>
        </a:p>
      </dgm:t>
    </dgm:pt>
    <dgm:pt modelId="{16CC2AEA-D7FD-49BF-A2EF-4AA284149F56}" type="sibTrans" cxnId="{56D8193F-9ECE-4CF6-978A-C5FE5F104886}">
      <dgm:prSet/>
      <dgm:spPr/>
      <dgm:t>
        <a:bodyPr/>
        <a:lstStyle/>
        <a:p>
          <a:endParaRPr lang="en-US"/>
        </a:p>
      </dgm:t>
    </dgm:pt>
    <dgm:pt modelId="{3F622D4C-0B89-46CA-9FF3-D50E1FD13877}">
      <dgm:prSet phldrT="[Text]"/>
      <dgm:spPr/>
      <dgm:t>
        <a:bodyPr/>
        <a:lstStyle/>
        <a:p>
          <a:r>
            <a:rPr lang="en-US" dirty="0">
              <a:latin typeface="Georgia" panose="02040502050405020303" pitchFamily="18" charset="0"/>
            </a:rPr>
            <a:t>District makes contributions</a:t>
          </a:r>
        </a:p>
      </dgm:t>
    </dgm:pt>
    <dgm:pt modelId="{689415FD-CCF5-48D9-AC1A-9FF9F0110E6B}" type="parTrans" cxnId="{F5F15BCE-9654-4FD8-9966-81F92DA41ECB}">
      <dgm:prSet/>
      <dgm:spPr/>
      <dgm:t>
        <a:bodyPr/>
        <a:lstStyle/>
        <a:p>
          <a:endParaRPr lang="en-US"/>
        </a:p>
      </dgm:t>
    </dgm:pt>
    <dgm:pt modelId="{AC160164-CE2D-42D9-BE17-9B6329235F00}" type="sibTrans" cxnId="{F5F15BCE-9654-4FD8-9966-81F92DA41ECB}">
      <dgm:prSet/>
      <dgm:spPr/>
      <dgm:t>
        <a:bodyPr/>
        <a:lstStyle/>
        <a:p>
          <a:endParaRPr lang="en-US"/>
        </a:p>
      </dgm:t>
    </dgm:pt>
    <dgm:pt modelId="{0778F307-EB56-457E-811F-77268BCB5941}">
      <dgm:prSet phldrT="[Text]"/>
      <dgm:spPr/>
      <dgm:t>
        <a:bodyPr/>
        <a:lstStyle/>
        <a:p>
          <a:r>
            <a:rPr lang="en-US" dirty="0">
              <a:latin typeface="Georgia" panose="02040502050405020303" pitchFamily="18" charset="0"/>
            </a:rPr>
            <a:t>Contributions are invested over 3 years</a:t>
          </a:r>
        </a:p>
      </dgm:t>
    </dgm:pt>
    <dgm:pt modelId="{F7A6F416-2644-4EE8-A91C-692D1B24078D}" type="parTrans" cxnId="{5CA679BD-F3C5-4A23-ACA0-F9B2010B47B0}">
      <dgm:prSet/>
      <dgm:spPr/>
      <dgm:t>
        <a:bodyPr/>
        <a:lstStyle/>
        <a:p>
          <a:endParaRPr lang="en-US"/>
        </a:p>
      </dgm:t>
    </dgm:pt>
    <dgm:pt modelId="{C5355D18-D571-46FF-BB60-52BF6EC1AB73}" type="sibTrans" cxnId="{5CA679BD-F3C5-4A23-ACA0-F9B2010B47B0}">
      <dgm:prSet/>
      <dgm:spPr/>
      <dgm:t>
        <a:bodyPr/>
        <a:lstStyle/>
        <a:p>
          <a:endParaRPr lang="en-US"/>
        </a:p>
      </dgm:t>
    </dgm:pt>
    <dgm:pt modelId="{D43256B5-72BA-4235-95B0-890FCBF22B79}">
      <dgm:prSet phldrT="[Text]"/>
      <dgm:spPr>
        <a:solidFill>
          <a:srgbClr val="F7A81B"/>
        </a:solidFill>
      </dgm:spPr>
      <dgm:t>
        <a:bodyPr/>
        <a:lstStyle/>
        <a:p>
          <a:endParaRPr lang="en-US" dirty="0">
            <a:latin typeface="Georgia" panose="02040502050405020303" pitchFamily="18" charset="0"/>
          </a:endParaRPr>
        </a:p>
      </dgm:t>
    </dgm:pt>
    <dgm:pt modelId="{31DF4112-C86D-47AA-BA44-0356D9525995}" type="parTrans" cxnId="{5AC32D32-5DBF-47DE-A340-C982ACE61430}">
      <dgm:prSet/>
      <dgm:spPr/>
      <dgm:t>
        <a:bodyPr/>
        <a:lstStyle/>
        <a:p>
          <a:endParaRPr lang="en-US"/>
        </a:p>
      </dgm:t>
    </dgm:pt>
    <dgm:pt modelId="{0BA0113A-8D0B-4E6F-AD2C-B8647C0DCE29}" type="sibTrans" cxnId="{5AC32D32-5DBF-47DE-A340-C982ACE61430}">
      <dgm:prSet/>
      <dgm:spPr/>
      <dgm:t>
        <a:bodyPr/>
        <a:lstStyle/>
        <a:p>
          <a:endParaRPr lang="en-US"/>
        </a:p>
      </dgm:t>
    </dgm:pt>
    <dgm:pt modelId="{2B13C863-B14E-4D47-BDC5-3017FD0EA177}">
      <dgm:prSet phldrT="[Text]"/>
      <dgm:spPr/>
      <dgm:t>
        <a:bodyPr/>
        <a:lstStyle/>
        <a:p>
          <a:r>
            <a:rPr lang="en-US" dirty="0">
              <a:latin typeface="Georgia" panose="02040502050405020303" pitchFamily="18" charset="0"/>
            </a:rPr>
            <a:t>Contributions are divided into …</a:t>
          </a:r>
        </a:p>
      </dgm:t>
    </dgm:pt>
    <dgm:pt modelId="{CC1E1743-6C57-4279-9BEB-41F034C71174}" type="parTrans" cxnId="{F02D52E6-89D6-4F3B-ADD0-5AA2D4905DCB}">
      <dgm:prSet/>
      <dgm:spPr/>
      <dgm:t>
        <a:bodyPr/>
        <a:lstStyle/>
        <a:p>
          <a:endParaRPr lang="en-US"/>
        </a:p>
      </dgm:t>
    </dgm:pt>
    <dgm:pt modelId="{839AB720-41DE-4BD6-B3A9-E68723B46EDF}" type="sibTrans" cxnId="{F02D52E6-89D6-4F3B-ADD0-5AA2D4905DCB}">
      <dgm:prSet/>
      <dgm:spPr/>
      <dgm:t>
        <a:bodyPr/>
        <a:lstStyle/>
        <a:p>
          <a:endParaRPr lang="en-US"/>
        </a:p>
      </dgm:t>
    </dgm:pt>
    <dgm:pt modelId="{275701B8-5E02-46AE-957A-7520A251BF14}">
      <dgm:prSet phldrT="[Text]"/>
      <dgm:spPr>
        <a:solidFill>
          <a:srgbClr val="17458F"/>
        </a:solidFill>
      </dgm:spPr>
      <dgm:t>
        <a:bodyPr/>
        <a:lstStyle/>
        <a:p>
          <a:endParaRPr lang="en-US" dirty="0">
            <a:latin typeface="Georgia" panose="02040502050405020303" pitchFamily="18" charset="0"/>
          </a:endParaRPr>
        </a:p>
      </dgm:t>
    </dgm:pt>
    <dgm:pt modelId="{685D91E6-D0AC-4974-BB0B-2A92B4115A35}" type="sibTrans" cxnId="{99230B18-62BA-45B2-A760-83157D6702B6}">
      <dgm:prSet/>
      <dgm:spPr/>
      <dgm:t>
        <a:bodyPr/>
        <a:lstStyle/>
        <a:p>
          <a:endParaRPr lang="en-US"/>
        </a:p>
      </dgm:t>
    </dgm:pt>
    <dgm:pt modelId="{FC68C8D5-13E2-4579-B16A-BE2C614FE8A4}" type="parTrans" cxnId="{99230B18-62BA-45B2-A760-83157D6702B6}">
      <dgm:prSet/>
      <dgm:spPr/>
      <dgm:t>
        <a:bodyPr/>
        <a:lstStyle/>
        <a:p>
          <a:endParaRPr lang="en-US"/>
        </a:p>
      </dgm:t>
    </dgm:pt>
    <dgm:pt modelId="{6AB0D80D-C377-4F65-AE9C-A892D04201A0}" type="pres">
      <dgm:prSet presAssocID="{3DC79EDF-F50C-46F7-B089-EBDEB2AF5D7E}" presName="Name0" presStyleCnt="0">
        <dgm:presLayoutVars>
          <dgm:dir/>
          <dgm:animLvl val="lvl"/>
          <dgm:resizeHandles val="exact"/>
        </dgm:presLayoutVars>
      </dgm:prSet>
      <dgm:spPr/>
    </dgm:pt>
    <dgm:pt modelId="{517C0258-1D1A-4EB0-A3CB-3675DEA2094C}" type="pres">
      <dgm:prSet presAssocID="{97F21662-E28E-470C-9C83-3D053EDA5351}" presName="compositeNode" presStyleCnt="0">
        <dgm:presLayoutVars>
          <dgm:bulletEnabled val="1"/>
        </dgm:presLayoutVars>
      </dgm:prSet>
      <dgm:spPr/>
    </dgm:pt>
    <dgm:pt modelId="{752CCB44-EE91-4F3B-ADF1-362A971738AB}" type="pres">
      <dgm:prSet presAssocID="{97F21662-E28E-470C-9C83-3D053EDA5351}" presName="bgRect" presStyleLbl="node1" presStyleIdx="0" presStyleCnt="3" custLinFactNeighborX="-733" custLinFactNeighborY="0"/>
      <dgm:spPr/>
    </dgm:pt>
    <dgm:pt modelId="{94287ABF-655F-4F22-A386-F98B99CF6BFF}" type="pres">
      <dgm:prSet presAssocID="{97F21662-E28E-470C-9C83-3D053EDA5351}" presName="parentNode" presStyleLbl="node1" presStyleIdx="0" presStyleCnt="3">
        <dgm:presLayoutVars>
          <dgm:chMax val="0"/>
          <dgm:bulletEnabled val="1"/>
        </dgm:presLayoutVars>
      </dgm:prSet>
      <dgm:spPr/>
    </dgm:pt>
    <dgm:pt modelId="{90AACED4-F9A4-4396-A9D1-8698D1368B59}" type="pres">
      <dgm:prSet presAssocID="{97F21662-E28E-470C-9C83-3D053EDA5351}" presName="childNode" presStyleLbl="node1" presStyleIdx="0" presStyleCnt="3">
        <dgm:presLayoutVars>
          <dgm:bulletEnabled val="1"/>
        </dgm:presLayoutVars>
      </dgm:prSet>
      <dgm:spPr/>
    </dgm:pt>
    <dgm:pt modelId="{2BAB20A5-BF75-4806-8EE8-4BC2B3B1CA79}" type="pres">
      <dgm:prSet presAssocID="{16CC2AEA-D7FD-49BF-A2EF-4AA284149F56}" presName="hSp" presStyleCnt="0"/>
      <dgm:spPr/>
    </dgm:pt>
    <dgm:pt modelId="{69C411FA-082E-4DB1-9E23-C96BB0DDA685}" type="pres">
      <dgm:prSet presAssocID="{16CC2AEA-D7FD-49BF-A2EF-4AA284149F56}" presName="vProcSp" presStyleCnt="0"/>
      <dgm:spPr/>
    </dgm:pt>
    <dgm:pt modelId="{18272518-780F-472E-90A3-0103968B935A}" type="pres">
      <dgm:prSet presAssocID="{16CC2AEA-D7FD-49BF-A2EF-4AA284149F56}" presName="vSp1" presStyleCnt="0"/>
      <dgm:spPr/>
    </dgm:pt>
    <dgm:pt modelId="{E25AB988-1E87-44AF-A8B7-9834501CCEC1}" type="pres">
      <dgm:prSet presAssocID="{16CC2AEA-D7FD-49BF-A2EF-4AA284149F56}" presName="simulatedConn" presStyleLbl="solidFgAcc1" presStyleIdx="0" presStyleCnt="2" custLinFactY="-120669" custLinFactNeighborX="-8686" custLinFactNeighborY="-200000"/>
      <dgm:spPr/>
    </dgm:pt>
    <dgm:pt modelId="{03EE8AB1-B61D-462D-95D9-53CFC823378A}" type="pres">
      <dgm:prSet presAssocID="{16CC2AEA-D7FD-49BF-A2EF-4AA284149F56}" presName="vSp2" presStyleCnt="0"/>
      <dgm:spPr/>
    </dgm:pt>
    <dgm:pt modelId="{3CBF093A-A713-43AD-950B-31D81E7A57B1}" type="pres">
      <dgm:prSet presAssocID="{16CC2AEA-D7FD-49BF-A2EF-4AA284149F56}" presName="sibTrans" presStyleCnt="0"/>
      <dgm:spPr/>
    </dgm:pt>
    <dgm:pt modelId="{E993811A-88D6-4E93-AB00-0AF3578B3128}" type="pres">
      <dgm:prSet presAssocID="{275701B8-5E02-46AE-957A-7520A251BF14}" presName="compositeNode" presStyleCnt="0">
        <dgm:presLayoutVars>
          <dgm:bulletEnabled val="1"/>
        </dgm:presLayoutVars>
      </dgm:prSet>
      <dgm:spPr/>
    </dgm:pt>
    <dgm:pt modelId="{03A6E8CC-D220-4BF8-88ED-8CEAD65CBD77}" type="pres">
      <dgm:prSet presAssocID="{275701B8-5E02-46AE-957A-7520A251BF14}" presName="bgRect" presStyleLbl="node1" presStyleIdx="1" presStyleCnt="3" custLinFactNeighborY="13664"/>
      <dgm:spPr/>
    </dgm:pt>
    <dgm:pt modelId="{D2D473BB-F2E3-4D96-BFB5-3A3382F58932}" type="pres">
      <dgm:prSet presAssocID="{275701B8-5E02-46AE-957A-7520A251BF14}" presName="parentNode" presStyleLbl="node1" presStyleIdx="1" presStyleCnt="3">
        <dgm:presLayoutVars>
          <dgm:chMax val="0"/>
          <dgm:bulletEnabled val="1"/>
        </dgm:presLayoutVars>
      </dgm:prSet>
      <dgm:spPr/>
    </dgm:pt>
    <dgm:pt modelId="{48808082-B9F1-4715-BE76-556FA07BECDB}" type="pres">
      <dgm:prSet presAssocID="{275701B8-5E02-46AE-957A-7520A251BF14}" presName="childNode" presStyleLbl="node1" presStyleIdx="1" presStyleCnt="3">
        <dgm:presLayoutVars>
          <dgm:bulletEnabled val="1"/>
        </dgm:presLayoutVars>
      </dgm:prSet>
      <dgm:spPr/>
    </dgm:pt>
    <dgm:pt modelId="{46E79966-2295-4225-AACB-8FEB3BCC85EE}" type="pres">
      <dgm:prSet presAssocID="{685D91E6-D0AC-4974-BB0B-2A92B4115A35}" presName="hSp" presStyleCnt="0"/>
      <dgm:spPr/>
    </dgm:pt>
    <dgm:pt modelId="{F99A2553-C335-447D-8741-320AED057DE2}" type="pres">
      <dgm:prSet presAssocID="{685D91E6-D0AC-4974-BB0B-2A92B4115A35}" presName="vProcSp" presStyleCnt="0"/>
      <dgm:spPr/>
    </dgm:pt>
    <dgm:pt modelId="{2DC6DA23-7D72-4310-A9B2-5B1EEA3855C1}" type="pres">
      <dgm:prSet presAssocID="{685D91E6-D0AC-4974-BB0B-2A92B4115A35}" presName="vSp1" presStyleCnt="0"/>
      <dgm:spPr/>
    </dgm:pt>
    <dgm:pt modelId="{A0CAA992-9BD1-482E-ACCE-1DCC6CB8BCDD}" type="pres">
      <dgm:prSet presAssocID="{685D91E6-D0AC-4974-BB0B-2A92B4115A35}" presName="simulatedConn" presStyleLbl="solidFgAcc1" presStyleIdx="1" presStyleCnt="2" custLinFactY="-109749" custLinFactNeighborX="10974" custLinFactNeighborY="-200000"/>
      <dgm:spPr/>
    </dgm:pt>
    <dgm:pt modelId="{3EC10D05-B4FE-424D-9C2A-A48CB91460E2}" type="pres">
      <dgm:prSet presAssocID="{685D91E6-D0AC-4974-BB0B-2A92B4115A35}" presName="vSp2" presStyleCnt="0"/>
      <dgm:spPr/>
    </dgm:pt>
    <dgm:pt modelId="{132FD21D-75F2-4236-816D-68F6CC964059}" type="pres">
      <dgm:prSet presAssocID="{685D91E6-D0AC-4974-BB0B-2A92B4115A35}" presName="sibTrans" presStyleCnt="0"/>
      <dgm:spPr/>
    </dgm:pt>
    <dgm:pt modelId="{F93A2B25-6159-41BE-A841-F9139FA488A3}" type="pres">
      <dgm:prSet presAssocID="{D43256B5-72BA-4235-95B0-890FCBF22B79}" presName="compositeNode" presStyleCnt="0">
        <dgm:presLayoutVars>
          <dgm:bulletEnabled val="1"/>
        </dgm:presLayoutVars>
      </dgm:prSet>
      <dgm:spPr/>
    </dgm:pt>
    <dgm:pt modelId="{D39A2541-5BD5-4F23-9C2E-7F709517B8F2}" type="pres">
      <dgm:prSet presAssocID="{D43256B5-72BA-4235-95B0-890FCBF22B79}" presName="bgRect" presStyleLbl="node1" presStyleIdx="2" presStyleCnt="3" custLinFactNeighborX="12705" custLinFactNeighborY="0"/>
      <dgm:spPr/>
    </dgm:pt>
    <dgm:pt modelId="{FE17E262-5F2D-4B8E-9EA9-A8E33F309542}" type="pres">
      <dgm:prSet presAssocID="{D43256B5-72BA-4235-95B0-890FCBF22B79}" presName="parentNode" presStyleLbl="node1" presStyleIdx="2" presStyleCnt="3">
        <dgm:presLayoutVars>
          <dgm:chMax val="0"/>
          <dgm:bulletEnabled val="1"/>
        </dgm:presLayoutVars>
      </dgm:prSet>
      <dgm:spPr/>
    </dgm:pt>
    <dgm:pt modelId="{3D52715D-AD53-43B6-939D-EF7B9DEED310}" type="pres">
      <dgm:prSet presAssocID="{D43256B5-72BA-4235-95B0-890FCBF22B79}" presName="childNode" presStyleLbl="node1" presStyleIdx="2" presStyleCnt="3">
        <dgm:presLayoutVars>
          <dgm:bulletEnabled val="1"/>
        </dgm:presLayoutVars>
      </dgm:prSet>
      <dgm:spPr/>
    </dgm:pt>
  </dgm:ptLst>
  <dgm:cxnLst>
    <dgm:cxn modelId="{D21F4D17-B02D-433C-8082-BA203CC08A21}" type="presOf" srcId="{3F622D4C-0B89-46CA-9FF3-D50E1FD13877}" destId="{90AACED4-F9A4-4396-A9D1-8698D1368B59}" srcOrd="0" destOrd="0" presId="urn:microsoft.com/office/officeart/2005/8/layout/hProcess7"/>
    <dgm:cxn modelId="{99230B18-62BA-45B2-A760-83157D6702B6}" srcId="{3DC79EDF-F50C-46F7-B089-EBDEB2AF5D7E}" destId="{275701B8-5E02-46AE-957A-7520A251BF14}" srcOrd="1" destOrd="0" parTransId="{FC68C8D5-13E2-4579-B16A-BE2C614FE8A4}" sibTransId="{685D91E6-D0AC-4974-BB0B-2A92B4115A35}"/>
    <dgm:cxn modelId="{FEC9B320-F9D0-4A6A-8886-3770BD6E0A7C}" type="presOf" srcId="{275701B8-5E02-46AE-957A-7520A251BF14}" destId="{03A6E8CC-D220-4BF8-88ED-8CEAD65CBD77}" srcOrd="0" destOrd="0" presId="urn:microsoft.com/office/officeart/2005/8/layout/hProcess7"/>
    <dgm:cxn modelId="{5AC32D32-5DBF-47DE-A340-C982ACE61430}" srcId="{3DC79EDF-F50C-46F7-B089-EBDEB2AF5D7E}" destId="{D43256B5-72BA-4235-95B0-890FCBF22B79}" srcOrd="2" destOrd="0" parTransId="{31DF4112-C86D-47AA-BA44-0356D9525995}" sibTransId="{0BA0113A-8D0B-4E6F-AD2C-B8647C0DCE29}"/>
    <dgm:cxn modelId="{8B258A3E-4A4D-49D6-9B06-E826DA3DF303}" type="presOf" srcId="{D43256B5-72BA-4235-95B0-890FCBF22B79}" destId="{D39A2541-5BD5-4F23-9C2E-7F709517B8F2}" srcOrd="0" destOrd="0" presId="urn:microsoft.com/office/officeart/2005/8/layout/hProcess7"/>
    <dgm:cxn modelId="{56D8193F-9ECE-4CF6-978A-C5FE5F104886}" srcId="{3DC79EDF-F50C-46F7-B089-EBDEB2AF5D7E}" destId="{97F21662-E28E-470C-9C83-3D053EDA5351}" srcOrd="0" destOrd="0" parTransId="{83FAC278-3E52-4A72-B796-A1AB5DB59680}" sibTransId="{16CC2AEA-D7FD-49BF-A2EF-4AA284149F56}"/>
    <dgm:cxn modelId="{EF151C5B-477F-45C7-BB97-4AD9FD0BBDBF}" type="presOf" srcId="{275701B8-5E02-46AE-957A-7520A251BF14}" destId="{D2D473BB-F2E3-4D96-BFB5-3A3382F58932}" srcOrd="1" destOrd="0" presId="urn:microsoft.com/office/officeart/2005/8/layout/hProcess7"/>
    <dgm:cxn modelId="{4EFEA867-59DF-4763-B5C3-118E7DF80028}" type="presOf" srcId="{97F21662-E28E-470C-9C83-3D053EDA5351}" destId="{752CCB44-EE91-4F3B-ADF1-362A971738AB}" srcOrd="0" destOrd="0" presId="urn:microsoft.com/office/officeart/2005/8/layout/hProcess7"/>
    <dgm:cxn modelId="{7E00367C-9745-4C96-B6E2-975A3DB8DBF4}" type="presOf" srcId="{D43256B5-72BA-4235-95B0-890FCBF22B79}" destId="{FE17E262-5F2D-4B8E-9EA9-A8E33F309542}" srcOrd="1" destOrd="0" presId="urn:microsoft.com/office/officeart/2005/8/layout/hProcess7"/>
    <dgm:cxn modelId="{733EA47D-3869-4224-87F5-D0683A05AAF1}" type="presOf" srcId="{2B13C863-B14E-4D47-BDC5-3017FD0EA177}" destId="{3D52715D-AD53-43B6-939D-EF7B9DEED310}" srcOrd="0" destOrd="0" presId="urn:microsoft.com/office/officeart/2005/8/layout/hProcess7"/>
    <dgm:cxn modelId="{42F3E48F-5004-40D9-B30B-97AF1EA4BF05}" type="presOf" srcId="{0778F307-EB56-457E-811F-77268BCB5941}" destId="{48808082-B9F1-4715-BE76-556FA07BECDB}" srcOrd="0" destOrd="0" presId="urn:microsoft.com/office/officeart/2005/8/layout/hProcess7"/>
    <dgm:cxn modelId="{1F510AB1-901B-45F2-90C9-CAA5F888BC6C}" type="presOf" srcId="{97F21662-E28E-470C-9C83-3D053EDA5351}" destId="{94287ABF-655F-4F22-A386-F98B99CF6BFF}" srcOrd="1" destOrd="0" presId="urn:microsoft.com/office/officeart/2005/8/layout/hProcess7"/>
    <dgm:cxn modelId="{5CA679BD-F3C5-4A23-ACA0-F9B2010B47B0}" srcId="{275701B8-5E02-46AE-957A-7520A251BF14}" destId="{0778F307-EB56-457E-811F-77268BCB5941}" srcOrd="0" destOrd="0" parTransId="{F7A6F416-2644-4EE8-A91C-692D1B24078D}" sibTransId="{C5355D18-D571-46FF-BB60-52BF6EC1AB73}"/>
    <dgm:cxn modelId="{75DC39C7-7B82-46D0-929C-4C589AD4C0E1}" type="presOf" srcId="{3DC79EDF-F50C-46F7-B089-EBDEB2AF5D7E}" destId="{6AB0D80D-C377-4F65-AE9C-A892D04201A0}" srcOrd="0" destOrd="0" presId="urn:microsoft.com/office/officeart/2005/8/layout/hProcess7"/>
    <dgm:cxn modelId="{F5F15BCE-9654-4FD8-9966-81F92DA41ECB}" srcId="{97F21662-E28E-470C-9C83-3D053EDA5351}" destId="{3F622D4C-0B89-46CA-9FF3-D50E1FD13877}" srcOrd="0" destOrd="0" parTransId="{689415FD-CCF5-48D9-AC1A-9FF9F0110E6B}" sibTransId="{AC160164-CE2D-42D9-BE17-9B6329235F00}"/>
    <dgm:cxn modelId="{F02D52E6-89D6-4F3B-ADD0-5AA2D4905DCB}" srcId="{D43256B5-72BA-4235-95B0-890FCBF22B79}" destId="{2B13C863-B14E-4D47-BDC5-3017FD0EA177}" srcOrd="0" destOrd="0" parTransId="{CC1E1743-6C57-4279-9BEB-41F034C71174}" sibTransId="{839AB720-41DE-4BD6-B3A9-E68723B46EDF}"/>
    <dgm:cxn modelId="{DF6F2DD6-6873-435A-956F-B1AC994F8AB9}" type="presParOf" srcId="{6AB0D80D-C377-4F65-AE9C-A892D04201A0}" destId="{517C0258-1D1A-4EB0-A3CB-3675DEA2094C}" srcOrd="0" destOrd="0" presId="urn:microsoft.com/office/officeart/2005/8/layout/hProcess7"/>
    <dgm:cxn modelId="{0D951EC6-2FC7-4FF7-BD23-DA22FE4461E0}" type="presParOf" srcId="{517C0258-1D1A-4EB0-A3CB-3675DEA2094C}" destId="{752CCB44-EE91-4F3B-ADF1-362A971738AB}" srcOrd="0" destOrd="0" presId="urn:microsoft.com/office/officeart/2005/8/layout/hProcess7"/>
    <dgm:cxn modelId="{73F29C57-4A32-45EA-B235-466C42AD0A2B}" type="presParOf" srcId="{517C0258-1D1A-4EB0-A3CB-3675DEA2094C}" destId="{94287ABF-655F-4F22-A386-F98B99CF6BFF}" srcOrd="1" destOrd="0" presId="urn:microsoft.com/office/officeart/2005/8/layout/hProcess7"/>
    <dgm:cxn modelId="{8FD8B704-D6DF-4A49-8337-312ADB1CB1CB}" type="presParOf" srcId="{517C0258-1D1A-4EB0-A3CB-3675DEA2094C}" destId="{90AACED4-F9A4-4396-A9D1-8698D1368B59}" srcOrd="2" destOrd="0" presId="urn:microsoft.com/office/officeart/2005/8/layout/hProcess7"/>
    <dgm:cxn modelId="{2BFC8C36-6887-4F72-8C22-46C615601892}" type="presParOf" srcId="{6AB0D80D-C377-4F65-AE9C-A892D04201A0}" destId="{2BAB20A5-BF75-4806-8EE8-4BC2B3B1CA79}" srcOrd="1" destOrd="0" presId="urn:microsoft.com/office/officeart/2005/8/layout/hProcess7"/>
    <dgm:cxn modelId="{E9FBD05D-383F-41E9-A781-B0D54EFB4D06}" type="presParOf" srcId="{6AB0D80D-C377-4F65-AE9C-A892D04201A0}" destId="{69C411FA-082E-4DB1-9E23-C96BB0DDA685}" srcOrd="2" destOrd="0" presId="urn:microsoft.com/office/officeart/2005/8/layout/hProcess7"/>
    <dgm:cxn modelId="{0A043172-E458-4CBD-8AB2-809A0B432FE7}" type="presParOf" srcId="{69C411FA-082E-4DB1-9E23-C96BB0DDA685}" destId="{18272518-780F-472E-90A3-0103968B935A}" srcOrd="0" destOrd="0" presId="urn:microsoft.com/office/officeart/2005/8/layout/hProcess7"/>
    <dgm:cxn modelId="{08797D1A-F9A9-406E-9C64-C29FE15E137F}" type="presParOf" srcId="{69C411FA-082E-4DB1-9E23-C96BB0DDA685}" destId="{E25AB988-1E87-44AF-A8B7-9834501CCEC1}" srcOrd="1" destOrd="0" presId="urn:microsoft.com/office/officeart/2005/8/layout/hProcess7"/>
    <dgm:cxn modelId="{C8D2ABFC-F474-4794-ABBF-D29CE6FE6C0C}" type="presParOf" srcId="{69C411FA-082E-4DB1-9E23-C96BB0DDA685}" destId="{03EE8AB1-B61D-462D-95D9-53CFC823378A}" srcOrd="2" destOrd="0" presId="urn:microsoft.com/office/officeart/2005/8/layout/hProcess7"/>
    <dgm:cxn modelId="{6D6D4C7A-6384-49AF-A1BE-F622C1BDC9B1}" type="presParOf" srcId="{6AB0D80D-C377-4F65-AE9C-A892D04201A0}" destId="{3CBF093A-A713-43AD-950B-31D81E7A57B1}" srcOrd="3" destOrd="0" presId="urn:microsoft.com/office/officeart/2005/8/layout/hProcess7"/>
    <dgm:cxn modelId="{48E9DF64-91ED-4319-8E76-109EADE1FC30}" type="presParOf" srcId="{6AB0D80D-C377-4F65-AE9C-A892D04201A0}" destId="{E993811A-88D6-4E93-AB00-0AF3578B3128}" srcOrd="4" destOrd="0" presId="urn:microsoft.com/office/officeart/2005/8/layout/hProcess7"/>
    <dgm:cxn modelId="{D3247F64-CF78-456E-8326-73A0900684B8}" type="presParOf" srcId="{E993811A-88D6-4E93-AB00-0AF3578B3128}" destId="{03A6E8CC-D220-4BF8-88ED-8CEAD65CBD77}" srcOrd="0" destOrd="0" presId="urn:microsoft.com/office/officeart/2005/8/layout/hProcess7"/>
    <dgm:cxn modelId="{887602FC-0532-4BA9-A5F6-B52A99797193}" type="presParOf" srcId="{E993811A-88D6-4E93-AB00-0AF3578B3128}" destId="{D2D473BB-F2E3-4D96-BFB5-3A3382F58932}" srcOrd="1" destOrd="0" presId="urn:microsoft.com/office/officeart/2005/8/layout/hProcess7"/>
    <dgm:cxn modelId="{9ACAAEF0-C9CA-4253-AEDB-A0F11F39539C}" type="presParOf" srcId="{E993811A-88D6-4E93-AB00-0AF3578B3128}" destId="{48808082-B9F1-4715-BE76-556FA07BECDB}" srcOrd="2" destOrd="0" presId="urn:microsoft.com/office/officeart/2005/8/layout/hProcess7"/>
    <dgm:cxn modelId="{5032D862-F3EA-4896-B6C6-A88FBDD675D3}" type="presParOf" srcId="{6AB0D80D-C377-4F65-AE9C-A892D04201A0}" destId="{46E79966-2295-4225-AACB-8FEB3BCC85EE}" srcOrd="5" destOrd="0" presId="urn:microsoft.com/office/officeart/2005/8/layout/hProcess7"/>
    <dgm:cxn modelId="{B056F760-BD79-4126-8571-5C28043F118D}" type="presParOf" srcId="{6AB0D80D-C377-4F65-AE9C-A892D04201A0}" destId="{F99A2553-C335-447D-8741-320AED057DE2}" srcOrd="6" destOrd="0" presId="urn:microsoft.com/office/officeart/2005/8/layout/hProcess7"/>
    <dgm:cxn modelId="{66A25EFA-A2C4-4C20-ABC4-23BCB30F7CE0}" type="presParOf" srcId="{F99A2553-C335-447D-8741-320AED057DE2}" destId="{2DC6DA23-7D72-4310-A9B2-5B1EEA3855C1}" srcOrd="0" destOrd="0" presId="urn:microsoft.com/office/officeart/2005/8/layout/hProcess7"/>
    <dgm:cxn modelId="{2CEE632A-C35F-463E-BABF-C2624CAFE35F}" type="presParOf" srcId="{F99A2553-C335-447D-8741-320AED057DE2}" destId="{A0CAA992-9BD1-482E-ACCE-1DCC6CB8BCDD}" srcOrd="1" destOrd="0" presId="urn:microsoft.com/office/officeart/2005/8/layout/hProcess7"/>
    <dgm:cxn modelId="{7B367278-1202-4F4B-8F7B-4048EC482F07}" type="presParOf" srcId="{F99A2553-C335-447D-8741-320AED057DE2}" destId="{3EC10D05-B4FE-424D-9C2A-A48CB91460E2}" srcOrd="2" destOrd="0" presId="urn:microsoft.com/office/officeart/2005/8/layout/hProcess7"/>
    <dgm:cxn modelId="{2F4155A4-5143-467F-9D96-52996DDB909B}" type="presParOf" srcId="{6AB0D80D-C377-4F65-AE9C-A892D04201A0}" destId="{132FD21D-75F2-4236-816D-68F6CC964059}" srcOrd="7" destOrd="0" presId="urn:microsoft.com/office/officeart/2005/8/layout/hProcess7"/>
    <dgm:cxn modelId="{5CD882FE-3616-43A4-8419-309661B8DE91}" type="presParOf" srcId="{6AB0D80D-C377-4F65-AE9C-A892D04201A0}" destId="{F93A2B25-6159-41BE-A841-F9139FA488A3}" srcOrd="8" destOrd="0" presId="urn:microsoft.com/office/officeart/2005/8/layout/hProcess7"/>
    <dgm:cxn modelId="{F9169B5B-4D1C-42D4-8F36-245D251C9BD6}" type="presParOf" srcId="{F93A2B25-6159-41BE-A841-F9139FA488A3}" destId="{D39A2541-5BD5-4F23-9C2E-7F709517B8F2}" srcOrd="0" destOrd="0" presId="urn:microsoft.com/office/officeart/2005/8/layout/hProcess7"/>
    <dgm:cxn modelId="{15035AD3-BF3B-4724-8205-562E1870D7A4}" type="presParOf" srcId="{F93A2B25-6159-41BE-A841-F9139FA488A3}" destId="{FE17E262-5F2D-4B8E-9EA9-A8E33F309542}" srcOrd="1" destOrd="0" presId="urn:microsoft.com/office/officeart/2005/8/layout/hProcess7"/>
    <dgm:cxn modelId="{D400211E-7084-4462-B2C6-03CF3F98D712}" type="presParOf" srcId="{F93A2B25-6159-41BE-A841-F9139FA488A3}" destId="{3D52715D-AD53-43B6-939D-EF7B9DEED310}" srcOrd="2" destOrd="0" presId="urn:microsoft.com/office/officeart/2005/8/layout/hProcess7"/>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AD73FA-CF07-4F79-A21A-A4972A03AF8E}"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7F40DC49-A15D-44C8-A6AA-ED700EC533DD}">
      <dgm:prSet phldrT="[Text]"/>
      <dgm:spPr>
        <a:solidFill>
          <a:schemeClr val="bg1"/>
        </a:solidFill>
        <a:ln>
          <a:solidFill>
            <a:srgbClr val="F7A81B"/>
          </a:solidFill>
        </a:ln>
      </dgm:spPr>
      <dgm:t>
        <a:bodyPr/>
        <a:lstStyle/>
        <a:p>
          <a:pPr algn="ctr"/>
          <a:r>
            <a:rPr lang="en-US" dirty="0">
              <a:solidFill>
                <a:schemeClr val="tx1"/>
              </a:solidFill>
              <a:latin typeface="Georgia" panose="02040502050405020303" pitchFamily="18" charset="0"/>
            </a:rPr>
            <a:t>47.5% District Designated Fund</a:t>
          </a:r>
        </a:p>
      </dgm:t>
    </dgm:pt>
    <dgm:pt modelId="{32A367ED-AB64-4615-A47D-64B33B1BD91F}" type="parTrans" cxnId="{72023507-89C6-4AF8-A3D4-DEFDD23825FF}">
      <dgm:prSet/>
      <dgm:spPr/>
      <dgm:t>
        <a:bodyPr/>
        <a:lstStyle/>
        <a:p>
          <a:endParaRPr lang="en-US"/>
        </a:p>
      </dgm:t>
    </dgm:pt>
    <dgm:pt modelId="{89454867-B599-4F26-BBFE-BAA04DC979A8}" type="sibTrans" cxnId="{72023507-89C6-4AF8-A3D4-DEFDD23825FF}">
      <dgm:prSet/>
      <dgm:spPr/>
      <dgm:t>
        <a:bodyPr/>
        <a:lstStyle/>
        <a:p>
          <a:endParaRPr lang="en-US"/>
        </a:p>
      </dgm:t>
    </dgm:pt>
    <dgm:pt modelId="{D8F79E69-9DDB-42B6-B944-5AEC3DCA4203}">
      <dgm:prSet phldrT="[Text]"/>
      <dgm:spPr>
        <a:solidFill>
          <a:srgbClr val="17458F"/>
        </a:solidFill>
      </dgm:spPr>
      <dgm:t>
        <a:bodyPr/>
        <a:lstStyle/>
        <a:p>
          <a:r>
            <a:rPr lang="en-US" dirty="0">
              <a:latin typeface="Georgia" panose="02040502050405020303" pitchFamily="18" charset="0"/>
            </a:rPr>
            <a:t>Use up to half for a district grant</a:t>
          </a:r>
        </a:p>
      </dgm:t>
    </dgm:pt>
    <dgm:pt modelId="{7DF82AB7-DA33-45A1-A88C-8DF9D97911A2}" type="parTrans" cxnId="{B54F9935-22B3-494C-AE7E-AB8F8ABED67A}">
      <dgm:prSet/>
      <dgm:spPr/>
      <dgm:t>
        <a:bodyPr/>
        <a:lstStyle/>
        <a:p>
          <a:endParaRPr lang="en-US"/>
        </a:p>
      </dgm:t>
    </dgm:pt>
    <dgm:pt modelId="{C97CEF3C-5255-44E6-9FF9-B01F2BB113F3}" type="sibTrans" cxnId="{B54F9935-22B3-494C-AE7E-AB8F8ABED67A}">
      <dgm:prSet/>
      <dgm:spPr/>
      <dgm:t>
        <a:bodyPr/>
        <a:lstStyle/>
        <a:p>
          <a:endParaRPr lang="en-US"/>
        </a:p>
      </dgm:t>
    </dgm:pt>
    <dgm:pt modelId="{072BA85B-156B-4EC9-B326-A15FC6EFB642}">
      <dgm:prSet phldrT="[Text]"/>
      <dgm:spPr>
        <a:solidFill>
          <a:srgbClr val="17458F"/>
        </a:solidFill>
      </dgm:spPr>
      <dgm:t>
        <a:bodyPr/>
        <a:lstStyle/>
        <a:p>
          <a:r>
            <a:rPr lang="en-US" dirty="0">
              <a:latin typeface="Georgia" panose="02040502050405020303" pitchFamily="18" charset="0"/>
            </a:rPr>
            <a:t>Donate to PolioPlus, Rotary Peace Centers, and more </a:t>
          </a:r>
        </a:p>
      </dgm:t>
    </dgm:pt>
    <dgm:pt modelId="{386B585E-4130-4706-83D7-D4B8D8FB3283}" type="parTrans" cxnId="{78F9EA10-0E24-4968-A634-CAA89E4D3E75}">
      <dgm:prSet/>
      <dgm:spPr/>
      <dgm:t>
        <a:bodyPr/>
        <a:lstStyle/>
        <a:p>
          <a:endParaRPr lang="en-US"/>
        </a:p>
      </dgm:t>
    </dgm:pt>
    <dgm:pt modelId="{975780FD-1C99-4ED8-9413-3985AE6FA424}" type="sibTrans" cxnId="{78F9EA10-0E24-4968-A634-CAA89E4D3E75}">
      <dgm:prSet/>
      <dgm:spPr/>
      <dgm:t>
        <a:bodyPr/>
        <a:lstStyle/>
        <a:p>
          <a:endParaRPr lang="en-US"/>
        </a:p>
      </dgm:t>
    </dgm:pt>
    <dgm:pt modelId="{54E913A0-58AF-482C-9146-BEBD02E13887}">
      <dgm:prSet phldrT="[Text]"/>
      <dgm:spPr>
        <a:solidFill>
          <a:schemeClr val="bg1"/>
        </a:solidFill>
        <a:ln>
          <a:solidFill>
            <a:srgbClr val="F7A81B"/>
          </a:solidFill>
        </a:ln>
      </dgm:spPr>
      <dgm:t>
        <a:bodyPr/>
        <a:lstStyle/>
        <a:p>
          <a:pPr algn="ctr"/>
          <a:r>
            <a:rPr lang="en-US" dirty="0">
              <a:solidFill>
                <a:schemeClr val="tx1"/>
              </a:solidFill>
              <a:latin typeface="Georgia" panose="02040502050405020303" pitchFamily="18" charset="0"/>
            </a:rPr>
            <a:t>47.5%  World Fund</a:t>
          </a:r>
        </a:p>
      </dgm:t>
    </dgm:pt>
    <dgm:pt modelId="{C605F521-64FC-467D-9DD5-F69B69E41498}" type="parTrans" cxnId="{EAC56F6C-CF09-4766-ABF7-D5DABCAD28A2}">
      <dgm:prSet/>
      <dgm:spPr/>
      <dgm:t>
        <a:bodyPr/>
        <a:lstStyle/>
        <a:p>
          <a:endParaRPr lang="en-US"/>
        </a:p>
      </dgm:t>
    </dgm:pt>
    <dgm:pt modelId="{8ABEFE59-4DC9-4F09-9F54-342228D467B9}" type="sibTrans" cxnId="{EAC56F6C-CF09-4766-ABF7-D5DABCAD28A2}">
      <dgm:prSet/>
      <dgm:spPr/>
      <dgm:t>
        <a:bodyPr/>
        <a:lstStyle/>
        <a:p>
          <a:endParaRPr lang="en-US"/>
        </a:p>
      </dgm:t>
    </dgm:pt>
    <dgm:pt modelId="{46109643-BAED-46A6-B5F4-4456DFC259F8}">
      <dgm:prSet phldrT="[Text]"/>
      <dgm:spPr>
        <a:solidFill>
          <a:srgbClr val="17458F"/>
        </a:solidFill>
      </dgm:spPr>
      <dgm:t>
        <a:bodyPr/>
        <a:lstStyle/>
        <a:p>
          <a:r>
            <a:rPr lang="en-US" dirty="0">
              <a:latin typeface="Georgia" panose="02040502050405020303" pitchFamily="18" charset="0"/>
            </a:rPr>
            <a:t>Supports grants and programs available to all districts</a:t>
          </a:r>
        </a:p>
      </dgm:t>
    </dgm:pt>
    <dgm:pt modelId="{033A31A6-8558-4454-93B7-396DB733ACD9}" type="parTrans" cxnId="{177A9C87-B49D-4CCF-9B3A-7CC72BEB9C15}">
      <dgm:prSet/>
      <dgm:spPr/>
      <dgm:t>
        <a:bodyPr/>
        <a:lstStyle/>
        <a:p>
          <a:endParaRPr lang="en-US"/>
        </a:p>
      </dgm:t>
    </dgm:pt>
    <dgm:pt modelId="{A2286D03-414E-468F-A721-EDBC2BB505EB}" type="sibTrans" cxnId="{177A9C87-B49D-4CCF-9B3A-7CC72BEB9C15}">
      <dgm:prSet/>
      <dgm:spPr/>
      <dgm:t>
        <a:bodyPr/>
        <a:lstStyle/>
        <a:p>
          <a:endParaRPr lang="en-US"/>
        </a:p>
      </dgm:t>
    </dgm:pt>
    <dgm:pt modelId="{46A8E872-0315-4D68-862E-0E28A90BFEB7}">
      <dgm:prSet phldrT="[Text]"/>
      <dgm:spPr>
        <a:solidFill>
          <a:srgbClr val="17458F"/>
        </a:solidFill>
      </dgm:spPr>
      <dgm:t>
        <a:bodyPr/>
        <a:lstStyle/>
        <a:p>
          <a:r>
            <a:rPr lang="en-US" dirty="0">
              <a:latin typeface="Georgia" panose="02040502050405020303" pitchFamily="18" charset="0"/>
            </a:rPr>
            <a:t>Fund global grants and receive World Fund match</a:t>
          </a:r>
        </a:p>
      </dgm:t>
    </dgm:pt>
    <dgm:pt modelId="{C7FD1AE1-FA8D-4BFB-9D78-4FE52643F8A4}" type="parTrans" cxnId="{461489A6-4423-4566-B42B-11BFBA083DC9}">
      <dgm:prSet/>
      <dgm:spPr/>
      <dgm:t>
        <a:bodyPr/>
        <a:lstStyle/>
        <a:p>
          <a:endParaRPr lang="en-US"/>
        </a:p>
      </dgm:t>
    </dgm:pt>
    <dgm:pt modelId="{323E1136-3BEB-4858-9C94-218EB118683F}" type="sibTrans" cxnId="{461489A6-4423-4566-B42B-11BFBA083DC9}">
      <dgm:prSet/>
      <dgm:spPr/>
      <dgm:t>
        <a:bodyPr/>
        <a:lstStyle/>
        <a:p>
          <a:endParaRPr lang="en-US"/>
        </a:p>
      </dgm:t>
    </dgm:pt>
    <dgm:pt modelId="{3F0F3514-A352-4D26-B266-59A6DFC7546C}" type="pres">
      <dgm:prSet presAssocID="{91AD73FA-CF07-4F79-A21A-A4972A03AF8E}" presName="Name0" presStyleCnt="0">
        <dgm:presLayoutVars>
          <dgm:dir val="rev"/>
          <dgm:animLvl val="lvl"/>
          <dgm:resizeHandles val="exact"/>
        </dgm:presLayoutVars>
      </dgm:prSet>
      <dgm:spPr/>
    </dgm:pt>
    <dgm:pt modelId="{79FD4FF4-A713-472E-8612-63EBAE35046A}" type="pres">
      <dgm:prSet presAssocID="{7F40DC49-A15D-44C8-A6AA-ED700EC533DD}" presName="linNode" presStyleCnt="0"/>
      <dgm:spPr/>
    </dgm:pt>
    <dgm:pt modelId="{B0C8BB36-89DA-4DFB-9EC6-2BFE7FFFED45}" type="pres">
      <dgm:prSet presAssocID="{7F40DC49-A15D-44C8-A6AA-ED700EC533DD}" presName="parTx" presStyleLbl="revTx" presStyleIdx="0" presStyleCnt="2" custScaleX="101523" custLinFactNeighborX="978" custLinFactNeighborY="-11448">
        <dgm:presLayoutVars>
          <dgm:chMax val="1"/>
          <dgm:bulletEnabled val="1"/>
        </dgm:presLayoutVars>
      </dgm:prSet>
      <dgm:spPr/>
    </dgm:pt>
    <dgm:pt modelId="{0666AE6F-4F15-437C-87B4-2E70B1558F55}" type="pres">
      <dgm:prSet presAssocID="{7F40DC49-A15D-44C8-A6AA-ED700EC533DD}" presName="bracket" presStyleLbl="parChTrans1D1" presStyleIdx="0" presStyleCnt="2" custLinFactNeighborX="-12105" custLinFactNeighborY="-8498"/>
      <dgm:spPr/>
    </dgm:pt>
    <dgm:pt modelId="{DAFE3A89-8A99-4AE8-90F0-16E2F8158F0B}" type="pres">
      <dgm:prSet presAssocID="{7F40DC49-A15D-44C8-A6AA-ED700EC533DD}" presName="spH" presStyleCnt="0"/>
      <dgm:spPr/>
    </dgm:pt>
    <dgm:pt modelId="{F6606382-CC7F-4ED7-BD88-BD4233D07319}" type="pres">
      <dgm:prSet presAssocID="{7F40DC49-A15D-44C8-A6AA-ED700EC533DD}" presName="desTx" presStyleLbl="node1" presStyleIdx="0" presStyleCnt="2" custLinFactNeighborX="9260" custLinFactNeighborY="-11415">
        <dgm:presLayoutVars>
          <dgm:bulletEnabled val="1"/>
        </dgm:presLayoutVars>
      </dgm:prSet>
      <dgm:spPr/>
    </dgm:pt>
    <dgm:pt modelId="{8E204F5E-6310-4372-8EA6-5A9F4BB22AD0}" type="pres">
      <dgm:prSet presAssocID="{89454867-B599-4F26-BBFE-BAA04DC979A8}" presName="spV" presStyleCnt="0"/>
      <dgm:spPr/>
    </dgm:pt>
    <dgm:pt modelId="{3528A2DB-3F5F-4016-A636-FD0715BF43D2}" type="pres">
      <dgm:prSet presAssocID="{54E913A0-58AF-482C-9146-BEBD02E13887}" presName="linNode" presStyleCnt="0"/>
      <dgm:spPr/>
    </dgm:pt>
    <dgm:pt modelId="{2883F940-E995-41B8-8A1B-0CBFBE7BF412}" type="pres">
      <dgm:prSet presAssocID="{54E913A0-58AF-482C-9146-BEBD02E13887}" presName="parTx" presStyleLbl="revTx" presStyleIdx="1" presStyleCnt="2" custLinFactNeighborX="978" custLinFactNeighborY="-24151">
        <dgm:presLayoutVars>
          <dgm:chMax val="1"/>
          <dgm:bulletEnabled val="1"/>
        </dgm:presLayoutVars>
      </dgm:prSet>
      <dgm:spPr/>
    </dgm:pt>
    <dgm:pt modelId="{DC165B77-D6C4-4988-929A-1F1455CE2CC9}" type="pres">
      <dgm:prSet presAssocID="{54E913A0-58AF-482C-9146-BEBD02E13887}" presName="bracket" presStyleLbl="parChTrans1D1" presStyleIdx="1" presStyleCnt="2" custLinFactNeighborX="-6052" custLinFactNeighborY="-24151"/>
      <dgm:spPr/>
    </dgm:pt>
    <dgm:pt modelId="{57C0D210-F4A8-4C85-9846-732FB64C0EE2}" type="pres">
      <dgm:prSet presAssocID="{54E913A0-58AF-482C-9146-BEBD02E13887}" presName="spH" presStyleCnt="0"/>
      <dgm:spPr/>
    </dgm:pt>
    <dgm:pt modelId="{C96C7B70-34E3-44D0-8D2E-21DD7A2A0FA1}" type="pres">
      <dgm:prSet presAssocID="{54E913A0-58AF-482C-9146-BEBD02E13887}" presName="desTx" presStyleLbl="node1" presStyleIdx="1" presStyleCnt="2" custScaleY="71187" custLinFactNeighborX="-2444" custLinFactNeighborY="-24151">
        <dgm:presLayoutVars>
          <dgm:bulletEnabled val="1"/>
        </dgm:presLayoutVars>
      </dgm:prSet>
      <dgm:spPr/>
    </dgm:pt>
  </dgm:ptLst>
  <dgm:cxnLst>
    <dgm:cxn modelId="{72023507-89C6-4AF8-A3D4-DEFDD23825FF}" srcId="{91AD73FA-CF07-4F79-A21A-A4972A03AF8E}" destId="{7F40DC49-A15D-44C8-A6AA-ED700EC533DD}" srcOrd="0" destOrd="0" parTransId="{32A367ED-AB64-4615-A47D-64B33B1BD91F}" sibTransId="{89454867-B599-4F26-BBFE-BAA04DC979A8}"/>
    <dgm:cxn modelId="{78F9EA10-0E24-4968-A634-CAA89E4D3E75}" srcId="{7F40DC49-A15D-44C8-A6AA-ED700EC533DD}" destId="{072BA85B-156B-4EC9-B326-A15FC6EFB642}" srcOrd="2" destOrd="0" parTransId="{386B585E-4130-4706-83D7-D4B8D8FB3283}" sibTransId="{975780FD-1C99-4ED8-9413-3985AE6FA424}"/>
    <dgm:cxn modelId="{65CCEE28-9386-4FB5-9656-68BBC36DC8B6}" type="presOf" srcId="{54E913A0-58AF-482C-9146-BEBD02E13887}" destId="{2883F940-E995-41B8-8A1B-0CBFBE7BF412}" srcOrd="0" destOrd="0" presId="urn:diagrams.loki3.com/BracketList"/>
    <dgm:cxn modelId="{B54F9935-22B3-494C-AE7E-AB8F8ABED67A}" srcId="{7F40DC49-A15D-44C8-A6AA-ED700EC533DD}" destId="{D8F79E69-9DDB-42B6-B944-5AEC3DCA4203}" srcOrd="0" destOrd="0" parTransId="{7DF82AB7-DA33-45A1-A88C-8DF9D97911A2}" sibTransId="{C97CEF3C-5255-44E6-9FF9-B01F2BB113F3}"/>
    <dgm:cxn modelId="{41C43F45-BE67-4E14-A856-8B8DAD620BE5}" type="presOf" srcId="{7F40DC49-A15D-44C8-A6AA-ED700EC533DD}" destId="{B0C8BB36-89DA-4DFB-9EC6-2BFE7FFFED45}" srcOrd="0" destOrd="0" presId="urn:diagrams.loki3.com/BracketList"/>
    <dgm:cxn modelId="{EAC56F6C-CF09-4766-ABF7-D5DABCAD28A2}" srcId="{91AD73FA-CF07-4F79-A21A-A4972A03AF8E}" destId="{54E913A0-58AF-482C-9146-BEBD02E13887}" srcOrd="1" destOrd="0" parTransId="{C605F521-64FC-467D-9DD5-F69B69E41498}" sibTransId="{8ABEFE59-4DC9-4F09-9F54-342228D467B9}"/>
    <dgm:cxn modelId="{177A9C87-B49D-4CCF-9B3A-7CC72BEB9C15}" srcId="{54E913A0-58AF-482C-9146-BEBD02E13887}" destId="{46109643-BAED-46A6-B5F4-4456DFC259F8}" srcOrd="0" destOrd="0" parTransId="{033A31A6-8558-4454-93B7-396DB733ACD9}" sibTransId="{A2286D03-414E-468F-A721-EDBC2BB505EB}"/>
    <dgm:cxn modelId="{461489A6-4423-4566-B42B-11BFBA083DC9}" srcId="{7F40DC49-A15D-44C8-A6AA-ED700EC533DD}" destId="{46A8E872-0315-4D68-862E-0E28A90BFEB7}" srcOrd="1" destOrd="0" parTransId="{C7FD1AE1-FA8D-4BFB-9D78-4FE52643F8A4}" sibTransId="{323E1136-3BEB-4858-9C94-218EB118683F}"/>
    <dgm:cxn modelId="{EA34A0CD-4703-42E8-9892-4EA6F4B2FA20}" type="presOf" srcId="{46A8E872-0315-4D68-862E-0E28A90BFEB7}" destId="{F6606382-CC7F-4ED7-BD88-BD4233D07319}" srcOrd="0" destOrd="1" presId="urn:diagrams.loki3.com/BracketList"/>
    <dgm:cxn modelId="{E5F963CE-212D-4F48-B030-2417BB4960AF}" type="presOf" srcId="{46109643-BAED-46A6-B5F4-4456DFC259F8}" destId="{C96C7B70-34E3-44D0-8D2E-21DD7A2A0FA1}" srcOrd="0" destOrd="0" presId="urn:diagrams.loki3.com/BracketList"/>
    <dgm:cxn modelId="{5C5BE7CE-00F8-4136-8E6A-2DA094FB5FF3}" type="presOf" srcId="{D8F79E69-9DDB-42B6-B944-5AEC3DCA4203}" destId="{F6606382-CC7F-4ED7-BD88-BD4233D07319}" srcOrd="0" destOrd="0" presId="urn:diagrams.loki3.com/BracketList"/>
    <dgm:cxn modelId="{DDFFEBD4-E933-4A00-803E-C6250CA78E1F}" type="presOf" srcId="{072BA85B-156B-4EC9-B326-A15FC6EFB642}" destId="{F6606382-CC7F-4ED7-BD88-BD4233D07319}" srcOrd="0" destOrd="2" presId="urn:diagrams.loki3.com/BracketList"/>
    <dgm:cxn modelId="{AB42C6FC-9EAE-4E91-BB97-D02F32B69607}" type="presOf" srcId="{91AD73FA-CF07-4F79-A21A-A4972A03AF8E}" destId="{3F0F3514-A352-4D26-B266-59A6DFC7546C}" srcOrd="0" destOrd="0" presId="urn:diagrams.loki3.com/BracketList"/>
    <dgm:cxn modelId="{7CFD778E-2CE7-4AC3-9D20-3DDE65D78153}" type="presParOf" srcId="{3F0F3514-A352-4D26-B266-59A6DFC7546C}" destId="{79FD4FF4-A713-472E-8612-63EBAE35046A}" srcOrd="0" destOrd="0" presId="urn:diagrams.loki3.com/BracketList"/>
    <dgm:cxn modelId="{B779734A-0A2F-4689-BAE7-BFAEC91EAD68}" type="presParOf" srcId="{79FD4FF4-A713-472E-8612-63EBAE35046A}" destId="{B0C8BB36-89DA-4DFB-9EC6-2BFE7FFFED45}" srcOrd="0" destOrd="0" presId="urn:diagrams.loki3.com/BracketList"/>
    <dgm:cxn modelId="{C0ECC96D-61F7-416C-955A-9DEFC58A18CA}" type="presParOf" srcId="{79FD4FF4-A713-472E-8612-63EBAE35046A}" destId="{0666AE6F-4F15-437C-87B4-2E70B1558F55}" srcOrd="1" destOrd="0" presId="urn:diagrams.loki3.com/BracketList"/>
    <dgm:cxn modelId="{9E48DFDE-1E79-4B31-993E-CEFFE3466497}" type="presParOf" srcId="{79FD4FF4-A713-472E-8612-63EBAE35046A}" destId="{DAFE3A89-8A99-4AE8-90F0-16E2F8158F0B}" srcOrd="2" destOrd="0" presId="urn:diagrams.loki3.com/BracketList"/>
    <dgm:cxn modelId="{B8EA64FE-52F5-474E-A24D-600021E055B6}" type="presParOf" srcId="{79FD4FF4-A713-472E-8612-63EBAE35046A}" destId="{F6606382-CC7F-4ED7-BD88-BD4233D07319}" srcOrd="3" destOrd="0" presId="urn:diagrams.loki3.com/BracketList"/>
    <dgm:cxn modelId="{2672FBC9-59C6-4A8A-8EAC-75872F6FCCCB}" type="presParOf" srcId="{3F0F3514-A352-4D26-B266-59A6DFC7546C}" destId="{8E204F5E-6310-4372-8EA6-5A9F4BB22AD0}" srcOrd="1" destOrd="0" presId="urn:diagrams.loki3.com/BracketList"/>
    <dgm:cxn modelId="{1F68E431-8BB0-49FF-928C-4A21BFEF9ED1}" type="presParOf" srcId="{3F0F3514-A352-4D26-B266-59A6DFC7546C}" destId="{3528A2DB-3F5F-4016-A636-FD0715BF43D2}" srcOrd="2" destOrd="0" presId="urn:diagrams.loki3.com/BracketList"/>
    <dgm:cxn modelId="{DA618EF3-E474-4067-91DB-D400CD61D2DC}" type="presParOf" srcId="{3528A2DB-3F5F-4016-A636-FD0715BF43D2}" destId="{2883F940-E995-41B8-8A1B-0CBFBE7BF412}" srcOrd="0" destOrd="0" presId="urn:diagrams.loki3.com/BracketList"/>
    <dgm:cxn modelId="{55E93D0F-B083-4905-A945-A14EBB384525}" type="presParOf" srcId="{3528A2DB-3F5F-4016-A636-FD0715BF43D2}" destId="{DC165B77-D6C4-4988-929A-1F1455CE2CC9}" srcOrd="1" destOrd="0" presId="urn:diagrams.loki3.com/BracketList"/>
    <dgm:cxn modelId="{952F058F-22CD-46EA-9214-1250B180BCE3}" type="presParOf" srcId="{3528A2DB-3F5F-4016-A636-FD0715BF43D2}" destId="{57C0D210-F4A8-4C85-9846-732FB64C0EE2}" srcOrd="2" destOrd="0" presId="urn:diagrams.loki3.com/BracketList"/>
    <dgm:cxn modelId="{46A619C4-B9B7-4E0B-AC69-2D16DA0EB64F}" type="presParOf" srcId="{3528A2DB-3F5F-4016-A636-FD0715BF43D2}" destId="{C96C7B70-34E3-44D0-8D2E-21DD7A2A0FA1}" srcOrd="3" destOrd="0" presId="urn:diagrams.loki3.com/Bracket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CCB44-EE91-4F3B-ADF1-362A971738AB}">
      <dsp:nvSpPr>
        <dsp:cNvPr id="0" name=""/>
        <dsp:cNvSpPr/>
      </dsp:nvSpPr>
      <dsp:spPr>
        <a:xfrm>
          <a:off x="0" y="0"/>
          <a:ext cx="2863340" cy="1654571"/>
        </a:xfrm>
        <a:prstGeom prst="roundRect">
          <a:avLst>
            <a:gd name="adj" fmla="val 5000"/>
          </a:avLst>
        </a:prstGeom>
        <a:solidFill>
          <a:srgbClr val="F7A8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marL="0" lvl="0" indent="0" algn="r" defTabSz="1511300">
            <a:lnSpc>
              <a:spcPct val="90000"/>
            </a:lnSpc>
            <a:spcBef>
              <a:spcPct val="0"/>
            </a:spcBef>
            <a:spcAft>
              <a:spcPct val="35000"/>
            </a:spcAft>
            <a:buNone/>
          </a:pPr>
          <a:endParaRPr lang="en-US" sz="3400" kern="1200" dirty="0">
            <a:latin typeface="Georgia" panose="02040502050405020303" pitchFamily="18" charset="0"/>
          </a:endParaRPr>
        </a:p>
      </dsp:txBody>
      <dsp:txXfrm rot="16200000">
        <a:off x="-392040" y="392040"/>
        <a:ext cx="1356748" cy="572668"/>
      </dsp:txXfrm>
    </dsp:sp>
    <dsp:sp modelId="{90AACED4-F9A4-4396-A9D1-8698D1368B59}">
      <dsp:nvSpPr>
        <dsp:cNvPr id="0" name=""/>
        <dsp:cNvSpPr/>
      </dsp:nvSpPr>
      <dsp:spPr>
        <a:xfrm>
          <a:off x="572668" y="0"/>
          <a:ext cx="2133188" cy="165457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marL="0" lvl="0" indent="0" algn="l" defTabSz="1200150">
            <a:lnSpc>
              <a:spcPct val="90000"/>
            </a:lnSpc>
            <a:spcBef>
              <a:spcPct val="0"/>
            </a:spcBef>
            <a:spcAft>
              <a:spcPct val="35000"/>
            </a:spcAft>
            <a:buNone/>
          </a:pPr>
          <a:r>
            <a:rPr lang="en-US" sz="2700" kern="1200" dirty="0">
              <a:latin typeface="Georgia" panose="02040502050405020303" pitchFamily="18" charset="0"/>
            </a:rPr>
            <a:t>District makes contributions</a:t>
          </a:r>
        </a:p>
      </dsp:txBody>
      <dsp:txXfrm>
        <a:off x="572668" y="0"/>
        <a:ext cx="2133188" cy="1654571"/>
      </dsp:txXfrm>
    </dsp:sp>
    <dsp:sp modelId="{03A6E8CC-D220-4BF8-88ED-8CEAD65CBD77}">
      <dsp:nvSpPr>
        <dsp:cNvPr id="0" name=""/>
        <dsp:cNvSpPr/>
      </dsp:nvSpPr>
      <dsp:spPr>
        <a:xfrm>
          <a:off x="2964223" y="0"/>
          <a:ext cx="2863340" cy="1654571"/>
        </a:xfrm>
        <a:prstGeom prst="roundRect">
          <a:avLst>
            <a:gd name="adj" fmla="val 5000"/>
          </a:avLst>
        </a:prstGeom>
        <a:solidFill>
          <a:srgbClr val="1745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marL="0" lvl="0" indent="0" algn="r" defTabSz="1511300">
            <a:lnSpc>
              <a:spcPct val="90000"/>
            </a:lnSpc>
            <a:spcBef>
              <a:spcPct val="0"/>
            </a:spcBef>
            <a:spcAft>
              <a:spcPct val="35000"/>
            </a:spcAft>
            <a:buNone/>
          </a:pPr>
          <a:endParaRPr lang="en-US" sz="3400" kern="1200" dirty="0">
            <a:latin typeface="Georgia" panose="02040502050405020303" pitchFamily="18" charset="0"/>
          </a:endParaRPr>
        </a:p>
      </dsp:txBody>
      <dsp:txXfrm rot="16200000">
        <a:off x="2572183" y="392040"/>
        <a:ext cx="1356748" cy="572668"/>
      </dsp:txXfrm>
    </dsp:sp>
    <dsp:sp modelId="{E25AB988-1E87-44AF-A8B7-9834501CCEC1}">
      <dsp:nvSpPr>
        <dsp:cNvPr id="0" name=""/>
        <dsp:cNvSpPr/>
      </dsp:nvSpPr>
      <dsp:spPr>
        <a:xfrm rot="5400000">
          <a:off x="2819691" y="683032"/>
          <a:ext cx="243083" cy="429501"/>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808082-B9F1-4715-BE76-556FA07BECDB}">
      <dsp:nvSpPr>
        <dsp:cNvPr id="0" name=""/>
        <dsp:cNvSpPr/>
      </dsp:nvSpPr>
      <dsp:spPr>
        <a:xfrm>
          <a:off x="3536891" y="0"/>
          <a:ext cx="2133188" cy="165457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marL="0" lvl="0" indent="0" algn="l" defTabSz="1200150">
            <a:lnSpc>
              <a:spcPct val="90000"/>
            </a:lnSpc>
            <a:spcBef>
              <a:spcPct val="0"/>
            </a:spcBef>
            <a:spcAft>
              <a:spcPct val="35000"/>
            </a:spcAft>
            <a:buNone/>
          </a:pPr>
          <a:r>
            <a:rPr lang="en-US" sz="2700" kern="1200" dirty="0">
              <a:latin typeface="Georgia" panose="02040502050405020303" pitchFamily="18" charset="0"/>
            </a:rPr>
            <a:t>Contributions are invested over 3 years</a:t>
          </a:r>
        </a:p>
      </dsp:txBody>
      <dsp:txXfrm>
        <a:off x="3536891" y="0"/>
        <a:ext cx="2133188" cy="1654571"/>
      </dsp:txXfrm>
    </dsp:sp>
    <dsp:sp modelId="{D39A2541-5BD5-4F23-9C2E-7F709517B8F2}">
      <dsp:nvSpPr>
        <dsp:cNvPr id="0" name=""/>
        <dsp:cNvSpPr/>
      </dsp:nvSpPr>
      <dsp:spPr>
        <a:xfrm>
          <a:off x="5928446" y="0"/>
          <a:ext cx="2863340" cy="1654571"/>
        </a:xfrm>
        <a:prstGeom prst="roundRect">
          <a:avLst>
            <a:gd name="adj" fmla="val 5000"/>
          </a:avLst>
        </a:prstGeom>
        <a:solidFill>
          <a:srgbClr val="F7A8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marL="0" lvl="0" indent="0" algn="r" defTabSz="1511300">
            <a:lnSpc>
              <a:spcPct val="90000"/>
            </a:lnSpc>
            <a:spcBef>
              <a:spcPct val="0"/>
            </a:spcBef>
            <a:spcAft>
              <a:spcPct val="35000"/>
            </a:spcAft>
            <a:buNone/>
          </a:pPr>
          <a:endParaRPr lang="en-US" sz="3400" kern="1200" dirty="0">
            <a:latin typeface="Georgia" panose="02040502050405020303" pitchFamily="18" charset="0"/>
          </a:endParaRPr>
        </a:p>
      </dsp:txBody>
      <dsp:txXfrm rot="16200000">
        <a:off x="5536406" y="392040"/>
        <a:ext cx="1356748" cy="572668"/>
      </dsp:txXfrm>
    </dsp:sp>
    <dsp:sp modelId="{A0CAA992-9BD1-482E-ACCE-1DCC6CB8BCDD}">
      <dsp:nvSpPr>
        <dsp:cNvPr id="0" name=""/>
        <dsp:cNvSpPr/>
      </dsp:nvSpPr>
      <dsp:spPr>
        <a:xfrm rot="5400000">
          <a:off x="5867689" y="709576"/>
          <a:ext cx="243083" cy="429501"/>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52715D-AD53-43B6-939D-EF7B9DEED310}">
      <dsp:nvSpPr>
        <dsp:cNvPr id="0" name=""/>
        <dsp:cNvSpPr/>
      </dsp:nvSpPr>
      <dsp:spPr>
        <a:xfrm>
          <a:off x="6501114" y="0"/>
          <a:ext cx="2133188" cy="165457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marL="0" lvl="0" indent="0" algn="l" defTabSz="1200150">
            <a:lnSpc>
              <a:spcPct val="90000"/>
            </a:lnSpc>
            <a:spcBef>
              <a:spcPct val="0"/>
            </a:spcBef>
            <a:spcAft>
              <a:spcPct val="35000"/>
            </a:spcAft>
            <a:buNone/>
          </a:pPr>
          <a:r>
            <a:rPr lang="en-US" sz="2700" kern="1200" dirty="0">
              <a:latin typeface="Georgia" panose="02040502050405020303" pitchFamily="18" charset="0"/>
            </a:rPr>
            <a:t>Contributions are divided into …</a:t>
          </a:r>
        </a:p>
      </dsp:txBody>
      <dsp:txXfrm>
        <a:off x="6501114" y="0"/>
        <a:ext cx="2133188" cy="16545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8BB36-89DA-4DFB-9EC6-2BFE7FFFED45}">
      <dsp:nvSpPr>
        <dsp:cNvPr id="0" name=""/>
        <dsp:cNvSpPr/>
      </dsp:nvSpPr>
      <dsp:spPr>
        <a:xfrm>
          <a:off x="6569082" y="279428"/>
          <a:ext cx="2222704" cy="1628549"/>
        </a:xfrm>
        <a:prstGeom prst="rect">
          <a:avLst/>
        </a:prstGeom>
        <a:solidFill>
          <a:schemeClr val="bg1"/>
        </a:solidFill>
        <a:ln>
          <a:solidFill>
            <a:srgbClr val="F7A81B"/>
          </a:solid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Georgia" panose="02040502050405020303" pitchFamily="18" charset="0"/>
            </a:rPr>
            <a:t>47.5% District Designated Fund</a:t>
          </a:r>
        </a:p>
      </dsp:txBody>
      <dsp:txXfrm>
        <a:off x="6569082" y="279428"/>
        <a:ext cx="2222704" cy="1628549"/>
      </dsp:txXfrm>
    </dsp:sp>
    <dsp:sp modelId="{0666AE6F-4F15-437C-87B4-2E70B1558F55}">
      <dsp:nvSpPr>
        <dsp:cNvPr id="0" name=""/>
        <dsp:cNvSpPr/>
      </dsp:nvSpPr>
      <dsp:spPr>
        <a:xfrm rot="10800000">
          <a:off x="6109508" y="0"/>
          <a:ext cx="437872" cy="2188364"/>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06382-CC7F-4ED7-BD88-BD4233D07319}">
      <dsp:nvSpPr>
        <dsp:cNvPr id="0" name=""/>
        <dsp:cNvSpPr/>
      </dsp:nvSpPr>
      <dsp:spPr>
        <a:xfrm>
          <a:off x="16718" y="0"/>
          <a:ext cx="5955061" cy="2188364"/>
        </a:xfrm>
        <a:prstGeom prst="rect">
          <a:avLst/>
        </a:prstGeom>
        <a:solidFill>
          <a:srgbClr val="1745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latin typeface="Georgia" panose="02040502050405020303" pitchFamily="18" charset="0"/>
            </a:rPr>
            <a:t>Use up to half for a district grant</a:t>
          </a:r>
        </a:p>
        <a:p>
          <a:pPr marL="228600" lvl="1" indent="-228600" algn="l" defTabSz="1155700">
            <a:lnSpc>
              <a:spcPct val="90000"/>
            </a:lnSpc>
            <a:spcBef>
              <a:spcPct val="0"/>
            </a:spcBef>
            <a:spcAft>
              <a:spcPct val="15000"/>
            </a:spcAft>
            <a:buChar char="•"/>
          </a:pPr>
          <a:r>
            <a:rPr lang="en-US" sz="2600" kern="1200" dirty="0">
              <a:latin typeface="Georgia" panose="02040502050405020303" pitchFamily="18" charset="0"/>
            </a:rPr>
            <a:t>Fund global grants and receive World Fund match</a:t>
          </a:r>
        </a:p>
        <a:p>
          <a:pPr marL="228600" lvl="1" indent="-228600" algn="l" defTabSz="1155700">
            <a:lnSpc>
              <a:spcPct val="90000"/>
            </a:lnSpc>
            <a:spcBef>
              <a:spcPct val="0"/>
            </a:spcBef>
            <a:spcAft>
              <a:spcPct val="15000"/>
            </a:spcAft>
            <a:buChar char="•"/>
          </a:pPr>
          <a:r>
            <a:rPr lang="en-US" sz="2600" kern="1200" dirty="0">
              <a:latin typeface="Georgia" panose="02040502050405020303" pitchFamily="18" charset="0"/>
            </a:rPr>
            <a:t>Donate to PolioPlus, Rotary Peace Centers, and more </a:t>
          </a:r>
        </a:p>
      </dsp:txBody>
      <dsp:txXfrm>
        <a:off x="16718" y="0"/>
        <a:ext cx="5955061" cy="2188364"/>
      </dsp:txXfrm>
    </dsp:sp>
    <dsp:sp modelId="{2883F940-E995-41B8-8A1B-0CBFBE7BF412}">
      <dsp:nvSpPr>
        <dsp:cNvPr id="0" name=""/>
        <dsp:cNvSpPr/>
      </dsp:nvSpPr>
      <dsp:spPr>
        <a:xfrm>
          <a:off x="6595986" y="2173862"/>
          <a:ext cx="2195800" cy="1247400"/>
        </a:xfrm>
        <a:prstGeom prst="rect">
          <a:avLst/>
        </a:prstGeom>
        <a:solidFill>
          <a:schemeClr val="bg1"/>
        </a:solidFill>
        <a:ln>
          <a:solidFill>
            <a:srgbClr val="F7A81B"/>
          </a:solid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Georgia" panose="02040502050405020303" pitchFamily="18" charset="0"/>
            </a:rPr>
            <a:t>47.5%  World Fund</a:t>
          </a:r>
        </a:p>
      </dsp:txBody>
      <dsp:txXfrm>
        <a:off x="6595986" y="2173862"/>
        <a:ext cx="2195800" cy="1247400"/>
      </dsp:txXfrm>
    </dsp:sp>
    <dsp:sp modelId="{DC165B77-D6C4-4988-929A-1F1455CE2CC9}">
      <dsp:nvSpPr>
        <dsp:cNvPr id="0" name=""/>
        <dsp:cNvSpPr/>
      </dsp:nvSpPr>
      <dsp:spPr>
        <a:xfrm rot="10800000">
          <a:off x="6145695" y="2173862"/>
          <a:ext cx="439160" cy="12474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6C7B70-34E3-44D0-8D2E-21DD7A2A0FA1}">
      <dsp:nvSpPr>
        <dsp:cNvPr id="0" name=""/>
        <dsp:cNvSpPr/>
      </dsp:nvSpPr>
      <dsp:spPr>
        <a:xfrm>
          <a:off x="3793" y="2353569"/>
          <a:ext cx="5972576" cy="887986"/>
        </a:xfrm>
        <a:prstGeom prst="rect">
          <a:avLst/>
        </a:prstGeom>
        <a:solidFill>
          <a:srgbClr val="1745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latin typeface="Georgia" panose="02040502050405020303" pitchFamily="18" charset="0"/>
            </a:rPr>
            <a:t>Supports grants and programs available to all districts</a:t>
          </a:r>
        </a:p>
      </dsp:txBody>
      <dsp:txXfrm>
        <a:off x="3793" y="2353569"/>
        <a:ext cx="5972576" cy="88798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38" tIns="48320" rIns="96638" bIns="48320"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38" tIns="48320" rIns="96638" bIns="48320" rtlCol="0"/>
          <a:lstStyle>
            <a:lvl1pPr algn="r">
              <a:defRPr sz="1200"/>
            </a:lvl1pPr>
          </a:lstStyle>
          <a:p>
            <a:fld id="{7B01541D-F568-426B-BC85-AAC606338969}" type="datetimeFigureOut">
              <a:rPr lang="en-US" smtClean="0"/>
              <a:t>11/7/2023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38" tIns="48320" rIns="96638" bIns="48320" rtlCol="0" anchor="ctr"/>
          <a:lstStyle/>
          <a:p>
            <a:endParaRPr lang="en-US"/>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38" tIns="48320" rIns="96638" bIns="483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38" tIns="48320" rIns="96638" bIns="48320"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38" tIns="48320" rIns="96638" bIns="48320" rtlCol="0" anchor="b"/>
          <a:lstStyle>
            <a:lvl1pPr algn="r">
              <a:defRPr sz="1200"/>
            </a:lvl1pPr>
          </a:lstStyle>
          <a:p>
            <a:fld id="{879FBD34-4A15-4E3A-90E1-E13C0A6F3E0B}" type="slidenum">
              <a:rPr lang="en-US" smtClean="0"/>
              <a:t>‹#›</a:t>
            </a:fld>
            <a:endParaRPr lang="en-US"/>
          </a:p>
        </p:txBody>
      </p:sp>
    </p:spTree>
    <p:extLst>
      <p:ext uri="{BB962C8B-B14F-4D97-AF65-F5344CB8AC3E}">
        <p14:creationId xmlns:p14="http://schemas.microsoft.com/office/powerpoint/2010/main" val="67352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otary.org/en/rotary-endowmen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9FBD34-4A15-4E3A-90E1-E13C0A6F3E0B}" type="slidenum">
              <a:rPr lang="en-US" smtClean="0"/>
              <a:t>2</a:t>
            </a:fld>
            <a:endParaRPr lang="en-US"/>
          </a:p>
        </p:txBody>
      </p:sp>
    </p:spTree>
    <p:extLst>
      <p:ext uri="{BB962C8B-B14F-4D97-AF65-F5344CB8AC3E}">
        <p14:creationId xmlns:p14="http://schemas.microsoft.com/office/powerpoint/2010/main" val="399537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b="0" baseline="0" dirty="0"/>
              <a:t>Robert:  </a:t>
            </a:r>
            <a:r>
              <a:rPr lang="en-US" sz="1800" i="1" kern="1200" dirty="0">
                <a:solidFill>
                  <a:srgbClr val="0070C0"/>
                </a:solidFill>
                <a:effectLst/>
                <a:latin typeface="Calibri" panose="020F0502020204030204" pitchFamily="34" charset="0"/>
                <a:ea typeface="MS PGothic" panose="020B0600070205080204" pitchFamily="34" charset="-128"/>
              </a:rPr>
              <a:t>You can receive special recognition for your legacy by notifying the Foundation of your commitment.  You can do this by completing a Your Rotary Legacy notification form or submitting notification online at rotary.org/legacy.</a:t>
            </a:r>
            <a:endParaRPr lang="en-US" sz="1800" dirty="0">
              <a:effectLst/>
              <a:latin typeface="Times New Roman" panose="02020603050405020304" pitchFamily="18" charset="0"/>
              <a:ea typeface="Times New Roman" panose="02020603050405020304" pitchFamily="18" charset="0"/>
            </a:endParaRPr>
          </a:p>
          <a:p>
            <a:pPr marL="0" marR="0"/>
            <a:r>
              <a:rPr lang="en-US" sz="1800" i="1" kern="1200" dirty="0">
                <a:solidFill>
                  <a:srgbClr val="0070C0"/>
                </a:solidFill>
                <a:effectLst/>
                <a:latin typeface="Calibri" panose="020F0502020204030204" pitchFamily="34" charset="0"/>
                <a:ea typeface="MS PGothic" panose="020B0600070205080204" pitchFamily="34" charset="-128"/>
              </a:rPr>
              <a:t>When you make a promise of a future commitment to the Endowment or an outright gift of $1,000 to the Endowment, you will be recognized as a Benefactor.  Starting this year, clubs that have 100% member support of the Endowment may be recognized as Rotary’s Promise Clubs. </a:t>
            </a:r>
            <a:endParaRPr lang="en-US" sz="1800" dirty="0">
              <a:effectLst/>
              <a:latin typeface="Times New Roman" panose="02020603050405020304" pitchFamily="18" charset="0"/>
              <a:ea typeface="Times New Roman" panose="02020603050405020304" pitchFamily="18" charset="0"/>
            </a:endParaRPr>
          </a:p>
          <a:p>
            <a:pPr marL="0" marR="0"/>
            <a:r>
              <a:rPr lang="en-US" sz="1800" i="1" kern="1200" dirty="0">
                <a:solidFill>
                  <a:srgbClr val="0070C0"/>
                </a:solidFill>
                <a:effectLst/>
                <a:latin typeface="Calibri" panose="020F0502020204030204" pitchFamily="34" charset="0"/>
                <a:ea typeface="MS PGothic" panose="020B0600070205080204" pitchFamily="34" charset="-128"/>
              </a:rPr>
              <a:t>As you can see on the slide, gifts made during your lifetime count toward Major Donor and Arch </a:t>
            </a:r>
            <a:r>
              <a:rPr lang="en-US" sz="1800" i="1" kern="1200" dirty="0" err="1">
                <a:solidFill>
                  <a:srgbClr val="0070C0"/>
                </a:solidFill>
                <a:effectLst/>
                <a:latin typeface="Calibri" panose="020F0502020204030204" pitchFamily="34" charset="0"/>
                <a:ea typeface="MS PGothic" panose="020B0600070205080204" pitchFamily="34" charset="-128"/>
              </a:rPr>
              <a:t>Klumph</a:t>
            </a:r>
            <a:r>
              <a:rPr lang="en-US" sz="1800" i="1" kern="1200" dirty="0">
                <a:solidFill>
                  <a:srgbClr val="0070C0"/>
                </a:solidFill>
                <a:effectLst/>
                <a:latin typeface="Calibri" panose="020F0502020204030204" pitchFamily="34" charset="0"/>
                <a:ea typeface="MS PGothic" panose="020B0600070205080204" pitchFamily="34" charset="-128"/>
              </a:rPr>
              <a:t> Society recognition. </a:t>
            </a:r>
            <a:endParaRPr lang="en-US" sz="1800" dirty="0">
              <a:effectLst/>
              <a:latin typeface="Times New Roman" panose="02020603050405020304" pitchFamily="18" charset="0"/>
              <a:ea typeface="Times New Roman" panose="02020603050405020304" pitchFamily="18" charset="0"/>
            </a:endParaRPr>
          </a:p>
          <a:p>
            <a:pPr marL="0" marR="0"/>
            <a:r>
              <a:rPr lang="en-US" sz="1800" i="1" kern="1200" dirty="0">
                <a:solidFill>
                  <a:srgbClr val="0070C0"/>
                </a:solidFill>
                <a:effectLst/>
                <a:latin typeface="Calibri" panose="020F0502020204030204" pitchFamily="34" charset="0"/>
                <a:ea typeface="MS PGothic" panose="020B0600070205080204" pitchFamily="34" charset="-128"/>
              </a:rPr>
              <a:t>Additionally, the Trustees are pleased to confer membership to the Bequest Society for anyone who tells The Rotary Foundation they have left a legacy of $10,000 or more. Members of this group of dedicated humanitarians receive special Foundation updates, invitations to events, and an exclusive pin or pendant. Rotarians who invest in the Foundation’s future retain their membership regardless of fluctuations in their financial portfolio or other assets. </a:t>
            </a:r>
            <a:endParaRPr lang="en-US" sz="1800" dirty="0">
              <a:effectLst/>
              <a:latin typeface="Times New Roman" panose="02020603050405020304" pitchFamily="18" charset="0"/>
              <a:ea typeface="Times New Roman" panose="02020603050405020304" pitchFamily="18" charset="0"/>
            </a:endParaRPr>
          </a:p>
          <a:p>
            <a:pPr marL="0" marR="0"/>
            <a:r>
              <a:rPr lang="en-US" sz="1800" i="1" kern="1200" dirty="0">
                <a:solidFill>
                  <a:srgbClr val="0070C0"/>
                </a:solidFill>
                <a:effectLst/>
                <a:latin typeface="Calibri" panose="020F0502020204030204" pitchFamily="34" charset="0"/>
                <a:ea typeface="MS PGothic" panose="020B0600070205080204" pitchFamily="34" charset="-128"/>
              </a:rPr>
              <a:t>We also have a special recognition for individuals and couples who substantiate a future gift to The Foundation of $1 million or more.</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3C78EDF-7F9E-A94B-AD72-CDE445A65B8A}" type="slidenum">
              <a:rPr lang="en-US" smtClean="0"/>
              <a:t>11</a:t>
            </a:fld>
            <a:endParaRPr lang="en-US"/>
          </a:p>
        </p:txBody>
      </p:sp>
    </p:spTree>
    <p:extLst>
      <p:ext uri="{BB962C8B-B14F-4D97-AF65-F5344CB8AC3E}">
        <p14:creationId xmlns:p14="http://schemas.microsoft.com/office/powerpoint/2010/main" val="3544097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 :  Just as there are individual recognitions, there are club recognitions for those clubs which create a culture of giving and support for The Rotary Foundation,  including 100% Paul Harris Fellow Clubs, 100% Paul Harris Society Clubs, 100% Foundation Giving Clubs, 100% Rotary’s Promise Clubs, Every Rotary, Every Year Clubs, and top per capita giving clubs, and Rotaract Giving clubs.  </a:t>
            </a:r>
          </a:p>
          <a:p>
            <a:endParaRPr lang="en-US" dirty="0"/>
          </a:p>
        </p:txBody>
      </p:sp>
      <p:sp>
        <p:nvSpPr>
          <p:cNvPr id="4" name="Slide Number Placeholder 3"/>
          <p:cNvSpPr>
            <a:spLocks noGrp="1"/>
          </p:cNvSpPr>
          <p:nvPr>
            <p:ph type="sldNum" sz="quarter" idx="5"/>
          </p:nvPr>
        </p:nvSpPr>
        <p:spPr/>
        <p:txBody>
          <a:bodyPr/>
          <a:lstStyle/>
          <a:p>
            <a:fld id="{879FBD34-4A15-4E3A-90E1-E13C0A6F3E0B}" type="slidenum">
              <a:rPr lang="en-US" smtClean="0"/>
              <a:t>12</a:t>
            </a:fld>
            <a:endParaRPr lang="en-US"/>
          </a:p>
        </p:txBody>
      </p:sp>
    </p:spTree>
    <p:extLst>
      <p:ext uri="{BB962C8B-B14F-4D97-AF65-F5344CB8AC3E}">
        <p14:creationId xmlns:p14="http://schemas.microsoft.com/office/powerpoint/2010/main" val="502451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Larry:  I want to take a minute or two to provide more information on the Paul Harris Society and why this is so vital at the individual and club level.  The Paul Harris Society is different from being a Paul Harris Fellow.  You must make an ongoing commitment to The Rotary Foundation to give at least $1,000 per year to become a member of the Paul Harris Society.  Many donors are eligible for this but never complete the commitment form because they are not aware that this is an honor distinct from Paul Harris Fellow.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And making an auto withdrawal of $84 a month out of your checking account using Rotary Direct, you may not even notice the deduction, but you will be able to see the  positive impact Rotary makes and promote a culture of giving in your club and district.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79FBD34-4A15-4E3A-90E1-E13C0A6F3E0B}" type="slidenum">
              <a:rPr lang="en-US" smtClean="0"/>
              <a:t>13</a:t>
            </a:fld>
            <a:endParaRPr lang="en-US"/>
          </a:p>
        </p:txBody>
      </p:sp>
    </p:spTree>
    <p:extLst>
      <p:ext uri="{BB962C8B-B14F-4D97-AF65-F5344CB8AC3E}">
        <p14:creationId xmlns:p14="http://schemas.microsoft.com/office/powerpoint/2010/main" val="3572455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Jerome/Mike:  We are also expanding our reach through Polio Eradication, Rotary’s #1 humanitarian project.</a:t>
            </a:r>
          </a:p>
          <a:p>
            <a:endParaRPr lang="en-US" dirty="0"/>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Mike and Jerome – WHO WE ARE (as EPNCs)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Our role is to foster awareness of polio and advocate for its eradication, as well as to raise funds for our number one humanitarian project at the club and district levels.  We help Rotary raise at least $50 million each year in contributions, District Designated Funds (DDF), and World Fund matches to achieve our annual End Polio Now: Countdown to History fundraising goal.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We understand and communicate: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Inclusion in Rotary’s Action Plan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progress of the global polio eradication effort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PolioPlus fundraising goals and priorities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Opportunities to raise money for the PolioPlus Fund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We promote locally and regionally: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Continuous support for achieving a polio-free world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Use of Rotary Foundation giving tools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Increasing the number of clubs that support the PolioPlus program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Allocation of 20% or more of districts’ DDF to the PolioPlus Fund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We are resources for all of you to use in our efforts to eradicate polio.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A25D99D-94F9-428D-96A3-385E7E0D545D}" type="slidenum">
              <a:rPr lang="en-US" smtClean="0"/>
              <a:t>14</a:t>
            </a:fld>
            <a:endParaRPr lang="en-US" dirty="0"/>
          </a:p>
        </p:txBody>
      </p:sp>
    </p:spTree>
    <p:extLst>
      <p:ext uri="{BB962C8B-B14F-4D97-AF65-F5344CB8AC3E}">
        <p14:creationId xmlns:p14="http://schemas.microsoft.com/office/powerpoint/2010/main" val="1722694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dirty="0"/>
              <a:t>Mike/Jerome:  </a:t>
            </a:r>
            <a:r>
              <a:rPr lang="en-US" sz="2800" dirty="0"/>
              <a:t>Mike/Jerome: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Because of our efforts to eradicate polio, 4 billion children have been vaccinated, 20 million people are walking today that otherwise would have been paralyzed. And, we have helped prevent other vaccine preventable diseases, e.g., Measles, Ebola, Covid 19. Just as importantly, we have created decent standards of health care where there was none or very little.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25D99D-94F9-428D-96A3-385E7E0D54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549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dirty="0"/>
              <a:t>Mike/Jerome: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So, where are we today in our eradication efforts?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u="sng" dirty="0">
                <a:effectLst/>
                <a:latin typeface="Times New Roman" panose="02020603050405020304" pitchFamily="18" charset="0"/>
                <a:ea typeface="Calibri" panose="020F0502020204030204" pitchFamily="34" charset="0"/>
                <a:cs typeface="Times New Roman" panose="02020603050405020304" pitchFamily="18" charset="0"/>
              </a:rPr>
              <a:t>Wild Polio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(Paralyzing)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u="sng" dirty="0">
                <a:effectLst/>
                <a:latin typeface="Times New Roman" panose="02020603050405020304" pitchFamily="18" charset="0"/>
                <a:ea typeface="Calibri" panose="020F0502020204030204" pitchFamily="34" charset="0"/>
                <a:cs typeface="Times New Roman" panose="02020603050405020304" pitchFamily="18" charset="0"/>
              </a:rPr>
              <a:t>2023</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9 cases (3 in Pakistan, 6 in Afghanistan)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u="sng" dirty="0">
                <a:effectLst/>
                <a:latin typeface="Times New Roman" panose="02020603050405020304" pitchFamily="18" charset="0"/>
                <a:ea typeface="Calibri" panose="020F0502020204030204" pitchFamily="34" charset="0"/>
                <a:cs typeface="Times New Roman" panose="02020603050405020304" pitchFamily="18" charset="0"/>
              </a:rPr>
              <a:t>2022</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30 cases (2 in Afghanistan, 20 in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Pakistan, 8 in Mozambique)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u="sng" dirty="0">
                <a:effectLst/>
                <a:latin typeface="Times New Roman" panose="02020603050405020304" pitchFamily="18" charset="0"/>
                <a:ea typeface="Calibri" panose="020F0502020204030204" pitchFamily="34" charset="0"/>
                <a:cs typeface="Times New Roman" panose="02020603050405020304" pitchFamily="18" charset="0"/>
              </a:rPr>
              <a:t>Vaccine Derived</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(Mutated, somewhat less severe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and mostly in Africa)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u="sng" dirty="0">
                <a:effectLst/>
                <a:latin typeface="Times New Roman" panose="02020603050405020304" pitchFamily="18" charset="0"/>
                <a:ea typeface="Calibri" panose="020F0502020204030204" pitchFamily="34" charset="0"/>
                <a:cs typeface="Times New Roman" panose="02020603050405020304" pitchFamily="18" charset="0"/>
              </a:rPr>
              <a:t>2023</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315 cases (compared with 440 for the same period in 2022)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u="sng" dirty="0">
                <a:effectLst/>
                <a:latin typeface="Times New Roman" panose="02020603050405020304" pitchFamily="18" charset="0"/>
                <a:ea typeface="Calibri" panose="020F0502020204030204" pitchFamily="34" charset="0"/>
                <a:cs typeface="Times New Roman" panose="02020603050405020304" pitchFamily="18" charset="0"/>
              </a:rPr>
              <a:t>2022</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there were 876 cases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How do we reach our goals?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Every district pledge at least 20% of their available DDF to PolioPlus.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Every club contributes $30 per capita for PolioPlus.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Every club and district participate in a World Polio Day event on October 24.and register those events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Participate in world immunization week.</a:t>
            </a:r>
            <a:endParaRPr lang="en-US" dirty="0"/>
          </a:p>
          <a:p>
            <a:endParaRPr lang="en-US" dirty="0"/>
          </a:p>
        </p:txBody>
      </p:sp>
      <p:sp>
        <p:nvSpPr>
          <p:cNvPr id="4" name="Slide Number Placeholder 3"/>
          <p:cNvSpPr>
            <a:spLocks noGrp="1"/>
          </p:cNvSpPr>
          <p:nvPr>
            <p:ph type="sldNum" sz="quarter" idx="5"/>
          </p:nvPr>
        </p:nvSpPr>
        <p:spPr/>
        <p:txBody>
          <a:bodyPr/>
          <a:lstStyle/>
          <a:p>
            <a:fld id="{879FBD34-4A15-4E3A-90E1-E13C0A6F3E0B}" type="slidenum">
              <a:rPr lang="en-US" smtClean="0"/>
              <a:t>16</a:t>
            </a:fld>
            <a:endParaRPr lang="en-US"/>
          </a:p>
        </p:txBody>
      </p:sp>
    </p:spTree>
    <p:extLst>
      <p:ext uri="{BB962C8B-B14F-4D97-AF65-F5344CB8AC3E}">
        <p14:creationId xmlns:p14="http://schemas.microsoft.com/office/powerpoint/2010/main" val="4192060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solidFill>
                  <a:srgbClr val="000000"/>
                </a:solidFill>
                <a:latin typeface="Arial" panose="020B0604020202020204" pitchFamily="34" charset="0"/>
                <a:ea typeface="Calibri" panose="020F0502020204030204" pitchFamily="34" charset="0"/>
              </a:rPr>
              <a:t>Ted:  The Rotary Foundation Endowment ensures that future Rotary members will have the resources they need to design and implement sustainable projects year after year. The principal of gifts to the Endowment is never spent. Spendable earnings generated on the principal are directed annually to Foundation grants and programs. Gifts to the Endowment support the same programs that the Annual Fund supports, but in perpetuity. Contributions can be made to the Endowment in the form of Outright gifts of cash, investments, or other property, such as Life income gifts; Testamentary gifts through wills or estate plans; or by making The Rotary Foundation a beneficiary of life insurance, retirement plan accounts, or other financial accounts.  Our goal is to build our Endowment to $2.025 Billion by 2025.</a:t>
            </a:r>
            <a:endParaRPr lang="en-US" sz="19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defTabSz="942289">
              <a:defRPr/>
            </a:pPr>
            <a:fld id="{879FBD34-4A15-4E3A-90E1-E13C0A6F3E0B}" type="slidenum">
              <a:rPr lang="en-US">
                <a:solidFill>
                  <a:prstClr val="black"/>
                </a:solidFill>
                <a:latin typeface="Calibri" panose="020F0502020204030204"/>
              </a:rPr>
              <a:pPr defTabSz="942289">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2197771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  </a:t>
            </a:r>
            <a:r>
              <a:rPr lang="en-US" sz="1800" i="1" kern="1200" dirty="0">
                <a:solidFill>
                  <a:srgbClr val="0070C0"/>
                </a:solidFill>
                <a:effectLst/>
                <a:latin typeface="Calibri" panose="020F0502020204030204" pitchFamily="34" charset="0"/>
                <a:ea typeface="MS PGothic" panose="020B0600070205080204" pitchFamily="34" charset="-128"/>
              </a:rPr>
              <a:t>Setting and sharing goals and achievements are extremely important to Increase our Impact and Engage our Participants. These are our goals for this year.</a:t>
            </a:r>
            <a:endParaRPr lang="en-US" dirty="0"/>
          </a:p>
        </p:txBody>
      </p:sp>
      <p:sp>
        <p:nvSpPr>
          <p:cNvPr id="4" name="Slide Number Placeholder 3"/>
          <p:cNvSpPr>
            <a:spLocks noGrp="1"/>
          </p:cNvSpPr>
          <p:nvPr>
            <p:ph type="sldNum" sz="quarter" idx="5"/>
          </p:nvPr>
        </p:nvSpPr>
        <p:spPr/>
        <p:txBody>
          <a:bodyPr/>
          <a:lstStyle/>
          <a:p>
            <a:fld id="{EA25D99D-94F9-428D-96A3-385E7E0D545D}" type="slidenum">
              <a:rPr lang="en-US" smtClean="0"/>
              <a:t>19</a:t>
            </a:fld>
            <a:endParaRPr lang="en-US"/>
          </a:p>
        </p:txBody>
      </p:sp>
    </p:spTree>
    <p:extLst>
      <p:ext uri="{BB962C8B-B14F-4D97-AF65-F5344CB8AC3E}">
        <p14:creationId xmlns:p14="http://schemas.microsoft.com/office/powerpoint/2010/main" val="4072758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 </a:t>
            </a:r>
            <a:r>
              <a:rPr lang="en-US" sz="1800" i="1" kern="1200" dirty="0">
                <a:solidFill>
                  <a:srgbClr val="0070C0"/>
                </a:solidFill>
                <a:effectLst/>
                <a:latin typeface="Calibri" panose="020F0502020204030204" pitchFamily="34" charset="0"/>
                <a:ea typeface="MS PGothic" panose="020B0600070205080204" pitchFamily="34" charset="-128"/>
              </a:rPr>
              <a:t>We are helping to expand our reach through more grant options, now 4 instead of 2.</a:t>
            </a:r>
            <a:endParaRPr lang="en-US" dirty="0"/>
          </a:p>
        </p:txBody>
      </p:sp>
      <p:sp>
        <p:nvSpPr>
          <p:cNvPr id="4" name="Slide Number Placeholder 3"/>
          <p:cNvSpPr>
            <a:spLocks noGrp="1"/>
          </p:cNvSpPr>
          <p:nvPr>
            <p:ph type="sldNum" sz="quarter" idx="5"/>
          </p:nvPr>
        </p:nvSpPr>
        <p:spPr/>
        <p:txBody>
          <a:bodyPr/>
          <a:lstStyle/>
          <a:p>
            <a:pPr defTabSz="942289">
              <a:defRPr/>
            </a:pPr>
            <a:fld id="{879FBD34-4A15-4E3A-90E1-E13C0A6F3E0B}" type="slidenum">
              <a:rPr lang="en-US">
                <a:solidFill>
                  <a:prstClr val="black"/>
                </a:solidFill>
                <a:latin typeface="Calibri" panose="020F0502020204030204"/>
              </a:rPr>
              <a:pPr defTabSz="942289">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1994914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0BCA792-933A-4130-A1E4-55B893E9D031}"/>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427B1A68-97AC-41C4-BA98-70146915C5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1" i="1" kern="1200" dirty="0">
                <a:effectLst/>
                <a:latin typeface="Calibri" panose="020F0502020204030204" pitchFamily="34" charset="0"/>
                <a:ea typeface="MS PGothic" panose="020B0600070205080204" pitchFamily="34" charset="-128"/>
              </a:rPr>
              <a:t>Jane -</a:t>
            </a:r>
            <a:r>
              <a:rPr lang="en-US" sz="1800" i="1" kern="1200" dirty="0">
                <a:solidFill>
                  <a:srgbClr val="0070C0"/>
                </a:solidFill>
                <a:effectLst/>
                <a:latin typeface="Calibri" panose="020F0502020204030204" pitchFamily="34" charset="0"/>
                <a:ea typeface="MS PGothic" panose="020B0600070205080204" pitchFamily="34" charset="-128"/>
              </a:rPr>
              <a:t>As Lance explained, our Annual Fund-SHARE gifts come back to our districts in the form of the District Designated Fund.  One use of these funds is for district grants which are smaller, short-term projects usually in our local communities, but some districts even use these funds to do smaller, shorter term international projects.</a:t>
            </a:r>
            <a:endParaRPr lang="en-US" altLang="en-US" dirty="0">
              <a:latin typeface="Arial" panose="020B0604020202020204" pitchFamily="34" charset="0"/>
              <a:cs typeface="ヒラギノ角ゴ Pro W3" charset="-128"/>
            </a:endParaRPr>
          </a:p>
        </p:txBody>
      </p:sp>
      <p:sp>
        <p:nvSpPr>
          <p:cNvPr id="38916" name="Slide Number Placeholder 3">
            <a:extLst>
              <a:ext uri="{FF2B5EF4-FFF2-40B4-BE49-F238E27FC236}">
                <a16:creationId xmlns:a16="http://schemas.microsoft.com/office/drawing/2014/main" id="{81190ED8-9081-47BD-B220-D05A9E4F4E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715">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85088" indent="-301959"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207826"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90959"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174089"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657219"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3140351"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623482"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4106612"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84FEDFD2-7F26-439B-B75A-DEC936813C86}" type="slidenum">
              <a:rPr lang="en-US" altLang="en-US" smtClean="0"/>
              <a:pPr>
                <a:spcBef>
                  <a:spcPct val="0"/>
                </a:spcBef>
              </a:pPr>
              <a:t>21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Tech Overview:  We are going to go over Rules of the Zoom and some Zoom training.</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Please stay muted until you want to speak. The reason we ask this is because there can be all sorts of background noise that can disrupt the meeting such as dogs barking, phones ringing, etc. Please mute yourself now if you have not done that.</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We will be using the chat box. Please find the chat box icon on your device. Let’s practice that. Type in the chat box the city in which you live.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You have a thumbs up icon on your participant function. Please give us the thumbs up if you agree with this statement: Rotary does so much good in the world.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We will also be doing polls. The facilitator will ask a question or make a statement and then read the choices to you. She or he will indicate if it is either single choice or multiple choice. Make your choices and then click submit. Zoom will be shut down if our meeting is interrupted by unwanted visitors who would compromise our meeting. If that happens, then in 5 minutes login again.</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Please know that these sessions will be recorded.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Now I would like to introduce our Director Beth Stubbs.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37225C-90AB-48FB-9FBB-592EE4DE95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8688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318829B-8B15-4F05-A397-629FB9286532}"/>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440F0501-1E4D-4312-A280-26121FEB49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ヒラギノ角ゴ Pro W3" charset="-128"/>
              </a:rPr>
              <a:t>Debbie: </a:t>
            </a:r>
            <a:r>
              <a:rPr lang="en-US" sz="1800" i="1" kern="1200" dirty="0">
                <a:solidFill>
                  <a:srgbClr val="0070C0"/>
                </a:solidFill>
                <a:effectLst/>
                <a:latin typeface="Calibri" panose="020F0502020204030204" pitchFamily="34" charset="0"/>
                <a:ea typeface="MS PGothic" panose="020B0600070205080204" pitchFamily="34" charset="-128"/>
              </a:rPr>
              <a:t>As [Jane] explained, our Annual Fund-SHARE gifts come back to our districts in the form of the District Designated Fund. In addition to district grants, these funds are available for global grants.  Global grants are by nature longer-term, larger grants and as such have additional requirements set by The Rotary Foundation to ensure that the projects are sustainable with measurable and lasting outcomes and that the grant funds are managed responsibly.  A global grant must also meet an important need of the community within one of Rotary’s 7 areas of focus and help improve the community’s capacity to address its own needs.</a:t>
            </a:r>
            <a:endParaRPr lang="en-US" altLang="en-US" dirty="0">
              <a:latin typeface="Arial" panose="020B0604020202020204" pitchFamily="34" charset="0"/>
              <a:cs typeface="ヒラギノ角ゴ Pro W3" charset="-128"/>
            </a:endParaRPr>
          </a:p>
        </p:txBody>
      </p:sp>
      <p:sp>
        <p:nvSpPr>
          <p:cNvPr id="40964" name="Slide Number Placeholder 3">
            <a:extLst>
              <a:ext uri="{FF2B5EF4-FFF2-40B4-BE49-F238E27FC236}">
                <a16:creationId xmlns:a16="http://schemas.microsoft.com/office/drawing/2014/main" id="{55277CC4-D33E-4B85-BE4D-8D29DDF11B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715">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85088" indent="-301959"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207826"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90959"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174089"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657219"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3140351"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623482"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4106612"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583A991F-9306-4430-A590-ACCE4C4E9980}" type="slidenum">
              <a:rPr lang="en-US" altLang="en-US" smtClean="0"/>
              <a:pPr>
                <a:spcBef>
                  <a:spcPct val="0"/>
                </a:spcBef>
              </a:pPr>
              <a:t>22</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42369059-2671-426D-8AF4-C26E0D100282}"/>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DE6EB26C-1DCA-45B9-92B4-9893B60ADB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ヒラギノ角ゴ Pro W3" charset="-128"/>
              </a:rPr>
              <a:t>Mike: Remember we now have 7 areas of focus, as we added the Environment.  </a:t>
            </a:r>
          </a:p>
        </p:txBody>
      </p:sp>
      <p:sp>
        <p:nvSpPr>
          <p:cNvPr id="47108" name="Slide Number Placeholder 3">
            <a:extLst>
              <a:ext uri="{FF2B5EF4-FFF2-40B4-BE49-F238E27FC236}">
                <a16:creationId xmlns:a16="http://schemas.microsoft.com/office/drawing/2014/main" id="{A007AB36-A0F2-4EC5-B31C-D6B050AABE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715">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85088" indent="-301959"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207826"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90959"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174089"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657219"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3140351"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623482"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4106612"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4A005358-2B97-489A-97D6-655DB2963516}" type="slidenum">
              <a:rPr lang="en-US" altLang="en-US" smtClean="0"/>
              <a:pPr>
                <a:spcBef>
                  <a:spcPct val="0"/>
                </a:spcBef>
              </a:pPr>
              <a:t>23</a:t>
            </a:fld>
            <a:endParaRPr lang="en-US" altLang="en-US"/>
          </a:p>
        </p:txBody>
      </p:sp>
    </p:spTree>
    <p:extLst>
      <p:ext uri="{BB962C8B-B14F-4D97-AF65-F5344CB8AC3E}">
        <p14:creationId xmlns:p14="http://schemas.microsoft.com/office/powerpoint/2010/main" val="3967848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Lance:  Global grants must have sustainable impact. Here we have 6 steps to sustainability.  Start with the community to identify a need and develop a solution that builds on community strengths and aligns with local values and culture.  This means we need to start with a community assessment – ask the community what they need rather than deciding what you think you would like to do.  You may want to provide school uniforms, but the community may have a greater need for clean water or for trained teachers and books.  Identify key community members to assess their needs and become partners committed to the project and maybe even create new jobs or sell goods and services.  Provide training and education so that the community knows how to take over the project when the grant funding is gone.  Buy local, getting at least 3 bids, and make sure spare parts will be available locally.  Get local funding through governments, hospitals, companies or other organizations. Develop clear, measurable project outcomes and engage the community in collecting data and evaluating the outcomes.</a:t>
            </a:r>
          </a:p>
        </p:txBody>
      </p:sp>
      <p:sp>
        <p:nvSpPr>
          <p:cNvPr id="4" name="Slide Number Placeholder 3"/>
          <p:cNvSpPr>
            <a:spLocks noGrp="1"/>
          </p:cNvSpPr>
          <p:nvPr>
            <p:ph type="sldNum" sz="quarter" idx="5"/>
          </p:nvPr>
        </p:nvSpPr>
        <p:spPr/>
        <p:txBody>
          <a:bodyPr/>
          <a:lstStyle/>
          <a:p>
            <a:pPr>
              <a:defRPr/>
            </a:pPr>
            <a:fld id="{D10A9A7A-8341-4544-AD99-9D19E676C0D1}" type="slidenum">
              <a:rPr lang="en-US" altLang="en-US" smtClean="0"/>
              <a:pPr>
                <a:defRPr/>
              </a:pPr>
              <a:t>24</a:t>
            </a:fld>
            <a:endParaRPr lang="en-US" altLang="en-US"/>
          </a:p>
        </p:txBody>
      </p:sp>
    </p:spTree>
    <p:extLst>
      <p:ext uri="{BB962C8B-B14F-4D97-AF65-F5344CB8AC3E}">
        <p14:creationId xmlns:p14="http://schemas.microsoft.com/office/powerpoint/2010/main" val="4191020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041D9D1D-A88A-4AC2-BD71-211E34394D03}"/>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CB92F80B-A394-40CC-8CA3-76586BBF63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1" dirty="0">
                <a:effectLst/>
                <a:latin typeface="Calibri" panose="020F0502020204030204" pitchFamily="34" charset="0"/>
                <a:ea typeface="Calibri" panose="020F0502020204030204" pitchFamily="34" charset="0"/>
              </a:rPr>
              <a:t>M.J. -</a:t>
            </a:r>
            <a:r>
              <a:rPr lang="en-US" sz="1800" i="1" kern="1200" dirty="0">
                <a:solidFill>
                  <a:srgbClr val="0070C0"/>
                </a:solidFill>
                <a:effectLst/>
                <a:latin typeface="Calibri" panose="020F0502020204030204" pitchFamily="34" charset="0"/>
                <a:ea typeface="MS PGothic" panose="020B0600070205080204" pitchFamily="34" charset="-128"/>
              </a:rPr>
              <a:t> Don’t presume you know what the community needs, choose a group of diverse participants (gender, age, ethnicity, religion, income levels, and vocations), include women, young, elderly, religious and ethnic minorities, speak with your participants not at them, AND don’t overpromise – your club may not vote for the project you think they will.  While community needs assessments are required for global grants, it is wise to use them for district grants and club projects to make sure you are having the greatest impact for good.</a:t>
            </a:r>
            <a:endParaRPr lang="en-US" altLang="en-US" dirty="0">
              <a:latin typeface="Arial" panose="020B0604020202020204" pitchFamily="34" charset="0"/>
              <a:cs typeface="ヒラギノ角ゴ Pro W3" charset="-128"/>
            </a:endParaRPr>
          </a:p>
          <a:p>
            <a:endParaRPr lang="en-US" altLang="en-US" dirty="0">
              <a:latin typeface="Arial" panose="020B0604020202020204" pitchFamily="34" charset="0"/>
              <a:cs typeface="ヒラギノ角ゴ Pro W3" charset="-128"/>
            </a:endParaRPr>
          </a:p>
        </p:txBody>
      </p:sp>
      <p:sp>
        <p:nvSpPr>
          <p:cNvPr id="43012" name="Slide Number Placeholder 3">
            <a:extLst>
              <a:ext uri="{FF2B5EF4-FFF2-40B4-BE49-F238E27FC236}">
                <a16:creationId xmlns:a16="http://schemas.microsoft.com/office/drawing/2014/main" id="{D0C53960-9D4A-433E-9010-7E1FF00802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2014">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74960" indent="-298063" defTabSz="972014">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192246" indent="-238450" defTabSz="972014">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69144" indent="-238450" defTabSz="972014">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146043" indent="-238450" defTabSz="972014">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622942" indent="-238450" defTabSz="972014"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3099840" indent="-238450" defTabSz="972014"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576738" indent="-238450" defTabSz="972014"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4053637" indent="-238450" defTabSz="972014"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FC937F48-66CC-4EC6-ABBD-699385066F8D}" type="slidenum">
              <a:rPr lang="en-US" altLang="en-US" smtClean="0"/>
              <a:pPr>
                <a:spcBef>
                  <a:spcPct val="0"/>
                </a:spcBef>
              </a:pPr>
              <a:t>25</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For those of you who have worked on grants or are considering requesting grant funding, you will need to make certain that your club and district meet qualifications for grant funding annually and provide proper documentation and oversight to ensure funds are safe-guarded.</a:t>
            </a:r>
          </a:p>
        </p:txBody>
      </p:sp>
      <p:sp>
        <p:nvSpPr>
          <p:cNvPr id="4" name="Slide Number Placeholder 3"/>
          <p:cNvSpPr>
            <a:spLocks noGrp="1"/>
          </p:cNvSpPr>
          <p:nvPr>
            <p:ph type="sldNum" sz="quarter" idx="5"/>
          </p:nvPr>
        </p:nvSpPr>
        <p:spPr/>
        <p:txBody>
          <a:bodyPr/>
          <a:lstStyle/>
          <a:p>
            <a:fld id="{879FBD34-4A15-4E3A-90E1-E13C0A6F3E0B}" type="slidenum">
              <a:rPr lang="en-US" smtClean="0"/>
              <a:t>26</a:t>
            </a:fld>
            <a:endParaRPr lang="en-US"/>
          </a:p>
        </p:txBody>
      </p:sp>
    </p:spTree>
    <p:extLst>
      <p:ext uri="{BB962C8B-B14F-4D97-AF65-F5344CB8AC3E}">
        <p14:creationId xmlns:p14="http://schemas.microsoft.com/office/powerpoint/2010/main" val="3855193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en-US" dirty="0">
                <a:latin typeface="Arial" panose="020B0604020202020204" pitchFamily="34" charset="0"/>
                <a:cs typeface="Arial" panose="020B0604020202020204" pitchFamily="34" charset="0"/>
              </a:rPr>
              <a:t>PAS: </a:t>
            </a:r>
            <a:r>
              <a:rPr lang="en-US" sz="1200" dirty="0">
                <a:latin typeface="Arial" panose="020B0604020202020204" pitchFamily="34" charset="0"/>
                <a:cs typeface="Arial" panose="020B0604020202020204" pitchFamily="34" charset="0"/>
              </a:rPr>
              <a:t>Rotary’s Programs of Scale builds on the scope, impact, and sustainability of successful Rotary service projects in our areas of focus by supporting larger and longer-term undertakings. Programs of Scale empowers Rotary members to work with experienced partners to implement large-scale, high-impact programs that benefit many people. The Rotary Foundation awards one $2 million Programs of Scale grant each year to a program sponsored by a qualified club or district that is working in strong collaboration with partner organizations. Each grant helps a program scale up, or expand, over three to five years to create lasting change.</a:t>
            </a:r>
          </a:p>
        </p:txBody>
      </p:sp>
      <p:sp>
        <p:nvSpPr>
          <p:cNvPr id="4" name="Slide Number Placeholder 3"/>
          <p:cNvSpPr>
            <a:spLocks noGrp="1"/>
          </p:cNvSpPr>
          <p:nvPr>
            <p:ph type="sldNum" sz="quarter" idx="5"/>
          </p:nvPr>
        </p:nvSpPr>
        <p:spPr/>
        <p:txBody>
          <a:bodyPr/>
          <a:lstStyle/>
          <a:p>
            <a:fld id="{879FBD34-4A15-4E3A-90E1-E13C0A6F3E0B}" type="slidenum">
              <a:rPr lang="en-US" smtClean="0"/>
              <a:t>27</a:t>
            </a:fld>
            <a:endParaRPr lang="en-US"/>
          </a:p>
        </p:txBody>
      </p:sp>
    </p:spTree>
    <p:extLst>
      <p:ext uri="{BB962C8B-B14F-4D97-AF65-F5344CB8AC3E}">
        <p14:creationId xmlns:p14="http://schemas.microsoft.com/office/powerpoint/2010/main" val="312300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Calibri" panose="020F0502020204030204" pitchFamily="34" charset="0"/>
              </a:rPr>
              <a:t>PAS- In addition to the $2M Program of Scale grant, in 2022-23 our donations funded 473 district grants, 1,098 global grants, and 321 disaster response grants, plus addition specialized grants.</a:t>
            </a:r>
            <a:endParaRPr lang="en-US" dirty="0"/>
          </a:p>
        </p:txBody>
      </p:sp>
      <p:sp>
        <p:nvSpPr>
          <p:cNvPr id="4" name="Slide Number Placeholder 3"/>
          <p:cNvSpPr>
            <a:spLocks noGrp="1"/>
          </p:cNvSpPr>
          <p:nvPr>
            <p:ph type="sldNum" sz="quarter" idx="5"/>
          </p:nvPr>
        </p:nvSpPr>
        <p:spPr/>
        <p:txBody>
          <a:bodyPr/>
          <a:lstStyle/>
          <a:p>
            <a:pPr defTabSz="942289">
              <a:defRPr/>
            </a:pPr>
            <a:fld id="{DB827055-821E-4F6B-AAA9-2685E1493D9C}" type="slidenum">
              <a:rPr lang="en-US">
                <a:solidFill>
                  <a:prstClr val="black"/>
                </a:solidFill>
                <a:latin typeface="Calibri" panose="020F0502020204030204"/>
              </a:rPr>
              <a:pPr defTabSz="942289">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23916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318829B-8B15-4F05-A397-629FB9286532}"/>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440F0501-1E4D-4312-A280-26121FEB49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rPr>
              <a:t>Bill -</a:t>
            </a:r>
            <a:r>
              <a:rPr lang="en-US" sz="1800" i="1" kern="1200" dirty="0">
                <a:solidFill>
                  <a:srgbClr val="0070C0"/>
                </a:solidFill>
                <a:effectLst/>
                <a:latin typeface="Calibri" panose="020F0502020204030204" pitchFamily="34" charset="0"/>
                <a:ea typeface="MS PGothic" panose="020B0600070205080204" pitchFamily="34" charset="-128"/>
              </a:rPr>
              <a:t> Bill: Contributions to The Rotary Foundation may be made by credit card at rotary.org/donate. You can also give by check or wire transfer, or through your club, using The Rotary Foundation Contribution Form available at My Rotary. Club officers who sign into My Rotary can make online gifts for their club or its members. With all gifts, be sure to include your member ID to ensure that you get proper credit and recognition.</a:t>
            </a:r>
            <a:endParaRPr lang="en-US" sz="1800" dirty="0">
              <a:effectLst/>
              <a:latin typeface="Times New Roman" panose="02020603050405020304" pitchFamily="18" charset="0"/>
              <a:ea typeface="Times New Roman" panose="02020603050405020304" pitchFamily="18" charset="0"/>
            </a:endParaRPr>
          </a:p>
          <a:p>
            <a:pPr marL="0" marR="0"/>
            <a:r>
              <a:rPr lang="en-US" sz="1800" i="1" kern="1200" dirty="0">
                <a:solidFill>
                  <a:srgbClr val="0070C0"/>
                </a:solidFill>
                <a:effectLst/>
                <a:latin typeface="Calibri" panose="020F0502020204030204" pitchFamily="34" charset="0"/>
                <a:ea typeface="MS PGothic" panose="020B0600070205080204" pitchFamily="34" charset="-128"/>
              </a:rPr>
              <a:t>Support Rotary’s Foundation year-round by making a recurring gift with Rotary Direct. You choose how much and how often to give. It is a simple and secure way to make a big impact. </a:t>
            </a:r>
            <a:endParaRPr lang="en-US" sz="1800" dirty="0">
              <a:effectLst/>
              <a:latin typeface="Times New Roman" panose="02020603050405020304" pitchFamily="18" charset="0"/>
              <a:ea typeface="Times New Roman" panose="02020603050405020304" pitchFamily="18" charset="0"/>
            </a:endParaRPr>
          </a:p>
          <a:p>
            <a:pPr marL="0" marR="0"/>
            <a:r>
              <a:rPr lang="en-US" sz="1800" i="1" kern="1200" dirty="0">
                <a:solidFill>
                  <a:srgbClr val="0070C0"/>
                </a:solidFill>
                <a:effectLst/>
                <a:latin typeface="Calibri" panose="020F0502020204030204" pitchFamily="34" charset="0"/>
                <a:ea typeface="MS PGothic" panose="020B0600070205080204" pitchFamily="34" charset="-128"/>
              </a:rPr>
              <a:t>If you wish to honor or memorialize someone with a contribution to The Rotary Foundation, please go to rotary.org/donate. Select Donate, choose what you would like to support, and then select “I would like to make this donation in honor or in memory of someone.” Donors will receive gift credit and a tax receipt (where applicable). The person they honor, or the family in the case of a memorial, will be notified of the gift by email. </a:t>
            </a:r>
            <a:endParaRPr lang="en-US" sz="1800" dirty="0">
              <a:effectLst/>
              <a:latin typeface="Times New Roman" panose="02020603050405020304" pitchFamily="18" charset="0"/>
              <a:ea typeface="Times New Roman" panose="02020603050405020304" pitchFamily="18" charset="0"/>
            </a:endParaRPr>
          </a:p>
          <a:p>
            <a:pPr marL="0" marR="0"/>
            <a:r>
              <a:rPr lang="en-US" sz="1800" i="1" kern="1200" dirty="0">
                <a:solidFill>
                  <a:srgbClr val="0070C0"/>
                </a:solidFill>
                <a:effectLst/>
                <a:latin typeface="Calibri" panose="020F0502020204030204" pitchFamily="34" charset="0"/>
                <a:ea typeface="MS PGothic" panose="020B0600070205080204" pitchFamily="34" charset="-128"/>
              </a:rPr>
              <a:t>Double the impact of your gift by asking your employer to match your contribution to The Rotary Foundation. More than 15,000 companies match gifts to the Foundation, including many international corporations. Find out if your employer does at rotary.org/matching gifts. </a:t>
            </a:r>
            <a:endParaRPr lang="en-US" sz="1800" dirty="0">
              <a:effectLst/>
              <a:latin typeface="Times New Roman" panose="02020603050405020304" pitchFamily="18" charset="0"/>
              <a:ea typeface="Times New Roman" panose="02020603050405020304" pitchFamily="18" charset="0"/>
            </a:endParaRPr>
          </a:p>
        </p:txBody>
      </p:sp>
      <p:sp>
        <p:nvSpPr>
          <p:cNvPr id="40964" name="Slide Number Placeholder 3">
            <a:extLst>
              <a:ext uri="{FF2B5EF4-FFF2-40B4-BE49-F238E27FC236}">
                <a16:creationId xmlns:a16="http://schemas.microsoft.com/office/drawing/2014/main" id="{55277CC4-D33E-4B85-BE4D-8D29DDF11B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715">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85088" indent="-301959"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207826"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90959"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174089" indent="-241567" defTabSz="984715">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657219"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3140351"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623482"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4106612" indent="-241567" defTabSz="98471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583A991F-9306-4430-A590-ACCE4C4E9980}" type="slidenum">
              <a:rPr lang="en-US" altLang="en-US" smtClean="0"/>
              <a:pPr>
                <a:spcBef>
                  <a:spcPct val="0"/>
                </a:spcBef>
              </a:pPr>
              <a:t>29</a:t>
            </a:fld>
            <a:endParaRPr lang="en-US" altLang="en-US"/>
          </a:p>
        </p:txBody>
      </p:sp>
    </p:spTree>
    <p:extLst>
      <p:ext uri="{BB962C8B-B14F-4D97-AF65-F5344CB8AC3E}">
        <p14:creationId xmlns:p14="http://schemas.microsoft.com/office/powerpoint/2010/main" val="2698577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a:solidFill>
                  <a:srgbClr val="0070C0"/>
                </a:solidFill>
                <a:effectLst/>
                <a:latin typeface="Calibri" panose="020F0502020204030204" pitchFamily="34" charset="0"/>
                <a:ea typeface="MS PGothic" panose="020B0600070205080204" pitchFamily="34" charset="-128"/>
              </a:rPr>
              <a:t>Jane:  Raise for Rotary is a platform that allows individuals and teams to create online fundraisers that benefit The Rotary Foundation. They are a great way to celebrate personal events and special occasions. Organizers can share their fundraisers through social media, email, and text, so family, friends, colleagues, and supporters can donate online.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A25D99D-94F9-428D-96A3-385E7E0D545D}" type="slidenum">
              <a:rPr lang="en-US" smtClean="0"/>
              <a:t>30</a:t>
            </a:fld>
            <a:endParaRPr lang="en-US"/>
          </a:p>
        </p:txBody>
      </p:sp>
    </p:spTree>
    <p:extLst>
      <p:ext uri="{BB962C8B-B14F-4D97-AF65-F5344CB8AC3E}">
        <p14:creationId xmlns:p14="http://schemas.microsoft.com/office/powerpoint/2010/main" val="2409068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rgbClr val="0070C0"/>
                </a:solidFill>
                <a:effectLst/>
                <a:latin typeface="Calibri" panose="020F0502020204030204" pitchFamily="34" charset="0"/>
                <a:ea typeface="MS PGothic" panose="020B0600070205080204" pitchFamily="34" charset="-128"/>
              </a:rPr>
              <a:t>Jane:  You can raise funds for The Rotary Foundation using Facebook. Simply select either Rotary International</a:t>
            </a:r>
            <a:endParaRPr lang="en-US" dirty="0"/>
          </a:p>
        </p:txBody>
      </p:sp>
      <p:sp>
        <p:nvSpPr>
          <p:cNvPr id="4" name="Slide Number Placeholder 3"/>
          <p:cNvSpPr>
            <a:spLocks noGrp="1"/>
          </p:cNvSpPr>
          <p:nvPr>
            <p:ph type="sldNum" sz="quarter" idx="5"/>
          </p:nvPr>
        </p:nvSpPr>
        <p:spPr/>
        <p:txBody>
          <a:bodyPr/>
          <a:lstStyle/>
          <a:p>
            <a:fld id="{EA25D99D-94F9-428D-96A3-385E7E0D545D}" type="slidenum">
              <a:rPr lang="en-US" smtClean="0"/>
              <a:t>31</a:t>
            </a:fld>
            <a:endParaRPr lang="en-US"/>
          </a:p>
        </p:txBody>
      </p:sp>
    </p:spTree>
    <p:extLst>
      <p:ext uri="{BB962C8B-B14F-4D97-AF65-F5344CB8AC3E}">
        <p14:creationId xmlns:p14="http://schemas.microsoft.com/office/powerpoint/2010/main" val="2253890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rgbClr val="0070C0"/>
                </a:solidFill>
                <a:effectLst/>
                <a:latin typeface="Arial" panose="020B0604020202020204" pitchFamily="34" charset="0"/>
                <a:ea typeface="MS PGothic" panose="020B0600070205080204" pitchFamily="34" charset="-128"/>
                <a:cs typeface="ヒラギノ角ゴ Pro W3"/>
              </a:rPr>
              <a:t>Sam – </a:t>
            </a:r>
            <a:r>
              <a:rPr lang="en-US" sz="1200" i="1" kern="1200" dirty="0">
                <a:solidFill>
                  <a:srgbClr val="0070C0"/>
                </a:solidFill>
                <a:effectLst/>
                <a:latin typeface="Calibri" panose="020F0502020204030204" pitchFamily="34" charset="0"/>
                <a:ea typeface="MS PGothic" panose="020B0600070205080204" pitchFamily="34" charset="-128"/>
              </a:rPr>
              <a:t>On behalf of the Zones 30 &amp; 31 Foundation Teams, welcome to the ABC’s of The Rotary Foundation.  I am Sam Adams, your Zone 30 RRFC.  Joining us tonight are my counterpart, Pamela Stewart, your Zone 31 RRFC, Zone 30 EPNC Jerome Bannister, Zone 31 EPNC Mike Groom, Zone 30 EMGA Robert Huffman, Zone 31 EMGA Ted Huffhines, and our team members, Debbie Alexander-Davis, Deb Cheney,  Jane Roush, M.J. Shackleford, Larry Titus, Suzanne Ellerbrock, Paul Reinert, Lance Singleton, Jennifer Van Houtte, and Bill Walker.</a:t>
            </a:r>
            <a:endParaRPr lang="en-US" dirty="0"/>
          </a:p>
        </p:txBody>
      </p:sp>
      <p:sp>
        <p:nvSpPr>
          <p:cNvPr id="4" name="Slide Number Placeholder 3"/>
          <p:cNvSpPr>
            <a:spLocks noGrp="1"/>
          </p:cNvSpPr>
          <p:nvPr>
            <p:ph type="sldNum" sz="quarter" idx="5"/>
          </p:nvPr>
        </p:nvSpPr>
        <p:spPr/>
        <p:txBody>
          <a:bodyPr/>
          <a:lstStyle/>
          <a:p>
            <a:fld id="{EA25D99D-94F9-428D-96A3-385E7E0D545D}" type="slidenum">
              <a:rPr lang="en-US" smtClean="0"/>
              <a:t>4</a:t>
            </a:fld>
            <a:endParaRPr lang="en-US"/>
          </a:p>
        </p:txBody>
      </p:sp>
    </p:spTree>
    <p:extLst>
      <p:ext uri="{BB962C8B-B14F-4D97-AF65-F5344CB8AC3E}">
        <p14:creationId xmlns:p14="http://schemas.microsoft.com/office/powerpoint/2010/main" val="28189170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rgbClr val="0070C0"/>
                </a:solidFill>
                <a:effectLst/>
                <a:latin typeface="Calibri" panose="020F0502020204030204" pitchFamily="34" charset="0"/>
                <a:ea typeface="MS PGothic" panose="020B0600070205080204" pitchFamily="34" charset="-128"/>
              </a:rPr>
              <a:t>Jane: or End Polio Now as your nonprofit and share it with your friends.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A25D99D-94F9-428D-96A3-385E7E0D545D}" type="slidenum">
              <a:rPr lang="en-US" smtClean="0"/>
              <a:t>32</a:t>
            </a:fld>
            <a:endParaRPr lang="en-US"/>
          </a:p>
        </p:txBody>
      </p:sp>
    </p:spTree>
    <p:extLst>
      <p:ext uri="{BB962C8B-B14F-4D97-AF65-F5344CB8AC3E}">
        <p14:creationId xmlns:p14="http://schemas.microsoft.com/office/powerpoint/2010/main" val="2823261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Sam:  We would love to know if you would be interested in more opportunities to explore The Rotary Foundation.  We have a couple of very quick polls we would appreciate your answering and would like to know what questions you might like to have answers for.  You will see a poll pop-up and let’s take a couple minutes to see our results.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[Poll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As a result of this webinar, I would like to see a more advanced follow 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Yes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[Poll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As a result of this webinar, I would like to know more about: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Fundraising ideas for the Annual Fund and Polio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How the funds are spent [and invested]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Endowment Fund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The ABCs of doing a Global Grant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Let’s see our results.  [comment…]</a:t>
            </a:r>
            <a:endParaRPr lang="en-US" sz="1800" dirty="0">
              <a:effectLst/>
              <a:latin typeface="Times New Roman" panose="02020603050405020304" pitchFamily="18" charset="0"/>
              <a:ea typeface="Times New Roman" panose="02020603050405020304" pitchFamily="18" charset="0"/>
            </a:endParaRPr>
          </a:p>
          <a:p>
            <a:pPr marL="0" marR="0"/>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Tonight’s session has been recorded, but we would like to also provide you answers to other questions you may have.  If you have any questions you would like addressed, please enter them in the chat box.  We will prepare responses and share those answers, along with the video link for tonight.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10A9A7A-8341-4544-AD99-9D19E676C0D1}" type="slidenum">
              <a:rPr lang="en-US" altLang="en-US" smtClean="0"/>
              <a:pPr>
                <a:defRPr/>
              </a:pPr>
              <a:t>33</a:t>
            </a:fld>
            <a:endParaRPr lang="en-US" altLang="en-US"/>
          </a:p>
        </p:txBody>
      </p:sp>
    </p:spTree>
    <p:extLst>
      <p:ext uri="{BB962C8B-B14F-4D97-AF65-F5344CB8AC3E}">
        <p14:creationId xmlns:p14="http://schemas.microsoft.com/office/powerpoint/2010/main" val="3215621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PAS: We would like to know what you want to learn more about</a:t>
            </a:r>
          </a:p>
          <a:p>
            <a:pPr marL="0" marR="0">
              <a:spcBef>
                <a:spcPts val="0"/>
              </a:spcBef>
              <a:spcAft>
                <a:spcPts val="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[Poll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As a result of this webinar, I would like to know more about: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Fundraising ideas for the Annual Fund and Polio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How the funds are spent [and invested]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Endowment Fund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The ABCs of doing a Global Grant</a:t>
            </a: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Other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Let’s see our results.  [comment…]</a:t>
            </a:r>
            <a:endParaRPr lang="en-US" sz="1800" dirty="0">
              <a:effectLst/>
              <a:latin typeface="Times New Roman" panose="02020603050405020304" pitchFamily="18" charset="0"/>
              <a:ea typeface="Times New Roman" panose="02020603050405020304" pitchFamily="18" charset="0"/>
            </a:endParaRPr>
          </a:p>
          <a:p>
            <a:pPr marL="0" marR="0"/>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Tonight’s session has been recorded, but we would like to also provide you answers to other questions you may have.  If you have any questions you would like addressed, please enter them in the chat box.  We will prepare responses and share those answers, along with the video link for tonight.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10A9A7A-8341-4544-AD99-9D19E676C0D1}" type="slidenum">
              <a:rPr lang="en-US" altLang="en-US" smtClean="0"/>
              <a:pPr>
                <a:defRPr/>
              </a:pPr>
              <a:t>34</a:t>
            </a:fld>
            <a:endParaRPr lang="en-US" altLang="en-US"/>
          </a:p>
        </p:txBody>
      </p:sp>
    </p:spTree>
    <p:extLst>
      <p:ext uri="{BB962C8B-B14F-4D97-AF65-F5344CB8AC3E}">
        <p14:creationId xmlns:p14="http://schemas.microsoft.com/office/powerpoint/2010/main" val="451891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a:t>
            </a:r>
            <a:r>
              <a:rPr lang="en-US" sz="1800" i="1" kern="1200" dirty="0">
                <a:solidFill>
                  <a:srgbClr val="0070C0"/>
                </a:solidFill>
                <a:effectLst/>
                <a:latin typeface="Calibri" panose="020F0502020204030204" pitchFamily="34" charset="0"/>
                <a:ea typeface="MS PGothic" panose="020B0600070205080204" pitchFamily="34" charset="-128"/>
              </a:rPr>
              <a:t>Thank you for joining us tonight.  We would love to hear from you, to respond to questions, and to provide support to help you to be successful in your support of The Rotary Foundation.  Zone 30 [name each].</a:t>
            </a:r>
            <a:endParaRPr lang="en-US" dirty="0"/>
          </a:p>
        </p:txBody>
      </p:sp>
      <p:sp>
        <p:nvSpPr>
          <p:cNvPr id="4" name="Slide Number Placeholder 3"/>
          <p:cNvSpPr>
            <a:spLocks noGrp="1"/>
          </p:cNvSpPr>
          <p:nvPr>
            <p:ph type="sldNum" sz="quarter" idx="5"/>
          </p:nvPr>
        </p:nvSpPr>
        <p:spPr/>
        <p:txBody>
          <a:bodyPr/>
          <a:lstStyle/>
          <a:p>
            <a:fld id="{86D01B27-0EA7-4FF6-A054-5C553B734EC8}" type="slidenum">
              <a:rPr lang="en-US" smtClean="0"/>
              <a:t>35</a:t>
            </a:fld>
            <a:endParaRPr lang="en-US"/>
          </a:p>
        </p:txBody>
      </p:sp>
    </p:spTree>
    <p:extLst>
      <p:ext uri="{BB962C8B-B14F-4D97-AF65-F5344CB8AC3E}">
        <p14:creationId xmlns:p14="http://schemas.microsoft.com/office/powerpoint/2010/main" val="141455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t>PAS </a:t>
            </a:r>
            <a:r>
              <a:rPr lang="en-US" sz="1800" b="1" dirty="0">
                <a:effectLst/>
                <a:latin typeface="Calibri" panose="020F0502020204030204" pitchFamily="34" charset="0"/>
                <a:ea typeface="Times New Roman" panose="02020603050405020304" pitchFamily="18" charset="0"/>
              </a:rPr>
              <a:t>–</a:t>
            </a:r>
            <a:r>
              <a:rPr lang="en-US" sz="1800" i="1" kern="1200" dirty="0">
                <a:solidFill>
                  <a:srgbClr val="0070C0"/>
                </a:solidFill>
                <a:effectLst/>
                <a:latin typeface="Calibri" panose="020F0502020204030204" pitchFamily="34" charset="0"/>
                <a:ea typeface="MS PGothic" panose="020B0600070205080204" pitchFamily="34" charset="-128"/>
              </a:rPr>
              <a:t> Zone 31’s team includes…., and we stand with Zone 30’s team to help support our Zones 30 &amp; 31 Rotarians and </a:t>
            </a:r>
            <a:r>
              <a:rPr lang="en-US" sz="1800" i="1" kern="1200" dirty="0" err="1">
                <a:solidFill>
                  <a:srgbClr val="0070C0"/>
                </a:solidFill>
                <a:effectLst/>
                <a:latin typeface="Calibri" panose="020F0502020204030204" pitchFamily="34" charset="0"/>
                <a:ea typeface="MS PGothic" panose="020B0600070205080204" pitchFamily="34" charset="-128"/>
              </a:rPr>
              <a:t>Rotoractors</a:t>
            </a:r>
            <a:r>
              <a:rPr lang="en-US" sz="1800" i="1" kern="1200" dirty="0">
                <a:solidFill>
                  <a:srgbClr val="0070C0"/>
                </a:solidFill>
                <a:effectLst/>
                <a:latin typeface="Calibri" panose="020F0502020204030204" pitchFamily="34" charset="0"/>
                <a:ea typeface="MS PGothic" panose="020B0600070205080204" pitchFamily="34" charset="-128"/>
              </a:rPr>
              <a:t> and The Rotary Foundation.</a:t>
            </a:r>
            <a:endParaRPr lang="en-US" sz="1800" dirty="0">
              <a:effectLst/>
              <a:latin typeface="Times New Roman" panose="02020603050405020304" pitchFamily="18" charset="0"/>
              <a:ea typeface="Times New Roman" panose="02020603050405020304" pitchFamily="18" charset="0"/>
            </a:endParaRPr>
          </a:p>
          <a:p>
            <a:endParaRPr lang="en-US" dirty="0"/>
          </a:p>
          <a:p>
            <a:r>
              <a:rPr lang="en-US" dirty="0"/>
              <a:t>Thanks again for joining us.  </a:t>
            </a:r>
          </a:p>
        </p:txBody>
      </p:sp>
      <p:sp>
        <p:nvSpPr>
          <p:cNvPr id="4" name="Slide Number Placeholder 3"/>
          <p:cNvSpPr>
            <a:spLocks noGrp="1"/>
          </p:cNvSpPr>
          <p:nvPr>
            <p:ph type="sldNum" sz="quarter" idx="5"/>
          </p:nvPr>
        </p:nvSpPr>
        <p:spPr/>
        <p:txBody>
          <a:bodyPr/>
          <a:lstStyle/>
          <a:p>
            <a:fld id="{86D01B27-0EA7-4FF6-A054-5C553B734EC8}" type="slidenum">
              <a:rPr lang="en-US" smtClean="0"/>
              <a:t>36</a:t>
            </a:fld>
            <a:endParaRPr lang="en-US"/>
          </a:p>
        </p:txBody>
      </p:sp>
    </p:spTree>
    <p:extLst>
      <p:ext uri="{BB962C8B-B14F-4D97-AF65-F5344CB8AC3E}">
        <p14:creationId xmlns:p14="http://schemas.microsoft.com/office/powerpoint/2010/main" val="3226717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Sam –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For starters, we would love to know how you rate your knowledge of The Rotary Foundation.  You will see a poll pop-up and let’s take a couple minutes to see our results.  Please rate your knowledge as Excellent, Good, Fair, Beginner.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[Poll 1]</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How would you rate your knowledge of TRF: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Excellent,I</a:t>
            </a: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am well versed in most areas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Good,I</a:t>
            </a: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am considered </a:t>
            </a:r>
            <a:r>
              <a:rPr lang="en-US" sz="1800" dirty="0" err="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knowledgable</a:t>
            </a: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my Club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Fair,I</a:t>
            </a: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know a few things about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Count me as a beginner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i="1" kern="1200" dirty="0">
                <a:solidFill>
                  <a:srgbClr val="0070C0"/>
                </a:solidFill>
                <a:effectLst/>
                <a:latin typeface="Arial" panose="020B0604020202020204" pitchFamily="34" charset="0"/>
                <a:ea typeface="MS PGothic" panose="020B0600070205080204" pitchFamily="34" charset="-128"/>
                <a:cs typeface="ヒラギノ角ゴ Pro W3"/>
              </a:rPr>
              <a:t>Let’s see our results.  [comment…]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10A9A7A-8341-4544-AD99-9D19E676C0D1}" type="slidenum">
              <a:rPr lang="en-US" altLang="en-US" smtClean="0"/>
              <a:pPr>
                <a:defRPr/>
              </a:pPr>
              <a:t>5</a:t>
            </a:fld>
            <a:endParaRPr lang="en-US" altLang="en-US"/>
          </a:p>
        </p:txBody>
      </p:sp>
    </p:spTree>
    <p:extLst>
      <p:ext uri="{BB962C8B-B14F-4D97-AF65-F5344CB8AC3E}">
        <p14:creationId xmlns:p14="http://schemas.microsoft.com/office/powerpoint/2010/main" val="1110644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altLang="en-US" dirty="0">
                <a:latin typeface="Arial" pitchFamily="34" charset="0"/>
                <a:ea typeface="ＭＳ Ｐゴシック" pitchFamily="34" charset="-128"/>
                <a:cs typeface="ヒラギノ角ゴ Pro W3" pitchFamily="-84" charset="-128"/>
              </a:rPr>
              <a:t>PAS - </a:t>
            </a:r>
            <a:r>
              <a:rPr lang="en-US" sz="1800" i="1" kern="1200" dirty="0">
                <a:solidFill>
                  <a:srgbClr val="0070C0"/>
                </a:solidFill>
                <a:effectLst/>
                <a:latin typeface="Calibri" panose="020F0502020204030204" pitchFamily="34" charset="0"/>
                <a:ea typeface="MS PGothic" panose="020B0600070205080204" pitchFamily="34" charset="-128"/>
              </a:rPr>
              <a:t>The Rotary Foundation is a primary source of funding for Rotary’s humanitarian activities, from clubs’ and districts’ local service projects to global initiatives. It also leads Rotary’s ongoing effort to eradicate polio worldwide.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i="1" kern="1200" dirty="0">
                <a:solidFill>
                  <a:srgbClr val="0070C0"/>
                </a:solidFill>
                <a:effectLst/>
                <a:latin typeface="Calibri" panose="020F0502020204030204" pitchFamily="34" charset="0"/>
                <a:ea typeface="MS PGothic" panose="020B0600070205080204" pitchFamily="34" charset="-128"/>
              </a:rPr>
              <a:t>Our Foundation is a not-for-profit organization which is able to achieve its mission through the generous contributions and active participation of Rotarians and friends of Rotary.</a:t>
            </a:r>
            <a:endParaRPr lang="en-US" sz="1800" dirty="0">
              <a:effectLst/>
              <a:latin typeface="Times New Roman" panose="02020603050405020304" pitchFamily="18" charset="0"/>
              <a:ea typeface="Times New Roman" panose="02020603050405020304" pitchFamily="18" charset="0"/>
            </a:endParaRPr>
          </a:p>
          <a:p>
            <a:endParaRPr lang="en-US" altLang="en-US" dirty="0">
              <a:latin typeface="Arial" pitchFamily="34" charset="0"/>
              <a:ea typeface="ＭＳ Ｐゴシック" pitchFamily="34" charset="-128"/>
              <a:cs typeface="ヒラギノ角ゴ Pro W3" pitchFamily="-84" charset="-128"/>
            </a:endParaRPr>
          </a:p>
          <a:p>
            <a:endParaRPr lang="en-US" altLang="en-US" dirty="0">
              <a:latin typeface="Arial" pitchFamily="34" charset="0"/>
              <a:ea typeface="ＭＳ Ｐゴシック" pitchFamily="34" charset="-128"/>
              <a:cs typeface="ヒラギノ角ゴ Pro W3" pitchFamily="-84" charset="-128"/>
            </a:endParaRPr>
          </a:p>
          <a:p>
            <a:endParaRPr lang="en-US" altLang="en-US" dirty="0">
              <a:latin typeface="Arial" pitchFamily="34" charset="0"/>
              <a:ea typeface="ＭＳ Ｐゴシック" pitchFamily="34" charset="-128"/>
              <a:cs typeface="ヒラギノ角ゴ Pro W3" pitchFamily="-84" charset="-128"/>
            </a:endParaRPr>
          </a:p>
          <a:p>
            <a:endParaRPr lang="en-US" dirty="0"/>
          </a:p>
          <a:p>
            <a:endParaRPr lang="en-US" dirty="0"/>
          </a:p>
        </p:txBody>
      </p:sp>
      <p:sp>
        <p:nvSpPr>
          <p:cNvPr id="4" name="Date Placeholder 3"/>
          <p:cNvSpPr>
            <a:spLocks noGrp="1"/>
          </p:cNvSpPr>
          <p:nvPr>
            <p:ph type="dt" idx="10"/>
          </p:nvPr>
        </p:nvSpPr>
        <p:spPr/>
        <p:txBody>
          <a:bodyPr/>
          <a:lstStyle/>
          <a:p>
            <a:pPr defTabSz="966386">
              <a:defRPr/>
            </a:pPr>
            <a:fld id="{2EB3FD11-F4A1-4B36-A0F0-C667122A5EF3}" type="datetime1">
              <a:rPr lang="en-US">
                <a:solidFill>
                  <a:prstClr val="black"/>
                </a:solidFill>
                <a:latin typeface="Calibri" panose="020F0502020204030204"/>
              </a:rPr>
              <a:pPr defTabSz="966386">
                <a:defRPr/>
              </a:pPr>
              <a:t>11/7/2023</a:t>
            </a:fld>
            <a:endParaRPr lang="en-US"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966386">
              <a:defRPr/>
            </a:pPr>
            <a:fld id="{650A5DD0-1CB4-4EBD-9286-DD7038B13226}" type="slidenum">
              <a:rPr lang="en-US">
                <a:solidFill>
                  <a:prstClr val="black"/>
                </a:solidFill>
                <a:latin typeface="Calibri" panose="020F0502020204030204"/>
              </a:rPr>
              <a:pPr defTabSz="966386">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02885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a:t>
            </a:r>
          </a:p>
          <a:p>
            <a:pPr marL="0" marR="0" lvl="0" indent="0" algn="l" defTabSz="914265" rtl="0" eaLnBrk="1" fontAlgn="auto" latinLnBrk="0" hangingPunct="1">
              <a:lnSpc>
                <a:spcPct val="100000"/>
              </a:lnSpc>
              <a:spcBef>
                <a:spcPts val="0"/>
              </a:spcBef>
              <a:spcAft>
                <a:spcPts val="0"/>
              </a:spcAft>
              <a:buClrTx/>
              <a:buSzTx/>
              <a:buFontTx/>
              <a:buNone/>
              <a:tabLst/>
              <a:defRPr/>
            </a:pPr>
            <a:r>
              <a:rPr lang="en-US" sz="1800" i="1" kern="1200" dirty="0">
                <a:solidFill>
                  <a:srgbClr val="0070C0"/>
                </a:solidFill>
                <a:effectLst/>
                <a:latin typeface="Calibri" panose="020F0502020204030204" pitchFamily="34" charset="0"/>
                <a:ea typeface="MS PGothic" panose="020B0600070205080204" pitchFamily="34" charset="-128"/>
              </a:rPr>
              <a:t>Contributions to The Rotary Foundation may be made to our PolioPlus Fund to fund the eradication of polio; to our Annual Fund which helps us to support life-changing projects in our local and global communities, to our Endowment Fund which helps us to provide for these same life-changing projects in the future, or to other more specific, focused funding such as the Rotary Disaster Response Fund</a:t>
            </a:r>
            <a:r>
              <a:rPr lang="en-US" dirty="0"/>
              <a:t>.</a:t>
            </a:r>
          </a:p>
          <a:p>
            <a:endParaRPr lang="en-US" dirty="0"/>
          </a:p>
        </p:txBody>
      </p:sp>
      <p:sp>
        <p:nvSpPr>
          <p:cNvPr id="4" name="Slide Number Placeholder 3"/>
          <p:cNvSpPr>
            <a:spLocks noGrp="1"/>
          </p:cNvSpPr>
          <p:nvPr>
            <p:ph type="sldNum" sz="quarter" idx="5"/>
          </p:nvPr>
        </p:nvSpPr>
        <p:spPr/>
        <p:txBody>
          <a:bodyPr/>
          <a:lstStyle/>
          <a:p>
            <a:pPr defTabSz="942289">
              <a:defRPr/>
            </a:pPr>
            <a:fld id="{879FBD34-4A15-4E3A-90E1-E13C0A6F3E0B}" type="slidenum">
              <a:rPr lang="en-US">
                <a:solidFill>
                  <a:prstClr val="black"/>
                </a:solidFill>
                <a:latin typeface="Calibri" panose="020F0502020204030204"/>
              </a:rPr>
              <a:pPr defTabSz="942289">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45283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262">
              <a:lnSpc>
                <a:spcPts val="1400"/>
              </a:lnSpc>
              <a:spcBef>
                <a:spcPts val="646"/>
              </a:spcBef>
              <a:defRPr/>
            </a:pPr>
            <a:r>
              <a:rPr lang="en-US" altLang="en-US" dirty="0">
                <a:latin typeface="Arial" panose="020B0604020202020204" pitchFamily="34" charset="0"/>
                <a:cs typeface="ヒラギノ角ゴ Pro W3" charset="-128"/>
              </a:rPr>
              <a:t>Lance:  When you give money to The Rotary Foundation Annual Fund, SHARE program, in 3 years 47.5% of this comes back to your district for grants.  This is what we call District Designated Funds or DDF. Your district can allocate up to 50% of its DDF for district grants and the remaining 50% for global grants. </a:t>
            </a:r>
          </a:p>
          <a:p>
            <a:pPr defTabSz="966262">
              <a:lnSpc>
                <a:spcPts val="1400"/>
              </a:lnSpc>
              <a:spcBef>
                <a:spcPts val="646"/>
              </a:spcBef>
              <a:defRPr/>
            </a:pPr>
            <a:endParaRPr lang="en-US" altLang="en-US" dirty="0">
              <a:latin typeface="Arial" panose="020B0604020202020204" pitchFamily="34" charset="0"/>
              <a:cs typeface="ヒラギノ角ゴ Pro W3" charset="-128"/>
            </a:endParaRPr>
          </a:p>
          <a:p>
            <a:pPr defTabSz="966262">
              <a:lnSpc>
                <a:spcPts val="1400"/>
              </a:lnSpc>
              <a:spcBef>
                <a:spcPts val="646"/>
              </a:spcBef>
              <a:defRPr/>
            </a:pPr>
            <a:r>
              <a:rPr lang="en-US" altLang="en-US" dirty="0">
                <a:latin typeface="Arial" panose="020B0604020202020204" pitchFamily="34" charset="0"/>
                <a:cs typeface="ヒラギノ角ゴ Pro W3" charset="-128"/>
              </a:rPr>
              <a:t>The 47.5% of our contributions goes to the World Fund which can be used to match your global grants, and 5% is used for operating expenses.</a:t>
            </a:r>
          </a:p>
          <a:p>
            <a:pPr defTabSz="966262">
              <a:lnSpc>
                <a:spcPts val="1400"/>
              </a:lnSpc>
              <a:spcBef>
                <a:spcPts val="646"/>
              </a:spcBef>
              <a:defRPr/>
            </a:pPr>
            <a:endParaRPr lang="en-US" altLang="en-US" dirty="0">
              <a:latin typeface="Arial" panose="020B0604020202020204" pitchFamily="34" charset="0"/>
              <a:cs typeface="ヒラギノ角ゴ Pro W3" charset="-128"/>
            </a:endParaRPr>
          </a:p>
          <a:p>
            <a:pPr>
              <a:lnSpc>
                <a:spcPts val="1400"/>
              </a:lnSpc>
              <a:spcBef>
                <a:spcPts val="646"/>
              </a:spcBef>
            </a:pPr>
            <a:endParaRPr lang="en-US" dirty="0">
              <a:solidFill>
                <a:srgbClr val="000000"/>
              </a:solidFill>
              <a:latin typeface="Arial" panose="020B0604020202020204" pitchFamily="34" charset="0"/>
              <a:ea typeface="Times New Roman"/>
              <a:cs typeface="Arial" panose="020B0604020202020204" pitchFamily="34" charset="0"/>
            </a:endParaRPr>
          </a:p>
          <a:p>
            <a:pPr marL="966208"/>
            <a:endParaRPr lang="en-US" i="1" dirty="0"/>
          </a:p>
        </p:txBody>
      </p:sp>
      <p:sp>
        <p:nvSpPr>
          <p:cNvPr id="4" name="Slide Number Placeholder 3"/>
          <p:cNvSpPr>
            <a:spLocks noGrp="1"/>
          </p:cNvSpPr>
          <p:nvPr>
            <p:ph type="sldNum" sz="quarter" idx="10"/>
          </p:nvPr>
        </p:nvSpPr>
        <p:spPr/>
        <p:txBody>
          <a:bodyPr/>
          <a:lstStyle/>
          <a:p>
            <a:fld id="{8BAB0936-A299-40F2-A345-9E79BAA43F3C}"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565683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latin typeface="Arial" pitchFamily="-107" charset="0"/>
                <a:ea typeface="ヒラギノ角ゴ Pro W3" pitchFamily="-107" charset="-128"/>
                <a:cs typeface="ヒラギノ角ゴ Pro W3" pitchFamily="-107" charset="-128"/>
              </a:rPr>
              <a:t>Debbie:  </a:t>
            </a:r>
            <a:r>
              <a:rPr lang="en-US" sz="1800" i="1" kern="1200" dirty="0">
                <a:solidFill>
                  <a:srgbClr val="0070C0"/>
                </a:solidFill>
                <a:effectLst/>
                <a:latin typeface="Calibri" panose="020F0502020204030204" pitchFamily="34" charset="0"/>
                <a:ea typeface="MS PGothic" panose="020B0600070205080204" pitchFamily="34" charset="-128"/>
              </a:rPr>
              <a:t>In recognition of its efficiency, transparency, good governance and impact, Charity Navigator, the largest independent evaluator of US based charities, awarded TRF another 4-star rating this year.  A 4-star rating is best rating a charity can receive.</a:t>
            </a:r>
            <a:endParaRPr lang="en-US" sz="1800" dirty="0">
              <a:effectLst/>
              <a:latin typeface="Times New Roman" panose="02020603050405020304" pitchFamily="18" charset="0"/>
              <a:ea typeface="Times New Roman" panose="02020603050405020304" pitchFamily="18" charset="0"/>
            </a:endParaRPr>
          </a:p>
          <a:p>
            <a:r>
              <a:rPr lang="en-US" sz="1800" i="1" kern="1200" dirty="0">
                <a:solidFill>
                  <a:srgbClr val="0070C0"/>
                </a:solidFill>
                <a:effectLst/>
                <a:latin typeface="Calibri" panose="020F0502020204030204" pitchFamily="34" charset="0"/>
                <a:ea typeface="MS PGothic" panose="020B0600070205080204" pitchFamily="34" charset="-128"/>
              </a:rPr>
              <a:t>This is the 15th consecutive year TRF has received this designation, placing it among the top 1% of charities evaluated by Charity Navigator.  This designation sets our Foundation apart from its peers – demonstrating to our members and the public its trustworthiness.</a:t>
            </a:r>
            <a:endParaRPr lang="en-US" dirty="0">
              <a:latin typeface="Arial" pitchFamily="-107" charset="0"/>
              <a:ea typeface="ヒラギノ角ゴ Pro W3" pitchFamily="-107" charset="-128"/>
              <a:cs typeface="ヒラギノ角ゴ Pro W3" pitchFamily="-107" charset="-128"/>
            </a:endParaRPr>
          </a:p>
        </p:txBody>
      </p:sp>
      <p:sp>
        <p:nvSpPr>
          <p:cNvPr id="4" name="Slide Number Placeholder 3"/>
          <p:cNvSpPr>
            <a:spLocks noGrp="1"/>
          </p:cNvSpPr>
          <p:nvPr>
            <p:ph type="sldNum" sz="quarter" idx="10"/>
          </p:nvPr>
        </p:nvSpPr>
        <p:spPr/>
        <p:txBody>
          <a:bodyPr/>
          <a:lstStyle/>
          <a:p>
            <a:pPr defTabSz="984841" eaLnBrk="0" fontAlgn="base" hangingPunct="0">
              <a:spcBef>
                <a:spcPct val="0"/>
              </a:spcBef>
              <a:spcAft>
                <a:spcPct val="0"/>
              </a:spcAft>
              <a:defRPr/>
            </a:pPr>
            <a:fld id="{45B00B0F-9134-D147-87FE-B28F7C1F8955}" type="slidenum">
              <a:rPr lang="en-US">
                <a:solidFill>
                  <a:srgbClr val="000000"/>
                </a:solidFill>
                <a:latin typeface="Arial" charset="0"/>
                <a:ea typeface="ヒラギノ角ゴ Pro W3" charset="0"/>
              </a:rPr>
              <a:pPr defTabSz="984841" eaLnBrk="0" fontAlgn="base" hangingPunct="0">
                <a:spcBef>
                  <a:spcPct val="0"/>
                </a:spcBef>
                <a:spcAft>
                  <a:spcPct val="0"/>
                </a:spcAft>
                <a:defRPr/>
              </a:pPr>
              <a:t>9</a:t>
            </a:fld>
            <a:endParaRPr lang="en-US">
              <a:solidFill>
                <a:srgbClr val="000000"/>
              </a:solidFill>
              <a:latin typeface="Arial" charset="0"/>
              <a:ea typeface="ヒラギノ角ゴ Pro W3" charset="0"/>
            </a:endParaRPr>
          </a:p>
        </p:txBody>
      </p:sp>
    </p:spTree>
    <p:extLst>
      <p:ext uri="{BB962C8B-B14F-4D97-AF65-F5344CB8AC3E}">
        <p14:creationId xmlns:p14="http://schemas.microsoft.com/office/powerpoint/2010/main" val="214243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9424A"/>
                </a:solidFill>
                <a:effectLst/>
                <a:latin typeface="Arial" panose="020B0604020202020204" pitchFamily="34" charset="0"/>
                <a:cs typeface="Arial" panose="020B0604020202020204" pitchFamily="34" charset="0"/>
              </a:rPr>
              <a:t>Ted:</a:t>
            </a:r>
          </a:p>
          <a:p>
            <a:pPr algn="l"/>
            <a:endParaRPr lang="en-US" b="1" i="0" dirty="0">
              <a:solidFill>
                <a:srgbClr val="39424A"/>
              </a:solidFill>
              <a:effectLst/>
              <a:latin typeface="Arial" panose="020B0604020202020204" pitchFamily="34" charset="0"/>
              <a:cs typeface="Arial" panose="020B0604020202020204" pitchFamily="34" charset="0"/>
            </a:endParaRPr>
          </a:p>
          <a:p>
            <a:pPr marL="0" marR="0">
              <a:spcBef>
                <a:spcPts val="0"/>
              </a:spcBef>
              <a:spcAft>
                <a:spcPts val="0"/>
              </a:spcAft>
            </a:pPr>
            <a:r>
              <a:rPr lang="en-US" sz="1800" b="1" i="1" kern="1200" dirty="0">
                <a:solidFill>
                  <a:srgbClr val="0070C0"/>
                </a:solidFill>
                <a:effectLst/>
                <a:latin typeface="Calibri" panose="020F0502020204030204" pitchFamily="34" charset="0"/>
                <a:ea typeface="MS PGothic" panose="020B0600070205080204" pitchFamily="34" charset="-128"/>
              </a:rPr>
              <a:t>There are many opportunities for individual recognition such as a Rotary Foundation Sustaining Member, Benefactor, Paul Harris Fellow, and Paul Harris Society Member. [Let’s take a minute or two for you to enter your name in the chat if you have one or more of these recognitions.]</a:t>
            </a:r>
          </a:p>
          <a:p>
            <a:pPr marL="0" marR="0">
              <a:spcBef>
                <a:spcPts val="0"/>
              </a:spcBef>
              <a:spcAft>
                <a:spcPts val="0"/>
              </a:spcAft>
            </a:pPr>
            <a:r>
              <a:rPr lang="en-US" sz="1800" b="1" i="1" kern="1200" dirty="0">
                <a:solidFill>
                  <a:srgbClr val="0070C0"/>
                </a:solidFill>
                <a:effectLst/>
                <a:latin typeface="Calibri" panose="020F0502020204030204" pitchFamily="34" charset="0"/>
                <a:ea typeface="MS PGothic" panose="020B0600070205080204" pitchFamily="34" charset="-128"/>
              </a:rPr>
              <a:t>  - [briefly skim over the below]</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r>
              <a:rPr lang="en-US" sz="1800" b="1" i="1" kern="1200" dirty="0">
                <a:solidFill>
                  <a:srgbClr val="0070C0"/>
                </a:solidFill>
                <a:effectLst/>
                <a:latin typeface="Calibri" panose="020F0502020204030204" pitchFamily="34" charset="0"/>
                <a:ea typeface="MS PGothic" panose="020B0600070205080204" pitchFamily="34" charset="-128"/>
              </a:rPr>
              <a:t>Naming opportunities</a:t>
            </a:r>
            <a:endParaRPr lang="en-US" sz="1800" dirty="0">
              <a:effectLst/>
              <a:latin typeface="Times New Roman" panose="02020603050405020304" pitchFamily="18" charset="0"/>
              <a:ea typeface="Times New Roman" panose="02020603050405020304" pitchFamily="18" charset="0"/>
            </a:endParaRPr>
          </a:p>
          <a:p>
            <a:pPr marL="0" marR="0"/>
            <a:r>
              <a:rPr lang="en-US" sz="1800" i="1" kern="1200" dirty="0">
                <a:solidFill>
                  <a:srgbClr val="0070C0"/>
                </a:solidFill>
                <a:effectLst/>
                <a:latin typeface="Calibri" panose="020F0502020204030204" pitchFamily="34" charset="0"/>
                <a:ea typeface="MS PGothic" panose="020B0600070205080204" pitchFamily="34" charset="-128"/>
              </a:rPr>
              <a:t>Special opportunities are available to create an endowment or make a directed gift in your name or the name of a loved one. Endowed gifts are invested in perpetuity, with part of their earnings spent on a designated program. Directed gifts are spent in their entirety, usually in the following Rotary year.</a:t>
            </a:r>
            <a:endParaRPr lang="en-US" sz="1800" dirty="0">
              <a:effectLst/>
              <a:latin typeface="Times New Roman" panose="02020603050405020304" pitchFamily="18" charset="0"/>
              <a:ea typeface="Times New Roman" panose="02020603050405020304" pitchFamily="18" charset="0"/>
            </a:endParaRPr>
          </a:p>
          <a:p>
            <a:pPr marL="0" marR="0"/>
            <a:r>
              <a:rPr lang="en-US" sz="1800" b="1" i="1" kern="1200" dirty="0">
                <a:solidFill>
                  <a:srgbClr val="0070C0"/>
                </a:solidFill>
                <a:effectLst/>
                <a:latin typeface="Calibri" panose="020F0502020204030204" pitchFamily="34" charset="0"/>
                <a:ea typeface="MS PGothic" panose="020B0600070205080204" pitchFamily="34" charset="-128"/>
              </a:rPr>
              <a:t>Endowed global grant fund</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i="1" kern="1200" dirty="0">
                <a:solidFill>
                  <a:srgbClr val="0070C0"/>
                </a:solidFill>
                <a:effectLst/>
                <a:latin typeface="Calibri" panose="020F0502020204030204" pitchFamily="34" charset="0"/>
                <a:ea typeface="MS PGothic" panose="020B0600070205080204" pitchFamily="34" charset="-128"/>
                <a:cs typeface="Times New Roman" panose="02020603050405020304" pitchFamily="18" charset="0"/>
              </a:rPr>
              <a:t>$500,000 or more: You can specify up to three of the following: the district sponsor, the area of focus, the general geographic region of the project, or the type of grant activity, such as a project or scholarship.</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i="1" kern="1200" dirty="0">
                <a:solidFill>
                  <a:srgbClr val="0070C0"/>
                </a:solidFill>
                <a:effectLst/>
                <a:latin typeface="Calibri" panose="020F0502020204030204" pitchFamily="34" charset="0"/>
                <a:ea typeface="MS PGothic" panose="020B0600070205080204" pitchFamily="34" charset="-128"/>
                <a:cs typeface="Times New Roman" panose="02020603050405020304" pitchFamily="18" charset="0"/>
              </a:rPr>
              <a:t>$250,000 or more: You may choose up to two of the options listed above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i="1" kern="1200" dirty="0">
                <a:solidFill>
                  <a:srgbClr val="0070C0"/>
                </a:solidFill>
                <a:effectLst/>
                <a:latin typeface="Calibri" panose="020F0502020204030204" pitchFamily="34" charset="0"/>
                <a:ea typeface="MS PGothic" panose="020B0600070205080204" pitchFamily="34" charset="-128"/>
                <a:cs typeface="Times New Roman" panose="02020603050405020304" pitchFamily="18" charset="0"/>
              </a:rPr>
              <a:t>$150,000 or more: You may choose one grant activity type, such as a humanitarian project, scholarship, or vocational training team.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r>
              <a:rPr lang="en-US" sz="1800" b="1" i="1" kern="1200" dirty="0">
                <a:solidFill>
                  <a:srgbClr val="0070C0"/>
                </a:solidFill>
                <a:effectLst/>
                <a:latin typeface="Calibri" panose="020F0502020204030204" pitchFamily="34" charset="0"/>
                <a:ea typeface="MS PGothic" panose="020B0600070205080204" pitchFamily="34" charset="-128"/>
              </a:rPr>
              <a:t>Named endowment</a:t>
            </a:r>
            <a:endParaRPr lang="en-US" sz="1800" dirty="0">
              <a:effectLst/>
              <a:latin typeface="Times New Roman" panose="02020603050405020304" pitchFamily="18" charset="0"/>
              <a:ea typeface="Times New Roman" panose="02020603050405020304" pitchFamily="18" charset="0"/>
            </a:endParaRPr>
          </a:p>
          <a:p>
            <a:pPr marL="0" marR="0"/>
            <a:r>
              <a:rPr lang="en-US" sz="1800" i="1" kern="1200" dirty="0">
                <a:solidFill>
                  <a:srgbClr val="0070C0"/>
                </a:solidFill>
                <a:effectLst/>
                <a:latin typeface="Calibri" panose="020F0502020204030204" pitchFamily="34" charset="0"/>
                <a:ea typeface="MS PGothic" panose="020B0600070205080204" pitchFamily="34" charset="-128"/>
              </a:rPr>
              <a:t>If you donate $25,000 or more, you can direct the money to one of the following:</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i="1" kern="1200" dirty="0">
                <a:solidFill>
                  <a:srgbClr val="0070C0"/>
                </a:solidFill>
                <a:effectLst/>
                <a:latin typeface="Calibri" panose="020F0502020204030204" pitchFamily="34" charset="0"/>
                <a:ea typeface="MS PGothic" panose="020B0600070205080204" pitchFamily="34" charset="-128"/>
                <a:cs typeface="Times New Roman" panose="02020603050405020304" pitchFamily="18" charset="0"/>
              </a:rPr>
              <a:t>Area of Focus: funds global grants in one area of focus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i="1" kern="1200" dirty="0">
                <a:solidFill>
                  <a:srgbClr val="0070C0"/>
                </a:solidFill>
                <a:effectLst/>
                <a:latin typeface="Calibri" panose="020F0502020204030204" pitchFamily="34" charset="0"/>
                <a:ea typeface="MS PGothic" panose="020B0600070205080204" pitchFamily="34" charset="-128"/>
                <a:cs typeface="Times New Roman" panose="02020603050405020304" pitchFamily="18" charset="0"/>
              </a:rPr>
              <a:t>World Fund: funds global grants in all areas of focus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i="1" kern="1200" dirty="0">
                <a:solidFill>
                  <a:srgbClr val="0070C0"/>
                </a:solidFill>
                <a:effectLst/>
                <a:latin typeface="Calibri" panose="020F0502020204030204" pitchFamily="34" charset="0"/>
                <a:ea typeface="MS PGothic" panose="020B0600070205080204" pitchFamily="34" charset="-128"/>
                <a:cs typeface="Times New Roman" panose="02020603050405020304" pitchFamily="18" charset="0"/>
              </a:rPr>
              <a:t>SHARE: supports the World Fund and provides district designated funds to your district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i="1" kern="1200" dirty="0">
                <a:solidFill>
                  <a:srgbClr val="0070C0"/>
                </a:solidFill>
                <a:effectLst/>
                <a:latin typeface="Calibri" panose="020F0502020204030204" pitchFamily="34" charset="0"/>
                <a:ea typeface="MS PGothic" panose="020B0600070205080204" pitchFamily="34" charset="-128"/>
                <a:cs typeface="Times New Roman" panose="02020603050405020304" pitchFamily="18" charset="0"/>
              </a:rPr>
              <a:t>Rotary Peace Centers: supports Rotary’s partnership with leading universities around the world to train professionals in conflict resolution, peace studies, international relations, and related disciplines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r>
              <a:rPr lang="en-US" sz="1800" b="1" i="1" u="sng" kern="1200" dirty="0">
                <a:solidFill>
                  <a:srgbClr val="0563C1"/>
                </a:solidFill>
                <a:effectLst/>
                <a:latin typeface="Calibri" panose="020F0502020204030204" pitchFamily="34" charset="0"/>
                <a:ea typeface="MS PGothic" panose="020B0600070205080204" pitchFamily="34" charset="-128"/>
                <a:hlinkClick r:id="rId3"/>
              </a:rPr>
              <a:t>Learn more</a:t>
            </a:r>
            <a:endParaRPr lang="en-US" sz="1800" dirty="0">
              <a:effectLst/>
              <a:latin typeface="Times New Roman" panose="02020603050405020304" pitchFamily="18" charset="0"/>
              <a:ea typeface="Times New Roman" panose="02020603050405020304" pitchFamily="18" charset="0"/>
            </a:endParaRPr>
          </a:p>
          <a:p>
            <a:pPr marL="0" marR="0"/>
            <a:r>
              <a:rPr lang="en-US" sz="1800" b="1" i="1" kern="1200" dirty="0">
                <a:solidFill>
                  <a:srgbClr val="0070C0"/>
                </a:solidFill>
                <a:effectLst/>
                <a:latin typeface="Calibri" panose="020F0502020204030204" pitchFamily="34" charset="0"/>
                <a:ea typeface="MS PGothic" panose="020B0600070205080204" pitchFamily="34" charset="-128"/>
              </a:rPr>
              <a:t>Directed gift global grants</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i="1" kern="1200" dirty="0">
                <a:solidFill>
                  <a:srgbClr val="0070C0"/>
                </a:solidFill>
                <a:effectLst/>
                <a:latin typeface="Calibri" panose="020F0502020204030204" pitchFamily="34" charset="0"/>
                <a:ea typeface="MS PGothic" panose="020B0600070205080204" pitchFamily="34" charset="-128"/>
                <a:cs typeface="Times New Roman" panose="02020603050405020304" pitchFamily="18" charset="0"/>
              </a:rPr>
              <a:t>$150,000: A one-time gift that provides funding for global grants in up to two areas of focus of your choice or to a special initiative of the Foundation, such as WASH in Schools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i="1" kern="1200" dirty="0">
                <a:solidFill>
                  <a:srgbClr val="0070C0"/>
                </a:solidFill>
                <a:effectLst/>
                <a:latin typeface="Calibri" panose="020F0502020204030204" pitchFamily="34" charset="0"/>
                <a:ea typeface="MS PGothic" panose="020B0600070205080204" pitchFamily="34" charset="-128"/>
                <a:cs typeface="Times New Roman" panose="02020603050405020304" pitchFamily="18" charset="0"/>
              </a:rPr>
              <a:t>$30,000: A one-time gift that provides your district with funds for one or more global grants in an area of focus of your choice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i="1" kern="1200" dirty="0">
                <a:solidFill>
                  <a:srgbClr val="0070C0"/>
                </a:solidFill>
                <a:effectLst/>
                <a:latin typeface="Calibri" panose="020F0502020204030204" pitchFamily="34" charset="0"/>
                <a:ea typeface="MS PGothic" panose="020B0600070205080204" pitchFamily="34" charset="-128"/>
                <a:cs typeface="Times New Roman" panose="02020603050405020304" pitchFamily="18" charset="0"/>
              </a:rPr>
              <a:t>$15,000: A one-time gift that provides funding for a global grant in an area of focus of your choice without specifying the district that will sponsor the grant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r>
              <a:rPr lang="en-US" sz="1800" b="1" i="1" kern="1200" dirty="0">
                <a:solidFill>
                  <a:srgbClr val="0070C0"/>
                </a:solidFill>
                <a:effectLst/>
                <a:latin typeface="Calibri" panose="020F0502020204030204" pitchFamily="34" charset="0"/>
                <a:ea typeface="MS PGothic" panose="020B0600070205080204" pitchFamily="34" charset="-128"/>
              </a:rPr>
              <a:t>Rotary Peace Centers endowment opportunities</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i="1" kern="1200" dirty="0">
                <a:solidFill>
                  <a:srgbClr val="0070C0"/>
                </a:solidFill>
                <a:effectLst/>
                <a:latin typeface="Calibri" panose="020F0502020204030204" pitchFamily="34" charset="0"/>
                <a:ea typeface="MS PGothic" panose="020B0600070205080204" pitchFamily="34" charset="-128"/>
                <a:cs typeface="Times New Roman" panose="02020603050405020304" pitchFamily="18" charset="0"/>
              </a:rPr>
              <a:t>$1.5 million: Endows a Rotary Peace fellow every year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i="1" kern="1200" dirty="0">
                <a:solidFill>
                  <a:srgbClr val="0070C0"/>
                </a:solidFill>
                <a:effectLst/>
                <a:latin typeface="Calibri" panose="020F0502020204030204" pitchFamily="34" charset="0"/>
                <a:ea typeface="MS PGothic" panose="020B0600070205080204" pitchFamily="34" charset="-128"/>
                <a:cs typeface="Times New Roman" panose="02020603050405020304" pitchFamily="18" charset="0"/>
              </a:rPr>
              <a:t>$1 million: Endows a Rotary Peace fellow every two 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i="1" kern="1200" dirty="0">
                <a:solidFill>
                  <a:srgbClr val="0070C0"/>
                </a:solidFill>
                <a:effectLst/>
                <a:latin typeface="Calibri" panose="020F0502020204030204" pitchFamily="34" charset="0"/>
                <a:ea typeface="MS PGothic" panose="020B0600070205080204" pitchFamily="34" charset="-128"/>
                <a:cs typeface="Times New Roman" panose="02020603050405020304" pitchFamily="18" charset="0"/>
              </a:rPr>
              <a:t>$1 million: Endows a visiting lecturer every year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i="1" kern="1200" dirty="0">
                <a:solidFill>
                  <a:srgbClr val="0070C0"/>
                </a:solidFill>
                <a:effectLst/>
                <a:latin typeface="Calibri" panose="020F0502020204030204" pitchFamily="34" charset="0"/>
                <a:ea typeface="MS PGothic" panose="020B0600070205080204" pitchFamily="34" charset="-128"/>
                <a:cs typeface="Times New Roman" panose="02020603050405020304" pitchFamily="18" charset="0"/>
              </a:rPr>
              <a:t>$750,000: Endows a Rotary Peace fellow every three 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i="1" kern="1200" dirty="0">
                <a:solidFill>
                  <a:srgbClr val="0070C0"/>
                </a:solidFill>
                <a:effectLst/>
                <a:latin typeface="Calibri" panose="020F0502020204030204" pitchFamily="34" charset="0"/>
                <a:ea typeface="MS PGothic" panose="020B0600070205080204" pitchFamily="34" charset="-128"/>
                <a:cs typeface="Times New Roman" panose="02020603050405020304" pitchFamily="18" charset="0"/>
              </a:rPr>
              <a:t>$500,000: Endows a Rotary Peace fellow every four 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i="1" kern="1200" dirty="0">
                <a:solidFill>
                  <a:srgbClr val="0070C0"/>
                </a:solidFill>
                <a:effectLst/>
                <a:latin typeface="Calibri" panose="020F0502020204030204" pitchFamily="34" charset="0"/>
                <a:ea typeface="MS PGothic" panose="020B0600070205080204" pitchFamily="34" charset="-128"/>
                <a:cs typeface="Times New Roman" panose="02020603050405020304" pitchFamily="18" charset="0"/>
              </a:rPr>
              <a:t>$250,000: Endows one Rotary Peace certificate fellow every year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i="1" kern="1200" dirty="0">
                <a:solidFill>
                  <a:srgbClr val="0070C0"/>
                </a:solidFill>
                <a:effectLst/>
                <a:latin typeface="Calibri" panose="020F0502020204030204" pitchFamily="34" charset="0"/>
                <a:ea typeface="MS PGothic" panose="020B0600070205080204" pitchFamily="34" charset="-128"/>
                <a:cs typeface="Times New Roman" panose="02020603050405020304" pitchFamily="18" charset="0"/>
              </a:rPr>
              <a:t>$100,000: Endows an annual seminar at a Rotary Peace Center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i="1" kern="1200" dirty="0">
                <a:solidFill>
                  <a:srgbClr val="0070C0"/>
                </a:solidFill>
                <a:effectLst/>
                <a:latin typeface="Calibri" panose="020F0502020204030204" pitchFamily="34" charset="0"/>
                <a:ea typeface="MS PGothic" panose="020B0600070205080204" pitchFamily="34" charset="-128"/>
                <a:cs typeface="Times New Roman" panose="02020603050405020304" pitchFamily="18" charset="0"/>
              </a:rPr>
              <a:t>$25,000 and up: Provides general support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r>
              <a:rPr lang="en-US" sz="1800" b="1" i="1" kern="1200" dirty="0">
                <a:solidFill>
                  <a:srgbClr val="0070C0"/>
                </a:solidFill>
                <a:effectLst/>
                <a:latin typeface="Calibri" panose="020F0502020204030204" pitchFamily="34" charset="0"/>
                <a:ea typeface="MS PGothic" panose="020B0600070205080204" pitchFamily="34" charset="-128"/>
              </a:rPr>
              <a:t>Rotary Peace Centers directed gifts</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i="1" kern="1200" dirty="0">
                <a:solidFill>
                  <a:srgbClr val="0070C0"/>
                </a:solidFill>
                <a:effectLst/>
                <a:latin typeface="Calibri" panose="020F0502020204030204" pitchFamily="34" charset="0"/>
                <a:ea typeface="MS PGothic" panose="020B0600070205080204" pitchFamily="34" charset="-128"/>
                <a:cs typeface="Times New Roman" panose="02020603050405020304" pitchFamily="18" charset="0"/>
              </a:rPr>
              <a:t>$75,000: Provides funding for a Rotary Peace Fellow to complete a two-year master’s degree program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i="1" kern="1200" dirty="0">
                <a:solidFill>
                  <a:srgbClr val="0070C0"/>
                </a:solidFill>
                <a:effectLst/>
                <a:latin typeface="Calibri" panose="020F0502020204030204" pitchFamily="34" charset="0"/>
                <a:ea typeface="MS PGothic" panose="020B0600070205080204" pitchFamily="34" charset="-128"/>
                <a:cs typeface="Times New Roman" panose="02020603050405020304" pitchFamily="18" charset="0"/>
              </a:rPr>
              <a:t>$75,000: Provides funding for up to 10 internships or research projects for peace fellows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i="1" kern="1200" dirty="0">
                <a:solidFill>
                  <a:srgbClr val="0070C0"/>
                </a:solidFill>
                <a:effectLst/>
                <a:latin typeface="Calibri" panose="020F0502020204030204" pitchFamily="34" charset="0"/>
                <a:ea typeface="MS PGothic" panose="020B0600070205080204" pitchFamily="34" charset="-128"/>
                <a:cs typeface="Times New Roman" panose="02020603050405020304" pitchFamily="18" charset="0"/>
              </a:rPr>
              <a:t>$60,000: Provides funding for five fellows enrolled in the three-month professional development certificate program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i="1" kern="1200" dirty="0">
                <a:solidFill>
                  <a:srgbClr val="0070C0"/>
                </a:solidFill>
                <a:effectLst/>
                <a:latin typeface="Calibri" panose="020F0502020204030204" pitchFamily="34" charset="0"/>
                <a:ea typeface="MS PGothic" panose="020B0600070205080204" pitchFamily="34" charset="-128"/>
                <a:cs typeface="Times New Roman" panose="02020603050405020304" pitchFamily="18" charset="0"/>
              </a:rPr>
              <a:t>$10,000: Provides general support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r>
              <a:rPr lang="en-US" sz="1800" b="1" i="1" kern="1200" dirty="0">
                <a:solidFill>
                  <a:srgbClr val="0070C0"/>
                </a:solidFill>
                <a:effectLst/>
                <a:latin typeface="Calibri" panose="020F0502020204030204" pitchFamily="34" charset="0"/>
                <a:ea typeface="MS PGothic" panose="020B0600070205080204" pitchFamily="34" charset="-128"/>
              </a:rPr>
              <a:t>Rotary Peace Symposium directed gifts</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i="1" kern="1200" dirty="0">
                <a:solidFill>
                  <a:srgbClr val="0070C0"/>
                </a:solidFill>
                <a:effectLst/>
                <a:latin typeface="Calibri" panose="020F0502020204030204" pitchFamily="34" charset="0"/>
                <a:ea typeface="MS PGothic" panose="020B0600070205080204" pitchFamily="34" charset="-128"/>
                <a:cs typeface="Times New Roman" panose="02020603050405020304" pitchFamily="18" charset="0"/>
              </a:rPr>
              <a:t>$400,000-$500,000: Underwrites the cost of the Peace Symposium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i="1" kern="1200" dirty="0">
                <a:solidFill>
                  <a:srgbClr val="0070C0"/>
                </a:solidFill>
                <a:effectLst/>
                <a:latin typeface="Calibri" panose="020F0502020204030204" pitchFamily="34" charset="0"/>
                <a:ea typeface="MS PGothic" panose="020B0600070205080204" pitchFamily="34" charset="-128"/>
                <a:cs typeface="Times New Roman" panose="02020603050405020304" pitchFamily="18" charset="0"/>
              </a:rPr>
              <a:t>$50,000-$100,000: Provides full funding for a donor-specified element of the peace symposium (speakers, Rotary Peace Fellow travel, etc.)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i="1" kern="1200" dirty="0">
                <a:solidFill>
                  <a:srgbClr val="0070C0"/>
                </a:solidFill>
                <a:effectLst/>
                <a:latin typeface="Calibri" panose="020F0502020204030204" pitchFamily="34" charset="0"/>
                <a:ea typeface="MS PGothic" panose="020B0600070205080204" pitchFamily="34" charset="-128"/>
                <a:cs typeface="Times New Roman" panose="02020603050405020304" pitchFamily="18" charset="0"/>
              </a:rPr>
              <a:t>$10,000-$25,000: Provides funding for a hosted reception connected to the Peace Symposium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i="1" kern="1200" dirty="0">
                <a:solidFill>
                  <a:srgbClr val="0070C0"/>
                </a:solidFill>
                <a:effectLst/>
                <a:latin typeface="Calibri" panose="020F0502020204030204" pitchFamily="34" charset="0"/>
                <a:ea typeface="MS PGothic" panose="020B0600070205080204" pitchFamily="34" charset="-128"/>
                <a:cs typeface="Times New Roman" panose="02020603050405020304" pitchFamily="18" charset="0"/>
              </a:rPr>
              <a:t>$10,000 and up: Provides general support for the Peace Symposium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r>
              <a:rPr lang="en-US" sz="1800" b="1" i="1" kern="1200" dirty="0">
                <a:solidFill>
                  <a:srgbClr val="0070C0"/>
                </a:solidFill>
                <a:effectLst/>
                <a:latin typeface="Calibri" panose="020F0502020204030204" pitchFamily="34" charset="0"/>
                <a:ea typeface="MS PGothic" panose="020B0600070205080204" pitchFamily="34" charset="-128"/>
              </a:rPr>
              <a:t>Entrepreneurial named gift for peace</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i="1" kern="1200" dirty="0">
                <a:solidFill>
                  <a:srgbClr val="0070C0"/>
                </a:solidFill>
                <a:effectLst/>
                <a:latin typeface="Calibri" panose="020F0502020204030204" pitchFamily="34" charset="0"/>
                <a:ea typeface="MS PGothic" panose="020B0600070205080204" pitchFamily="34" charset="-128"/>
                <a:cs typeface="Times New Roman" panose="02020603050405020304" pitchFamily="18" charset="0"/>
              </a:rPr>
              <a:t>$75,000-$1 million: Funds new opportunities within Rotary’s peace programs for global grants and the Rotary Peace Centers, such as workshops and retreats, and other initiatives.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79FBD34-4A15-4E3A-90E1-E13C0A6F3E0B}" type="slidenum">
              <a:rPr lang="en-US" smtClean="0"/>
              <a:t>10</a:t>
            </a:fld>
            <a:endParaRPr lang="en-US"/>
          </a:p>
        </p:txBody>
      </p:sp>
    </p:spTree>
    <p:extLst>
      <p:ext uri="{BB962C8B-B14F-4D97-AF65-F5344CB8AC3E}">
        <p14:creationId xmlns:p14="http://schemas.microsoft.com/office/powerpoint/2010/main" val="955848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03460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29974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2180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5979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6010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5337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7268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0405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563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6111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2599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dirty="0">
              <a:solidFill>
                <a:srgbClr val="FFFFFF"/>
              </a:solidFill>
              <a:latin typeface="Calibri" charset="0"/>
              <a:ea typeface="ヒラギノ角ゴ Pro W3" charset="0"/>
              <a:cs typeface="ヒラギノ角ゴ Pro W3" charset="0"/>
            </a:endParaRPr>
          </a:p>
        </p:txBody>
      </p:sp>
      <p:sp>
        <p:nvSpPr>
          <p:cNvPr id="5" name="Rectangle 4"/>
          <p:cNvSpPr>
            <a:spLocks noChangeArrowheads="1"/>
          </p:cNvSpPr>
          <p:nvPr userDrawn="1"/>
        </p:nvSpPr>
        <p:spPr bwMode="auto">
          <a:xfrm>
            <a:off x="-101600" y="457200"/>
            <a:ext cx="12395200" cy="533400"/>
          </a:xfrm>
          <a:prstGeom prst="rect">
            <a:avLst/>
          </a:prstGeom>
          <a:solidFill>
            <a:srgbClr val="005DAA"/>
          </a:solidFill>
          <a:ln>
            <a:noFill/>
          </a:ln>
          <a:effectLst>
            <a:outerShdw blurRad="101600" dist="63500" dir="54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dirty="0">
              <a:solidFill>
                <a:srgbClr val="FFFFFF"/>
              </a:solidFill>
              <a:latin typeface="Calibri" charset="0"/>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lIns="0" rIns="0"/>
          <a:lstStyle>
            <a:lvl1pPr marL="0" indent="0">
              <a:buFontTx/>
              <a:buNone/>
              <a:defRPr sz="1600" b="1" i="0">
                <a:solidFill>
                  <a:srgbClr val="687D90"/>
                </a:solidFill>
                <a:latin typeface="Georgia"/>
                <a:cs typeface="Georgia"/>
              </a:defRPr>
            </a:lvl1pPr>
            <a:lvl2pPr marL="0" indent="0">
              <a:buFontTx/>
              <a:buNone/>
              <a:defRPr sz="2000">
                <a:solidFill>
                  <a:srgbClr val="919295"/>
                </a:solidFill>
                <a:latin typeface="Georgia"/>
                <a:cs typeface="Georgia"/>
              </a:defRPr>
            </a:lvl2pPr>
            <a:lvl3pPr marL="0" indent="0">
              <a:buFontTx/>
              <a:buNone/>
              <a:defRPr sz="1800" b="1">
                <a:solidFill>
                  <a:srgbClr val="687D90"/>
                </a:solidFill>
                <a:latin typeface="Georgia"/>
                <a:cs typeface="Georgia"/>
              </a:defRPr>
            </a:lvl3pPr>
            <a:lvl4pPr marL="338328" indent="-219456">
              <a:buClr>
                <a:srgbClr val="005DAA"/>
              </a:buClr>
              <a:buFont typeface="Wingdings" charset="2"/>
              <a:buChar char="§"/>
              <a:defRPr sz="1800">
                <a:solidFill>
                  <a:srgbClr val="919295"/>
                </a:solidFill>
                <a:latin typeface="Georgia"/>
                <a:cs typeface="Georgia"/>
              </a:defRPr>
            </a:lvl4pPr>
            <a:lvl5pPr marL="228600" indent="-228600">
              <a:buFont typeface="Wingdings" charset="2"/>
              <a:buChar char="§"/>
              <a:defRPr sz="1600">
                <a:solidFill>
                  <a:srgbClr val="919295"/>
                </a:solidFill>
                <a:latin typeface="Georgia"/>
                <a:cs typeface="Georgia"/>
              </a:defRPr>
            </a:lvl5pPr>
          </a:lstStyle>
          <a:p>
            <a:pPr lvl="0"/>
            <a:r>
              <a:rPr lang="en-US" dirty="0"/>
              <a:t>Click to edit Master text styles</a:t>
            </a:r>
          </a:p>
          <a:p>
            <a:pPr lvl="1"/>
            <a:r>
              <a:rPr lang="en-US" dirty="0"/>
              <a:t>Second level</a:t>
            </a:r>
          </a:p>
          <a:p>
            <a:pPr lvl="1"/>
            <a:endParaRPr lang="en-US" dirty="0"/>
          </a:p>
          <a:p>
            <a:pPr lvl="2"/>
            <a:r>
              <a:rPr lang="en-US" dirty="0"/>
              <a:t>Third level</a:t>
            </a:r>
          </a:p>
          <a:p>
            <a:pPr lvl="3"/>
            <a:r>
              <a:rPr lang="en-US" dirty="0"/>
              <a:t>Fourth level</a:t>
            </a:r>
          </a:p>
        </p:txBody>
      </p:sp>
      <p:pic>
        <p:nvPicPr>
          <p:cNvPr id="7" name="Picture 6" descr="A picture containing text&#10;&#10;Description automatically generated">
            <a:extLst>
              <a:ext uri="{FF2B5EF4-FFF2-40B4-BE49-F238E27FC236}">
                <a16:creationId xmlns:a16="http://schemas.microsoft.com/office/drawing/2014/main" id="{C5B00B66-85E8-5707-C41F-101D473D53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4579" y="5973765"/>
            <a:ext cx="1277377" cy="480217"/>
          </a:xfrm>
          <a:prstGeom prst="rect">
            <a:avLst/>
          </a:prstGeom>
        </p:spPr>
      </p:pic>
    </p:spTree>
    <p:extLst>
      <p:ext uri="{BB962C8B-B14F-4D97-AF65-F5344CB8AC3E}">
        <p14:creationId xmlns:p14="http://schemas.microsoft.com/office/powerpoint/2010/main" val="327393159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2462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8584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11" indent="-169872">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8" y="3383632"/>
            <a:ext cx="4986867" cy="1975764"/>
          </a:xfrm>
        </p:spPr>
        <p:txBody>
          <a:bodyPr>
            <a:normAutofit/>
          </a:bodyPr>
          <a:lstStyle>
            <a:lvl1pPr marL="0" indent="0" algn="l">
              <a:buNone/>
              <a:defRPr sz="2200">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4" y="115570"/>
            <a:ext cx="423334" cy="365125"/>
          </a:xfrm>
        </p:spPr>
        <p:txBody>
          <a:bodyPr vert="horz" lIns="91440" tIns="45720" rIns="91440" bIns="45720" rtlCol="0" anchor="ctr"/>
          <a:lstStyle>
            <a:lvl1pPr>
              <a:defRPr lang="en-US" smtClean="0">
                <a:solidFill>
                  <a:schemeClr val="tx1"/>
                </a:solidFill>
              </a:defRPr>
            </a:lvl1pPr>
          </a:lstStyle>
          <a:p>
            <a:fld id="{013315BC-D548-4185-A234-5B26905AF73E}" type="slidenum">
              <a:rPr lang="en-US" smtClean="0"/>
              <a:t>‹#›</a:t>
            </a:fld>
            <a:endParaRPr lang="en-US"/>
          </a:p>
        </p:txBody>
      </p:sp>
    </p:spTree>
    <p:extLst>
      <p:ext uri="{BB962C8B-B14F-4D97-AF65-F5344CB8AC3E}">
        <p14:creationId xmlns:p14="http://schemas.microsoft.com/office/powerpoint/2010/main" val="342854357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581698"/>
          </a:xfrm>
          <a:prstGeom prst="rect">
            <a:avLst/>
          </a:prstGeom>
        </p:spPr>
        <p:txBody>
          <a:bodyPr wrap="square" lIns="0" tIns="0" rIns="0" bIns="0">
            <a:spAutoFit/>
          </a:bodyPr>
          <a:lstStyle>
            <a:lvl1pPr>
              <a:defRPr sz="3780" b="0" i="0">
                <a:solidFill>
                  <a:schemeClr val="bg1"/>
                </a:solidFill>
                <a:latin typeface="Lucida Sans"/>
                <a:cs typeface="Lucida Sans"/>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89579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576353" y="1128794"/>
            <a:ext cx="4045131" cy="581698"/>
          </a:xfrm>
        </p:spPr>
        <p:txBody>
          <a:bodyPr lIns="0" tIns="0" rIns="0" bIns="0"/>
          <a:lstStyle>
            <a:lvl1pPr>
              <a:defRPr sz="3780" b="0" i="0">
                <a:solidFill>
                  <a:schemeClr val="bg1"/>
                </a:solidFill>
                <a:latin typeface="Lucida Sans"/>
                <a:cs typeface="Lucida Sa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87664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576353" y="1128794"/>
            <a:ext cx="4045131" cy="581698"/>
          </a:xfrm>
        </p:spPr>
        <p:txBody>
          <a:bodyPr lIns="0" tIns="0" rIns="0" bIns="0"/>
          <a:lstStyle>
            <a:lvl1pPr>
              <a:defRPr sz="3780" b="0" i="0">
                <a:solidFill>
                  <a:schemeClr val="bg1"/>
                </a:solidFill>
                <a:latin typeface="Lucida Sans"/>
                <a:cs typeface="Lucida Sans"/>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42903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576353" y="1128794"/>
            <a:ext cx="4045131" cy="581698"/>
          </a:xfrm>
        </p:spPr>
        <p:txBody>
          <a:bodyPr lIns="0" tIns="0" rIns="0" bIns="0"/>
          <a:lstStyle>
            <a:lvl1pPr>
              <a:defRPr sz="3780" b="0" i="0">
                <a:solidFill>
                  <a:schemeClr val="bg1"/>
                </a:solidFill>
                <a:latin typeface="Lucida Sans"/>
                <a:cs typeface="Lucida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285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35002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5C4E-D281-E91C-F894-A30F95A56D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ADA1EF-CB78-E9F3-D4D8-EC677F858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72FFAE-B0FC-69C8-BDAB-538A4F502B16}"/>
              </a:ext>
            </a:extLst>
          </p:cNvPr>
          <p:cNvSpPr>
            <a:spLocks noGrp="1"/>
          </p:cNvSpPr>
          <p:nvPr>
            <p:ph type="dt" sz="half" idx="10"/>
          </p:nvPr>
        </p:nvSpPr>
        <p:spPr/>
        <p:txBody>
          <a:bodyPr/>
          <a:lstStyle/>
          <a:p>
            <a:fld id="{262B882C-528B-4C43-9E9F-9DD0C4BEC19B}" type="datetimeFigureOut">
              <a:rPr lang="en-US" smtClean="0"/>
              <a:t>11/7/2023</a:t>
            </a:fld>
            <a:endParaRPr lang="en-US"/>
          </a:p>
        </p:txBody>
      </p:sp>
      <p:sp>
        <p:nvSpPr>
          <p:cNvPr id="5" name="Footer Placeholder 4">
            <a:extLst>
              <a:ext uri="{FF2B5EF4-FFF2-40B4-BE49-F238E27FC236}">
                <a16:creationId xmlns:a16="http://schemas.microsoft.com/office/drawing/2014/main" id="{74B048D5-6505-DABA-C472-9827E6AFA1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18658-9CBC-F6CC-9002-EC81676AFB71}"/>
              </a:ext>
            </a:extLst>
          </p:cNvPr>
          <p:cNvSpPr>
            <a:spLocks noGrp="1"/>
          </p:cNvSpPr>
          <p:nvPr>
            <p:ph type="sldNum" sz="quarter" idx="12"/>
          </p:nvPr>
        </p:nvSpPr>
        <p:spPr/>
        <p:txBody>
          <a:bodyPr/>
          <a:lstStyle/>
          <a:p>
            <a:fld id="{FFD41B72-80CE-4184-B75A-805BF61DCFDD}" type="slidenum">
              <a:rPr lang="en-US" smtClean="0"/>
              <a:t>‹#›</a:t>
            </a:fld>
            <a:endParaRPr lang="en-US"/>
          </a:p>
        </p:txBody>
      </p:sp>
    </p:spTree>
    <p:extLst>
      <p:ext uri="{BB962C8B-B14F-4D97-AF65-F5344CB8AC3E}">
        <p14:creationId xmlns:p14="http://schemas.microsoft.com/office/powerpoint/2010/main" val="231072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6021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6999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4390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119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429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7952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88230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72133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5295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7362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42769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8016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338305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482709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33997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34742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298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7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11/7/2023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73246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416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0" name="Content Placeholder 2"/>
          <p:cNvSpPr>
            <a:spLocks noGrp="1"/>
          </p:cNvSpPr>
          <p:nvPr>
            <p:ph sz="half" idx="12"/>
          </p:nvPr>
        </p:nvSpPr>
        <p:spPr>
          <a:xfrm>
            <a:off x="609601" y="1606712"/>
            <a:ext cx="5445415"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4"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
        <p:nvSpPr>
          <p:cNvPr id="7" name="Content Placeholder 2"/>
          <p:cNvSpPr>
            <a:spLocks noGrp="1"/>
          </p:cNvSpPr>
          <p:nvPr>
            <p:ph sz="half" idx="11"/>
          </p:nvPr>
        </p:nvSpPr>
        <p:spPr>
          <a:xfrm>
            <a:off x="6186715" y="1600201"/>
            <a:ext cx="5444021" cy="3982571"/>
          </a:xfrm>
          <a:prstGeom prst="rect">
            <a:avLst/>
          </a:prstGeom>
        </p:spPr>
        <p:txBody>
          <a:bodyPr/>
          <a:lstStyle>
            <a:lvl1pPr marL="0" indent="0" algn="l">
              <a:buNone/>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endParaRPr lang="en-US" dirty="0"/>
          </a:p>
        </p:txBody>
      </p:sp>
      <p:sp>
        <p:nvSpPr>
          <p:cNvPr id="11" name="Content Placeholder 2"/>
          <p:cNvSpPr>
            <a:spLocks noGrp="1"/>
          </p:cNvSpPr>
          <p:nvPr>
            <p:ph sz="half" idx="13"/>
          </p:nvPr>
        </p:nvSpPr>
        <p:spPr>
          <a:xfrm>
            <a:off x="609601" y="3628013"/>
            <a:ext cx="2644367"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
        <p:nvSpPr>
          <p:cNvPr id="12" name="Content Placeholder 2"/>
          <p:cNvSpPr>
            <a:spLocks noGrp="1"/>
          </p:cNvSpPr>
          <p:nvPr>
            <p:ph sz="half" idx="14"/>
          </p:nvPr>
        </p:nvSpPr>
        <p:spPr>
          <a:xfrm>
            <a:off x="3370179" y="3634524"/>
            <a:ext cx="2684836" cy="1948249"/>
          </a:xfrm>
          <a:prstGeom prst="rect">
            <a:avLst/>
          </a:prstGeom>
        </p:spPr>
        <p:txBody>
          <a:bodyPr>
            <a:normAutofit/>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marL="0" indent="0" algn="l">
              <a:buNone/>
              <a:defRPr sz="1600">
                <a:solidFill>
                  <a:srgbClr val="17458F"/>
                </a:solidFill>
              </a:defRPr>
            </a:lvl5pPr>
            <a:lvl6pPr>
              <a:defRPr sz="1800"/>
            </a:lvl6pPr>
            <a:lvl7pPr>
              <a:defRPr sz="1800"/>
            </a:lvl7pPr>
            <a:lvl8pPr>
              <a:defRPr sz="1800"/>
            </a:lvl8pPr>
            <a:lvl9pPr>
              <a:defRPr sz="1800"/>
            </a:lvl9pPr>
          </a:lstStyle>
          <a:p>
            <a:pPr lvl="4"/>
            <a:endParaRPr lang="en-US" dirty="0"/>
          </a:p>
        </p:txBody>
      </p:sp>
    </p:spTree>
    <p:extLst>
      <p:ext uri="{BB962C8B-B14F-4D97-AF65-F5344CB8AC3E}">
        <p14:creationId xmlns:p14="http://schemas.microsoft.com/office/powerpoint/2010/main" val="110880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462847" y="6352144"/>
            <a:ext cx="2743200" cy="365125"/>
          </a:xfrm>
          <a:prstGeom prst="rect">
            <a:avLst/>
          </a:prstGeom>
        </p:spPr>
        <p:txBody>
          <a:bodyPr/>
          <a:lstStyle/>
          <a:p>
            <a:fld id="{A5A7CDC9-FDCB-854B-908A-E981B002BD2E}" type="slidenum">
              <a:rPr lang="en-US" smtClean="0"/>
              <a:t>‹#›</a:t>
            </a:fld>
            <a:endParaRPr lang="en-US" dirty="0"/>
          </a:p>
        </p:txBody>
      </p:sp>
      <p:pic>
        <p:nvPicPr>
          <p:cNvPr id="3" name="Picture 2" descr="A close up of a flag&#10;&#10;Description automatically generated">
            <a:extLst>
              <a:ext uri="{FF2B5EF4-FFF2-40B4-BE49-F238E27FC236}">
                <a16:creationId xmlns:a16="http://schemas.microsoft.com/office/drawing/2014/main" id="{395C5615-987D-C04E-BCBC-D3CC268929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86921" y="6251444"/>
            <a:ext cx="2743200" cy="465827"/>
          </a:xfrm>
          <a:prstGeom prst="rect">
            <a:avLst/>
          </a:prstGeom>
        </p:spPr>
      </p:pic>
    </p:spTree>
    <p:extLst>
      <p:ext uri="{BB962C8B-B14F-4D97-AF65-F5344CB8AC3E}">
        <p14:creationId xmlns:p14="http://schemas.microsoft.com/office/powerpoint/2010/main" val="22497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71382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1693804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2.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5.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580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90" r:id="rId8"/>
    <p:sldLayoutId id="2147483691" r:id="rId9"/>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2pPr>
      <a:lvl3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3pPr>
      <a:lvl4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4pPr>
      <a:lvl5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5pPr>
      <a:lvl6pPr marL="457200" algn="ctr" defTabSz="457200" rtl="0" fontAlgn="base">
        <a:spcBef>
          <a:spcPct val="0"/>
        </a:spcBef>
        <a:spcAft>
          <a:spcPct val="0"/>
        </a:spcAft>
        <a:defRPr sz="4400">
          <a:solidFill>
            <a:schemeClr val="tx1"/>
          </a:solidFill>
          <a:latin typeface="Georgia" pitchFamily="18" charset="0"/>
          <a:ea typeface="MS PGothic" pitchFamily="34" charset="-128"/>
        </a:defRPr>
      </a:lvl6pPr>
      <a:lvl7pPr marL="914400" algn="ctr" defTabSz="457200" rtl="0" fontAlgn="base">
        <a:spcBef>
          <a:spcPct val="0"/>
        </a:spcBef>
        <a:spcAft>
          <a:spcPct val="0"/>
        </a:spcAft>
        <a:defRPr sz="4400">
          <a:solidFill>
            <a:schemeClr val="tx1"/>
          </a:solidFill>
          <a:latin typeface="Georgia" pitchFamily="18" charset="0"/>
          <a:ea typeface="MS PGothic" pitchFamily="34" charset="-128"/>
        </a:defRPr>
      </a:lvl7pPr>
      <a:lvl8pPr marL="1371600" algn="ctr" defTabSz="457200" rtl="0" fontAlgn="base">
        <a:spcBef>
          <a:spcPct val="0"/>
        </a:spcBef>
        <a:spcAft>
          <a:spcPct val="0"/>
        </a:spcAft>
        <a:defRPr sz="4400">
          <a:solidFill>
            <a:schemeClr val="tx1"/>
          </a:solidFill>
          <a:latin typeface="Georgia" pitchFamily="18" charset="0"/>
          <a:ea typeface="MS PGothic" pitchFamily="34" charset="-128"/>
        </a:defRPr>
      </a:lvl8pPr>
      <a:lvl9pPr marL="1828800" algn="ctr" defTabSz="457200" rtl="0" fontAlgn="base">
        <a:spcBef>
          <a:spcPct val="0"/>
        </a:spcBef>
        <a:spcAft>
          <a:spcPct val="0"/>
        </a:spcAft>
        <a:defRPr sz="4400">
          <a:solidFill>
            <a:schemeClr val="tx1"/>
          </a:solidFill>
          <a:latin typeface="Georgia" pitchFamily="18"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defRPr sz="3200" kern="1200">
          <a:solidFill>
            <a:srgbClr val="585858"/>
          </a:solidFill>
          <a:latin typeface="+mn-lt"/>
          <a:ea typeface="MS PGothic" pitchFamily="34" charset="-128"/>
          <a:cs typeface="+mn-cs"/>
        </a:defRPr>
      </a:lvl1pPr>
      <a:lvl2pPr marL="457200" algn="l" defTabSz="457200" rtl="0" eaLnBrk="0" fontAlgn="base" hangingPunct="0">
        <a:spcBef>
          <a:spcPct val="20000"/>
        </a:spcBef>
        <a:spcAft>
          <a:spcPct val="0"/>
        </a:spcAft>
        <a:buFont typeface="Arial" pitchFamily="34" charset="0"/>
        <a:defRPr sz="2800" kern="1200">
          <a:solidFill>
            <a:srgbClr val="585858"/>
          </a:solidFill>
          <a:latin typeface="+mn-lt"/>
          <a:ea typeface="MS PGothic" pitchFamily="34" charset="-128"/>
          <a:cs typeface="+mn-cs"/>
        </a:defRPr>
      </a:lvl2pPr>
      <a:lvl3pPr marL="914400" algn="l" defTabSz="457200" rtl="0" eaLnBrk="0" fontAlgn="base" hangingPunct="0">
        <a:spcBef>
          <a:spcPct val="20000"/>
        </a:spcBef>
        <a:spcAft>
          <a:spcPct val="0"/>
        </a:spcAft>
        <a:buFont typeface="Arial" pitchFamily="34" charset="0"/>
        <a:defRPr sz="2400" kern="1200">
          <a:solidFill>
            <a:srgbClr val="585858"/>
          </a:solidFill>
          <a:latin typeface="+mn-lt"/>
          <a:ea typeface="MS PGothic" pitchFamily="34" charset="-128"/>
          <a:cs typeface="+mn-cs"/>
        </a:defRPr>
      </a:lvl3pPr>
      <a:lvl4pPr marL="1371600" algn="l" defTabSz="457200" rtl="0" eaLnBrk="0" fontAlgn="base" hangingPunct="0">
        <a:spcBef>
          <a:spcPct val="20000"/>
        </a:spcBef>
        <a:spcAft>
          <a:spcPct val="0"/>
        </a:spcAft>
        <a:buFont typeface="Arial" pitchFamily="34" charset="0"/>
        <a:defRPr sz="2000" kern="1200">
          <a:solidFill>
            <a:srgbClr val="585858"/>
          </a:solidFill>
          <a:latin typeface="+mn-lt"/>
          <a:ea typeface="MS PGothic" pitchFamily="34" charset="-128"/>
          <a:cs typeface="+mn-cs"/>
        </a:defRPr>
      </a:lvl4pPr>
      <a:lvl5pPr marL="1828800" algn="l" defTabSz="457200" rtl="0" eaLnBrk="0" fontAlgn="base" hangingPunct="0">
        <a:spcBef>
          <a:spcPct val="20000"/>
        </a:spcBef>
        <a:spcAft>
          <a:spcPct val="0"/>
        </a:spcAft>
        <a:buFont typeface="Arial" pitchFamily="34" charset="0"/>
        <a:defRPr sz="2000" kern="1200">
          <a:solidFill>
            <a:srgbClr val="585858"/>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0102852" y="6073775"/>
            <a:ext cx="1756833" cy="338138"/>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600" b="1" dirty="0">
                <a:latin typeface="Arial Narrow Bold"/>
                <a:cs typeface="Arial Narrow Bold"/>
              </a:rPr>
              <a:t>2019</a:t>
            </a:r>
          </a:p>
        </p:txBody>
      </p:sp>
      <p:sp>
        <p:nvSpPr>
          <p:cNvPr id="6" name="Rectangle 5"/>
          <p:cNvSpPr/>
          <p:nvPr/>
        </p:nvSpPr>
        <p:spPr>
          <a:xfrm>
            <a:off x="0" y="1"/>
            <a:ext cx="12192000" cy="1287463"/>
          </a:xfrm>
          <a:prstGeom prst="rect">
            <a:avLst/>
          </a:prstGeom>
          <a:solidFill>
            <a:srgbClr val="005DAA"/>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dirty="0">
              <a:solidFill>
                <a:srgbClr val="FFFFFF"/>
              </a:solidFill>
              <a:ea typeface="MS PGothic" pitchFamily="34" charset="-128"/>
            </a:endParaRPr>
          </a:p>
        </p:txBody>
      </p:sp>
      <p:pic>
        <p:nvPicPr>
          <p:cNvPr id="3" name="Picture 2" descr="Text&#10;&#10;Description automatically generated">
            <a:extLst>
              <a:ext uri="{FF2B5EF4-FFF2-40B4-BE49-F238E27FC236}">
                <a16:creationId xmlns:a16="http://schemas.microsoft.com/office/drawing/2014/main" id="{7D347D5C-3998-DAAA-4572-3E11BC49023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2315" y="6073775"/>
            <a:ext cx="1524003" cy="573025"/>
          </a:xfrm>
          <a:prstGeom prst="rect">
            <a:avLst/>
          </a:prstGeom>
        </p:spPr>
      </p:pic>
    </p:spTree>
    <p:custDataLst>
      <p:tags r:id="rId3"/>
    </p:custDataLst>
    <p:extLst>
      <p:ext uri="{BB962C8B-B14F-4D97-AF65-F5344CB8AC3E}">
        <p14:creationId xmlns:p14="http://schemas.microsoft.com/office/powerpoint/2010/main" val="1786770491"/>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11/7/2023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8397199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78937" cy="6858000"/>
          </a:xfrm>
          <a:custGeom>
            <a:avLst/>
            <a:gdLst/>
            <a:ahLst/>
            <a:cxnLst/>
            <a:rect l="l" t="t" r="r" b="b"/>
            <a:pathLst>
              <a:path w="3552190" h="2540000">
                <a:moveTo>
                  <a:pt x="3551653" y="0"/>
                </a:moveTo>
                <a:lnTo>
                  <a:pt x="0" y="0"/>
                </a:lnTo>
                <a:lnTo>
                  <a:pt x="0" y="2540000"/>
                </a:lnTo>
                <a:lnTo>
                  <a:pt x="3551653" y="2540000"/>
                </a:lnTo>
                <a:lnTo>
                  <a:pt x="3551653" y="0"/>
                </a:lnTo>
                <a:close/>
              </a:path>
            </a:pathLst>
          </a:custGeom>
          <a:solidFill>
            <a:srgbClr val="243D94"/>
          </a:solidFill>
        </p:spPr>
        <p:txBody>
          <a:bodyPr wrap="square" lIns="0" tIns="0" rIns="0" bIns="0" rtlCol="0"/>
          <a:lstStyle/>
          <a:p>
            <a:endParaRPr sz="4860"/>
          </a:p>
        </p:txBody>
      </p:sp>
      <p:pic>
        <p:nvPicPr>
          <p:cNvPr id="17" name="bg object 17"/>
          <p:cNvPicPr/>
          <p:nvPr/>
        </p:nvPicPr>
        <p:blipFill>
          <a:blip r:embed="rId8" cstate="print"/>
          <a:stretch>
            <a:fillRect/>
          </a:stretch>
        </p:blipFill>
        <p:spPr>
          <a:xfrm>
            <a:off x="0" y="293378"/>
            <a:ext cx="9546363" cy="6564621"/>
          </a:xfrm>
          <a:prstGeom prst="rect">
            <a:avLst/>
          </a:prstGeom>
        </p:spPr>
      </p:pic>
      <p:sp>
        <p:nvSpPr>
          <p:cNvPr id="2" name="Holder 2"/>
          <p:cNvSpPr>
            <a:spLocks noGrp="1"/>
          </p:cNvSpPr>
          <p:nvPr>
            <p:ph type="title"/>
          </p:nvPr>
        </p:nvSpPr>
        <p:spPr>
          <a:xfrm>
            <a:off x="3576353" y="1128794"/>
            <a:ext cx="4045131" cy="215444"/>
          </a:xfrm>
          <a:prstGeom prst="rect">
            <a:avLst/>
          </a:prstGeom>
        </p:spPr>
        <p:txBody>
          <a:bodyPr wrap="square" lIns="0" tIns="0" rIns="0" bIns="0">
            <a:spAutoFit/>
          </a:bodyPr>
          <a:lstStyle>
            <a:lvl1pPr>
              <a:defRPr sz="1400" b="0" i="0">
                <a:solidFill>
                  <a:schemeClr val="bg1"/>
                </a:solidFill>
                <a:latin typeface="Lucida Sans"/>
                <a:cs typeface="Lucida Sans"/>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11/7/2023</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0399494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92" r:id="rId6"/>
  </p:sldLayoutIdLst>
  <p:txStyles>
    <p:titleStyle>
      <a:lvl1pPr>
        <a:defRPr>
          <a:latin typeface="+mj-lt"/>
          <a:ea typeface="+mj-ea"/>
          <a:cs typeface="+mj-cs"/>
        </a:defRPr>
      </a:lvl1pPr>
    </p:titleStyle>
    <p:bodyStyle>
      <a:lvl1pPr marL="0">
        <a:defRPr>
          <a:latin typeface="+mn-lt"/>
          <a:ea typeface="+mn-ea"/>
          <a:cs typeface="+mn-cs"/>
        </a:defRPr>
      </a:lvl1pPr>
      <a:lvl2pPr marL="1234440">
        <a:defRPr>
          <a:latin typeface="+mn-lt"/>
          <a:ea typeface="+mn-ea"/>
          <a:cs typeface="+mn-cs"/>
        </a:defRPr>
      </a:lvl2pPr>
      <a:lvl3pPr marL="2468880">
        <a:defRPr>
          <a:latin typeface="+mn-lt"/>
          <a:ea typeface="+mn-ea"/>
          <a:cs typeface="+mn-cs"/>
        </a:defRPr>
      </a:lvl3pPr>
      <a:lvl4pPr marL="3703320">
        <a:defRPr>
          <a:latin typeface="+mn-lt"/>
          <a:ea typeface="+mn-ea"/>
          <a:cs typeface="+mn-cs"/>
        </a:defRPr>
      </a:lvl4pPr>
      <a:lvl5pPr marL="4937760">
        <a:defRPr>
          <a:latin typeface="+mn-lt"/>
          <a:ea typeface="+mn-ea"/>
          <a:cs typeface="+mn-cs"/>
        </a:defRPr>
      </a:lvl5pPr>
      <a:lvl6pPr marL="6172200">
        <a:defRPr>
          <a:latin typeface="+mn-lt"/>
          <a:ea typeface="+mn-ea"/>
          <a:cs typeface="+mn-cs"/>
        </a:defRPr>
      </a:lvl6pPr>
      <a:lvl7pPr marL="7406640">
        <a:defRPr>
          <a:latin typeface="+mn-lt"/>
          <a:ea typeface="+mn-ea"/>
          <a:cs typeface="+mn-cs"/>
        </a:defRPr>
      </a:lvl7pPr>
      <a:lvl8pPr marL="8641080">
        <a:defRPr>
          <a:latin typeface="+mn-lt"/>
          <a:ea typeface="+mn-ea"/>
          <a:cs typeface="+mn-cs"/>
        </a:defRPr>
      </a:lvl8pPr>
      <a:lvl9pPr marL="9875520">
        <a:defRPr>
          <a:latin typeface="+mn-lt"/>
          <a:ea typeface="+mn-ea"/>
          <a:cs typeface="+mn-cs"/>
        </a:defRPr>
      </a:lvl9pPr>
    </p:bodyStyle>
    <p:otherStyle>
      <a:lvl1pPr marL="0">
        <a:defRPr>
          <a:latin typeface="+mn-lt"/>
          <a:ea typeface="+mn-ea"/>
          <a:cs typeface="+mn-cs"/>
        </a:defRPr>
      </a:lvl1pPr>
      <a:lvl2pPr marL="1234440">
        <a:defRPr>
          <a:latin typeface="+mn-lt"/>
          <a:ea typeface="+mn-ea"/>
          <a:cs typeface="+mn-cs"/>
        </a:defRPr>
      </a:lvl2pPr>
      <a:lvl3pPr marL="2468880">
        <a:defRPr>
          <a:latin typeface="+mn-lt"/>
          <a:ea typeface="+mn-ea"/>
          <a:cs typeface="+mn-cs"/>
        </a:defRPr>
      </a:lvl3pPr>
      <a:lvl4pPr marL="3703320">
        <a:defRPr>
          <a:latin typeface="+mn-lt"/>
          <a:ea typeface="+mn-ea"/>
          <a:cs typeface="+mn-cs"/>
        </a:defRPr>
      </a:lvl4pPr>
      <a:lvl5pPr marL="4937760">
        <a:defRPr>
          <a:latin typeface="+mn-lt"/>
          <a:ea typeface="+mn-ea"/>
          <a:cs typeface="+mn-cs"/>
        </a:defRPr>
      </a:lvl5pPr>
      <a:lvl6pPr marL="6172200">
        <a:defRPr>
          <a:latin typeface="+mn-lt"/>
          <a:ea typeface="+mn-ea"/>
          <a:cs typeface="+mn-cs"/>
        </a:defRPr>
      </a:lvl6pPr>
      <a:lvl7pPr marL="7406640">
        <a:defRPr>
          <a:latin typeface="+mn-lt"/>
          <a:ea typeface="+mn-ea"/>
          <a:cs typeface="+mn-cs"/>
        </a:defRPr>
      </a:lvl7pPr>
      <a:lvl8pPr marL="8641080">
        <a:defRPr>
          <a:latin typeface="+mn-lt"/>
          <a:ea typeface="+mn-ea"/>
          <a:cs typeface="+mn-cs"/>
        </a:defRPr>
      </a:lvl8pPr>
      <a:lvl9pPr marL="987552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11/7/2023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25745611"/>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hyperlink" Target="https://www.rotary.org/en/rotary-endowmen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hyperlink" Target="https://www.rotary.org/en/rotary-endowmen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36.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7.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xml"/><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slideLayout" Target="../slideLayouts/slideLayout22.xml"/><Relationship Id="rId1" Type="http://schemas.openxmlformats.org/officeDocument/2006/relationships/tags" Target="../tags/tag3.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7.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17955-A3E2-41BF-E490-4B403B009A2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AF0C035-B04D-A9EA-26D5-EE84DE81E8C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EF4A3D1-6523-7CAF-AAA5-F05E174ED5CD}"/>
              </a:ext>
            </a:extLst>
          </p:cNvPr>
          <p:cNvPicPr>
            <a:picLocks noChangeAspect="1"/>
          </p:cNvPicPr>
          <p:nvPr/>
        </p:nvPicPr>
        <p:blipFill>
          <a:blip r:embed="rId2"/>
          <a:stretch>
            <a:fillRect/>
          </a:stretch>
        </p:blipFill>
        <p:spPr>
          <a:xfrm>
            <a:off x="0" y="0"/>
            <a:ext cx="12192000" cy="6858000"/>
          </a:xfrm>
          <a:prstGeom prst="rect">
            <a:avLst/>
          </a:prstGeom>
        </p:spPr>
      </p:pic>
      <p:sp>
        <p:nvSpPr>
          <p:cNvPr id="6" name="object 2">
            <a:extLst>
              <a:ext uri="{FF2B5EF4-FFF2-40B4-BE49-F238E27FC236}">
                <a16:creationId xmlns:a16="http://schemas.microsoft.com/office/drawing/2014/main" id="{BCCA1C22-1457-7291-97AD-F6C19F4415A2}"/>
              </a:ext>
            </a:extLst>
          </p:cNvPr>
          <p:cNvSpPr txBox="1">
            <a:spLocks/>
          </p:cNvSpPr>
          <p:nvPr/>
        </p:nvSpPr>
        <p:spPr>
          <a:xfrm>
            <a:off x="3144071" y="1600200"/>
            <a:ext cx="6281082" cy="2795958"/>
          </a:xfrm>
          <a:prstGeom prst="rect">
            <a:avLst/>
          </a:prstGeom>
        </p:spPr>
        <p:txBody>
          <a:bodyPr vert="horz" wrap="square" lIns="0" tIns="5315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 marR="13716" indent="6858">
              <a:lnSpc>
                <a:spcPct val="99200"/>
              </a:lnSpc>
              <a:spcBef>
                <a:spcPts val="418"/>
              </a:spcBef>
            </a:pPr>
            <a:r>
              <a:rPr lang="en-US" dirty="0"/>
              <a:t>The</a:t>
            </a:r>
            <a:r>
              <a:rPr lang="en-US" spc="-95" dirty="0"/>
              <a:t> </a:t>
            </a:r>
            <a:r>
              <a:rPr lang="en-US" sz="5265" b="1" spc="-95" dirty="0">
                <a:solidFill>
                  <a:srgbClr val="F5A81C"/>
                </a:solidFill>
                <a:latin typeface="Verdana"/>
                <a:cs typeface="Verdana"/>
              </a:rPr>
              <a:t>ABC’s </a:t>
            </a:r>
            <a:br>
              <a:rPr lang="en-US" sz="5265" b="1" spc="-95" dirty="0">
                <a:solidFill>
                  <a:srgbClr val="F5A81C"/>
                </a:solidFill>
                <a:latin typeface="Verdana"/>
                <a:cs typeface="Verdana"/>
              </a:rPr>
            </a:br>
            <a:r>
              <a:rPr lang="en-US" dirty="0"/>
              <a:t>of</a:t>
            </a:r>
            <a:r>
              <a:rPr lang="en-US" spc="-122" dirty="0"/>
              <a:t> </a:t>
            </a:r>
            <a:r>
              <a:rPr lang="en-US" spc="-27" dirty="0"/>
              <a:t>The</a:t>
            </a:r>
            <a:r>
              <a:rPr lang="en-US" spc="-108" dirty="0"/>
              <a:t> </a:t>
            </a:r>
            <a:r>
              <a:rPr lang="en-US" spc="-27" dirty="0"/>
              <a:t>Rotary Foundation</a:t>
            </a:r>
            <a:endParaRPr lang="en-US" sz="5265" dirty="0">
              <a:latin typeface="Verdana"/>
              <a:cs typeface="Verdana"/>
            </a:endParaRPr>
          </a:p>
        </p:txBody>
      </p:sp>
    </p:spTree>
    <p:extLst>
      <p:ext uri="{BB962C8B-B14F-4D97-AF65-F5344CB8AC3E}">
        <p14:creationId xmlns:p14="http://schemas.microsoft.com/office/powerpoint/2010/main" val="3428980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A4CC6-3EE0-9412-3D5C-31AACA519E52}"/>
              </a:ext>
            </a:extLst>
          </p:cNvPr>
          <p:cNvSpPr>
            <a:spLocks noGrp="1"/>
          </p:cNvSpPr>
          <p:nvPr>
            <p:ph type="title"/>
          </p:nvPr>
        </p:nvSpPr>
        <p:spPr/>
        <p:txBody>
          <a:bodyPr/>
          <a:lstStyle/>
          <a:p>
            <a:r>
              <a:rPr lang="en-US" dirty="0"/>
              <a:t>Individual recognition</a:t>
            </a:r>
          </a:p>
        </p:txBody>
      </p:sp>
      <p:sp>
        <p:nvSpPr>
          <p:cNvPr id="3" name="Content Placeholder 2">
            <a:extLst>
              <a:ext uri="{FF2B5EF4-FFF2-40B4-BE49-F238E27FC236}">
                <a16:creationId xmlns:a16="http://schemas.microsoft.com/office/drawing/2014/main" id="{61DBE819-F9F9-8498-DE84-075CD641D99E}"/>
              </a:ext>
            </a:extLst>
          </p:cNvPr>
          <p:cNvSpPr>
            <a:spLocks noGrp="1"/>
          </p:cNvSpPr>
          <p:nvPr>
            <p:ph idx="1"/>
          </p:nvPr>
        </p:nvSpPr>
        <p:spPr>
          <a:xfrm>
            <a:off x="609600" y="990600"/>
            <a:ext cx="10972800" cy="4740728"/>
          </a:xfrm>
        </p:spPr>
        <p:txBody>
          <a:bodyPr/>
          <a:lstStyle/>
          <a:p>
            <a:pPr algn="l"/>
            <a:r>
              <a:rPr lang="en-US" b="1" i="0" dirty="0">
                <a:solidFill>
                  <a:srgbClr val="0070C0"/>
                </a:solidFill>
                <a:effectLst/>
                <a:latin typeface="Arial" panose="020B0604020202020204" pitchFamily="34" charset="0"/>
                <a:cs typeface="Arial" panose="020B0604020202020204" pitchFamily="34" charset="0"/>
              </a:rPr>
              <a:t>Rotary Foundation Sustaining Member </a:t>
            </a:r>
            <a:r>
              <a:rPr lang="en-US" b="1" i="0" dirty="0">
                <a:solidFill>
                  <a:schemeClr val="tx1"/>
                </a:solidFill>
                <a:effectLst/>
                <a:latin typeface="Arial" panose="020B0604020202020204" pitchFamily="34" charset="0"/>
                <a:cs typeface="Arial" panose="020B0604020202020204" pitchFamily="34" charset="0"/>
              </a:rPr>
              <a:t>- </a:t>
            </a:r>
            <a:r>
              <a:rPr lang="en-US" b="0" i="0" dirty="0">
                <a:solidFill>
                  <a:schemeClr val="tx1"/>
                </a:solidFill>
                <a:effectLst/>
                <a:latin typeface="Arial" panose="020B0604020202020204" pitchFamily="34" charset="0"/>
                <a:cs typeface="Arial" panose="020B0604020202020204" pitchFamily="34" charset="0"/>
              </a:rPr>
              <a:t>When you give $100 or more per year to the Annual Fund.</a:t>
            </a:r>
          </a:p>
          <a:p>
            <a:pPr algn="l"/>
            <a:r>
              <a:rPr lang="en-US" b="1" i="0" dirty="0">
                <a:solidFill>
                  <a:srgbClr val="0070C0"/>
                </a:solidFill>
                <a:effectLst/>
                <a:latin typeface="Arial" panose="020B0604020202020204" pitchFamily="34" charset="0"/>
                <a:cs typeface="Arial" panose="020B0604020202020204" pitchFamily="34" charset="0"/>
              </a:rPr>
              <a:t>Benefactor</a:t>
            </a:r>
            <a:r>
              <a:rPr lang="en-US" b="1" i="0" dirty="0">
                <a:solidFill>
                  <a:schemeClr val="tx1"/>
                </a:solidFill>
                <a:effectLst/>
                <a:latin typeface="Arial" panose="020B0604020202020204" pitchFamily="34" charset="0"/>
                <a:cs typeface="Arial" panose="020B0604020202020204" pitchFamily="34" charset="0"/>
              </a:rPr>
              <a:t> - </a:t>
            </a:r>
            <a:r>
              <a:rPr lang="en-US" b="0" i="0" dirty="0">
                <a:solidFill>
                  <a:schemeClr val="tx1"/>
                </a:solidFill>
                <a:effectLst/>
                <a:latin typeface="Arial" panose="020B0604020202020204" pitchFamily="34" charset="0"/>
                <a:cs typeface="Arial" panose="020B0604020202020204" pitchFamily="34" charset="0"/>
              </a:rPr>
              <a:t>When you include the </a:t>
            </a:r>
            <a:r>
              <a:rPr lang="en-US" b="1" i="0" u="none" strike="noStrike"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Endowment Fund</a:t>
            </a:r>
            <a:r>
              <a:rPr lang="en-US" b="0" i="0" dirty="0">
                <a:solidFill>
                  <a:schemeClr val="tx1"/>
                </a:solidFill>
                <a:effectLst/>
                <a:latin typeface="Arial" panose="020B0604020202020204" pitchFamily="34" charset="0"/>
                <a:cs typeface="Arial" panose="020B0604020202020204" pitchFamily="34" charset="0"/>
              </a:rPr>
              <a:t> as a beneficiary of $1,000 or more in your estate plans or when you donate $1,000 or more to the fund outright. </a:t>
            </a:r>
          </a:p>
          <a:p>
            <a:pPr algn="l"/>
            <a:r>
              <a:rPr lang="en-US" b="1" i="0" dirty="0">
                <a:solidFill>
                  <a:srgbClr val="0070C0"/>
                </a:solidFill>
                <a:effectLst/>
                <a:latin typeface="Arial" panose="020B0604020202020204" pitchFamily="34" charset="0"/>
                <a:cs typeface="Arial" panose="020B0604020202020204" pitchFamily="34" charset="0"/>
              </a:rPr>
              <a:t>Paul Harris Fellow </a:t>
            </a:r>
            <a:r>
              <a:rPr lang="en-US" b="1" i="0" dirty="0">
                <a:solidFill>
                  <a:schemeClr val="tx1"/>
                </a:solidFill>
                <a:effectLst/>
                <a:latin typeface="Arial" panose="020B0604020202020204" pitchFamily="34" charset="0"/>
                <a:cs typeface="Arial" panose="020B0604020202020204" pitchFamily="34" charset="0"/>
              </a:rPr>
              <a:t>- </a:t>
            </a:r>
            <a:r>
              <a:rPr lang="en-US" b="0" i="0" dirty="0">
                <a:solidFill>
                  <a:schemeClr val="tx1"/>
                </a:solidFill>
                <a:effectLst/>
                <a:latin typeface="Arial" panose="020B0604020202020204" pitchFamily="34" charset="0"/>
                <a:cs typeface="Arial" panose="020B0604020202020204" pitchFamily="34" charset="0"/>
              </a:rPr>
              <a:t>When you give $1,000 or more to the Annual Fund, PolioPlus, or an approved Foundation grant. To recognize someone else as a Paul Harris Fellow, you can give that amount in their name. </a:t>
            </a:r>
          </a:p>
          <a:p>
            <a:pPr algn="l"/>
            <a:r>
              <a:rPr lang="en-US" b="1" i="0" dirty="0">
                <a:solidFill>
                  <a:srgbClr val="0070C0"/>
                </a:solidFill>
                <a:effectLst/>
                <a:latin typeface="Arial" panose="020B0604020202020204" pitchFamily="34" charset="0"/>
                <a:cs typeface="Arial" panose="020B0604020202020204" pitchFamily="34" charset="0"/>
              </a:rPr>
              <a:t>Multiple Paul Harris Fellow </a:t>
            </a:r>
            <a:r>
              <a:rPr lang="en-US" b="1" i="0" dirty="0">
                <a:solidFill>
                  <a:schemeClr val="tx1"/>
                </a:solidFill>
                <a:effectLst/>
                <a:latin typeface="Arial" panose="020B0604020202020204" pitchFamily="34" charset="0"/>
                <a:cs typeface="Arial" panose="020B0604020202020204" pitchFamily="34" charset="0"/>
              </a:rPr>
              <a:t>- </a:t>
            </a:r>
            <a:r>
              <a:rPr lang="en-US" b="0" i="0" dirty="0">
                <a:solidFill>
                  <a:schemeClr val="tx1"/>
                </a:solidFill>
                <a:effectLst/>
                <a:latin typeface="Arial" panose="020B0604020202020204" pitchFamily="34" charset="0"/>
                <a:cs typeface="Arial" panose="020B0604020202020204" pitchFamily="34" charset="0"/>
              </a:rPr>
              <a:t>When you give additional gifts of $1,000 or more to the Annual Fund, PolioPlus, or an approved Foundation grant.</a:t>
            </a:r>
          </a:p>
          <a:p>
            <a:pPr algn="l"/>
            <a:r>
              <a:rPr lang="en-US" b="1" i="0" dirty="0">
                <a:solidFill>
                  <a:srgbClr val="0070C0"/>
                </a:solidFill>
                <a:effectLst/>
                <a:latin typeface="Arial" panose="020B0604020202020204" pitchFamily="34" charset="0"/>
                <a:cs typeface="Arial" panose="020B0604020202020204" pitchFamily="34" charset="0"/>
              </a:rPr>
              <a:t>Paul Harris Society member </a:t>
            </a:r>
            <a:r>
              <a:rPr lang="en-US" b="1" i="0" dirty="0">
                <a:solidFill>
                  <a:schemeClr val="tx1"/>
                </a:solidFill>
                <a:effectLst/>
                <a:latin typeface="Arial" panose="020B0604020202020204" pitchFamily="34" charset="0"/>
                <a:cs typeface="Arial" panose="020B0604020202020204" pitchFamily="34" charset="0"/>
              </a:rPr>
              <a:t>- </a:t>
            </a:r>
            <a:r>
              <a:rPr lang="en-US" b="0" i="0" dirty="0">
                <a:solidFill>
                  <a:schemeClr val="tx1"/>
                </a:solidFill>
                <a:effectLst/>
                <a:latin typeface="Arial" panose="020B0604020202020204" pitchFamily="34" charset="0"/>
                <a:cs typeface="Arial" panose="020B0604020202020204" pitchFamily="34" charset="0"/>
              </a:rPr>
              <a:t>When you elect to contribute $1,000 or more annually to the Annual Fund, PolioPlus, or an approved Foundation grant. </a:t>
            </a:r>
          </a:p>
          <a:p>
            <a:pPr algn="l">
              <a:spcBef>
                <a:spcPts val="0"/>
              </a:spcBef>
            </a:pPr>
            <a:endParaRPr lang="en-US" b="1" i="0" dirty="0">
              <a:solidFill>
                <a:schemeClr val="tx1"/>
              </a:solidFill>
              <a:effectLst/>
              <a:latin typeface="Arial" panose="020B0604020202020204" pitchFamily="34" charset="0"/>
              <a:cs typeface="Arial" panose="020B0604020202020204" pitchFamily="34" charset="0"/>
            </a:endParaRPr>
          </a:p>
          <a:p>
            <a:pPr algn="l"/>
            <a:r>
              <a:rPr lang="en-US" b="1" i="0" dirty="0">
                <a:solidFill>
                  <a:schemeClr val="tx1"/>
                </a:solidFill>
                <a:effectLst/>
                <a:latin typeface="Arial" panose="020B0604020202020204" pitchFamily="34" charset="0"/>
                <a:cs typeface="Arial" panose="020B0604020202020204" pitchFamily="34" charset="0"/>
              </a:rPr>
              <a:t>Naming opportunities:</a:t>
            </a:r>
          </a:p>
          <a:p>
            <a:pPr marL="285750" indent="-285750" algn="l">
              <a:buFont typeface="Arial" panose="020B0604020202020204" pitchFamily="34" charset="0"/>
              <a:buChar char="•"/>
            </a:pPr>
            <a:r>
              <a:rPr lang="en-US" b="1" i="0" dirty="0">
                <a:solidFill>
                  <a:schemeClr val="tx1"/>
                </a:solidFill>
                <a:effectLst/>
                <a:latin typeface="Arial" panose="020B0604020202020204" pitchFamily="34" charset="0"/>
                <a:cs typeface="Arial" panose="020B0604020202020204" pitchFamily="34" charset="0"/>
              </a:rPr>
              <a:t>Endowed global grant fund</a:t>
            </a:r>
          </a:p>
          <a:p>
            <a:pPr marL="285750" indent="-285750" algn="l">
              <a:buFont typeface="Arial" panose="020B0604020202020204" pitchFamily="34" charset="0"/>
              <a:buChar char="•"/>
            </a:pPr>
            <a:r>
              <a:rPr lang="en-US" b="1" i="0" dirty="0">
                <a:solidFill>
                  <a:schemeClr val="tx1"/>
                </a:solidFill>
                <a:effectLst/>
                <a:latin typeface="Arial" panose="020B0604020202020204" pitchFamily="34" charset="0"/>
                <a:cs typeface="Arial" panose="020B0604020202020204" pitchFamily="34" charset="0"/>
              </a:rPr>
              <a:t>Named endowment</a:t>
            </a:r>
          </a:p>
          <a:p>
            <a:pPr marL="285750" indent="-285750" algn="l">
              <a:buFont typeface="Arial" panose="020B0604020202020204" pitchFamily="34" charset="0"/>
              <a:buChar char="•"/>
            </a:pPr>
            <a:r>
              <a:rPr lang="en-US" b="1" i="0" dirty="0">
                <a:solidFill>
                  <a:schemeClr val="tx1"/>
                </a:solidFill>
                <a:effectLst/>
                <a:latin typeface="Arial" panose="020B0604020202020204" pitchFamily="34" charset="0"/>
                <a:cs typeface="Arial" panose="020B0604020202020204" pitchFamily="34" charset="0"/>
              </a:rPr>
              <a:t>Directed gift global grants</a:t>
            </a:r>
          </a:p>
          <a:p>
            <a:pPr marL="285750" indent="-285750" algn="l">
              <a:buFont typeface="Arial" panose="020B0604020202020204" pitchFamily="34" charset="0"/>
              <a:buChar char="•"/>
            </a:pPr>
            <a:r>
              <a:rPr lang="en-US" b="1" i="0" dirty="0">
                <a:solidFill>
                  <a:schemeClr val="tx1"/>
                </a:solidFill>
                <a:effectLst/>
                <a:latin typeface="Arial" panose="020B0604020202020204" pitchFamily="34" charset="0"/>
                <a:cs typeface="Arial" panose="020B0604020202020204" pitchFamily="34" charset="0"/>
              </a:rPr>
              <a:t>Rotary Peace Centers endowment opportunities</a:t>
            </a:r>
          </a:p>
          <a:p>
            <a:pPr marL="285750" indent="-285750" algn="l">
              <a:buFont typeface="Arial" panose="020B0604020202020204" pitchFamily="34" charset="0"/>
              <a:buChar char="•"/>
            </a:pPr>
            <a:r>
              <a:rPr lang="en-US" b="1" i="0" dirty="0">
                <a:solidFill>
                  <a:schemeClr val="tx1"/>
                </a:solidFill>
                <a:effectLst/>
                <a:latin typeface="Arial" panose="020B0604020202020204" pitchFamily="34" charset="0"/>
                <a:cs typeface="Arial" panose="020B0604020202020204" pitchFamily="34" charset="0"/>
              </a:rPr>
              <a:t>Rotary Peace Centers directed gifts</a:t>
            </a:r>
          </a:p>
          <a:p>
            <a:pPr marL="285750" indent="-285750" algn="l">
              <a:buFont typeface="Arial" panose="020B0604020202020204" pitchFamily="34" charset="0"/>
              <a:buChar char="•"/>
            </a:pPr>
            <a:r>
              <a:rPr lang="en-US" b="1" i="0" dirty="0">
                <a:solidFill>
                  <a:schemeClr val="tx1"/>
                </a:solidFill>
                <a:effectLst/>
                <a:latin typeface="Arial" panose="020B0604020202020204" pitchFamily="34" charset="0"/>
                <a:cs typeface="Arial" panose="020B0604020202020204" pitchFamily="34" charset="0"/>
              </a:rPr>
              <a:t>Rotary Peace Symposium directed gifts</a:t>
            </a:r>
          </a:p>
          <a:p>
            <a:pPr marL="285750" indent="-285750" algn="l">
              <a:buFont typeface="Arial" panose="020B0604020202020204" pitchFamily="34" charset="0"/>
              <a:buChar char="•"/>
            </a:pPr>
            <a:r>
              <a:rPr lang="en-US" b="1" i="0" dirty="0">
                <a:solidFill>
                  <a:schemeClr val="tx1"/>
                </a:solidFill>
                <a:effectLst/>
                <a:latin typeface="Arial" panose="020B0604020202020204" pitchFamily="34" charset="0"/>
                <a:cs typeface="Arial" panose="020B0604020202020204" pitchFamily="34" charset="0"/>
              </a:rPr>
              <a:t>Entrepreneurial named gift for peace</a:t>
            </a:r>
          </a:p>
          <a:p>
            <a:pPr algn="l"/>
            <a:endParaRPr lang="en-US" b="0" i="0" dirty="0">
              <a:solidFill>
                <a:srgbClr val="39424A"/>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169167242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Image result for apple tree"/>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bwMode="auto">
          <a:xfrm>
            <a:off x="-1" y="-1"/>
            <a:ext cx="12192000"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Shape 130"/>
          <p:cNvSpPr/>
          <p:nvPr/>
        </p:nvSpPr>
        <p:spPr>
          <a:xfrm>
            <a:off x="-11160" y="-2505"/>
            <a:ext cx="7157301" cy="6860505"/>
          </a:xfrm>
          <a:prstGeom prst="rect">
            <a:avLst/>
          </a:prstGeom>
          <a:solidFill>
            <a:schemeClr val="bg1">
              <a:alpha val="72000"/>
            </a:schemeClr>
          </a:solidFill>
          <a:ln w="12700">
            <a:miter lim="400000"/>
          </a:ln>
        </p:spPr>
        <p:txBody>
          <a:bodyPr lIns="35719" tIns="35719" rIns="35719" bIns="35719" anchor="ctr"/>
          <a:lstStyle/>
          <a:p>
            <a:pPr>
              <a:defRPr sz="3200">
                <a:solidFill>
                  <a:srgbClr val="58585A"/>
                </a:solidFill>
              </a:defRPr>
            </a:pPr>
            <a:endParaRPr sz="1600"/>
          </a:p>
        </p:txBody>
      </p:sp>
      <p:sp>
        <p:nvSpPr>
          <p:cNvPr id="11" name="Title 1"/>
          <p:cNvSpPr txBox="1">
            <a:spLocks/>
          </p:cNvSpPr>
          <p:nvPr/>
        </p:nvSpPr>
        <p:spPr>
          <a:xfrm>
            <a:off x="3343160" y="2083100"/>
            <a:ext cx="3931577" cy="1781445"/>
          </a:xfrm>
          <a:prstGeom prst="rect">
            <a:avLst/>
          </a:prstGeom>
        </p:spPr>
        <p:txBody>
          <a:bodyPr vert="horz" wrap="square" lIns="68580" tIns="34291" rIns="68580" bIns="34291" rtlCol="0" anchor="ctr">
            <a:noAutofit/>
          </a:bodyPr>
          <a:lstStyle>
            <a:lvl1pPr algn="l" defTabSz="914400" rtl="0" eaLnBrk="1" latinLnBrk="0" hangingPunct="1">
              <a:lnSpc>
                <a:spcPct val="90000"/>
              </a:lnSpc>
              <a:spcBef>
                <a:spcPct val="0"/>
              </a:spcBef>
              <a:buNone/>
              <a:defRPr sz="3200" b="1" kern="1200">
                <a:solidFill>
                  <a:schemeClr val="tx1">
                    <a:lumMod val="50000"/>
                    <a:lumOff val="50000"/>
                  </a:schemeClr>
                </a:solidFill>
                <a:latin typeface="Georgia" charset="0"/>
                <a:ea typeface="Georgia" charset="0"/>
                <a:cs typeface="Georgia" charset="0"/>
              </a:defRPr>
            </a:lvl1pPr>
          </a:lstStyle>
          <a:p>
            <a:pPr>
              <a:lnSpc>
                <a:spcPct val="85000"/>
              </a:lnSpc>
            </a:pPr>
            <a:r>
              <a:rPr lang="en-US" sz="4800" b="0" spc="-45" dirty="0">
                <a:solidFill>
                  <a:schemeClr val="tx2"/>
                </a:solidFill>
                <a:latin typeface="Sentinel"/>
                <a:ea typeface="Arial" charset="0"/>
                <a:cs typeface="Sentinel"/>
              </a:rPr>
              <a:t>$250,000</a:t>
            </a:r>
            <a:r>
              <a:rPr lang="en-US" sz="4800" b="0" spc="-45" baseline="30000" dirty="0">
                <a:solidFill>
                  <a:schemeClr val="tx2"/>
                </a:solidFill>
                <a:latin typeface="Sentinel"/>
                <a:ea typeface="Arial" charset="0"/>
                <a:cs typeface="Sentinel"/>
              </a:rPr>
              <a:t>+</a:t>
            </a:r>
            <a:br>
              <a:rPr lang="en-US" sz="4800" b="0" spc="-45" dirty="0">
                <a:solidFill>
                  <a:schemeClr val="tx2"/>
                </a:solidFill>
              </a:rPr>
            </a:br>
            <a:endParaRPr lang="en-US" sz="2000" b="0" spc="-45" dirty="0">
              <a:solidFill>
                <a:schemeClr val="tx2"/>
              </a:solidFill>
            </a:endParaRPr>
          </a:p>
        </p:txBody>
      </p:sp>
      <p:sp>
        <p:nvSpPr>
          <p:cNvPr id="12" name="Title 1"/>
          <p:cNvSpPr txBox="1">
            <a:spLocks/>
          </p:cNvSpPr>
          <p:nvPr/>
        </p:nvSpPr>
        <p:spPr>
          <a:xfrm>
            <a:off x="-1321588" y="1909843"/>
            <a:ext cx="4260087" cy="1781445"/>
          </a:xfrm>
          <a:prstGeom prst="rect">
            <a:avLst/>
          </a:prstGeom>
        </p:spPr>
        <p:txBody>
          <a:bodyPr vert="horz" wrap="square" lIns="68580" tIns="34291" rIns="68580" bIns="34291" rtlCol="0" anchor="ctr">
            <a:noAutofit/>
          </a:bodyPr>
          <a:lstStyle>
            <a:lvl1pPr algn="l" defTabSz="914400" rtl="0" eaLnBrk="1" latinLnBrk="0" hangingPunct="1">
              <a:lnSpc>
                <a:spcPct val="90000"/>
              </a:lnSpc>
              <a:spcBef>
                <a:spcPct val="0"/>
              </a:spcBef>
              <a:buNone/>
              <a:defRPr sz="3200" b="1" kern="1200">
                <a:solidFill>
                  <a:schemeClr val="tx1">
                    <a:lumMod val="50000"/>
                    <a:lumOff val="50000"/>
                  </a:schemeClr>
                </a:solidFill>
                <a:latin typeface="Georgia" charset="0"/>
                <a:ea typeface="Georgia" charset="0"/>
                <a:cs typeface="Georgia" charset="0"/>
              </a:defRPr>
            </a:lvl1pPr>
          </a:lstStyle>
          <a:p>
            <a:pPr algn="r">
              <a:lnSpc>
                <a:spcPct val="85000"/>
              </a:lnSpc>
            </a:pPr>
            <a:r>
              <a:rPr lang="en-US" b="0" spc="-45" dirty="0">
                <a:solidFill>
                  <a:srgbClr val="D91B5C"/>
                </a:solidFill>
                <a:latin typeface="Sentinel"/>
                <a:ea typeface="Arial" charset="0"/>
                <a:cs typeface="Sentinel"/>
              </a:rPr>
              <a:t>Arch Klumph </a:t>
            </a:r>
          </a:p>
          <a:p>
            <a:pPr algn="r">
              <a:lnSpc>
                <a:spcPct val="85000"/>
              </a:lnSpc>
            </a:pPr>
            <a:r>
              <a:rPr lang="en-US" b="0" spc="-45" dirty="0">
                <a:solidFill>
                  <a:srgbClr val="D91B5C"/>
                </a:solidFill>
                <a:latin typeface="Sentinel"/>
                <a:ea typeface="Arial" charset="0"/>
                <a:cs typeface="Sentinel"/>
              </a:rPr>
              <a:t>Society</a:t>
            </a:r>
            <a:endParaRPr lang="en-US" sz="1200" b="0" spc="-45" dirty="0">
              <a:solidFill>
                <a:srgbClr val="D91B5C"/>
              </a:solidFill>
              <a:latin typeface="Sentinel"/>
              <a:cs typeface="Sentinel"/>
            </a:endParaRPr>
          </a:p>
        </p:txBody>
      </p:sp>
      <p:cxnSp>
        <p:nvCxnSpPr>
          <p:cNvPr id="13" name="Straight Connector 12"/>
          <p:cNvCxnSpPr/>
          <p:nvPr/>
        </p:nvCxnSpPr>
        <p:spPr>
          <a:xfrm>
            <a:off x="3126644" y="2292670"/>
            <a:ext cx="0" cy="1009852"/>
          </a:xfrm>
          <a:prstGeom prst="line">
            <a:avLst/>
          </a:prstGeom>
          <a:ln w="19050">
            <a:solidFill>
              <a:srgbClr val="F7A81B"/>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3343160" y="817199"/>
            <a:ext cx="3931577" cy="1781445"/>
          </a:xfrm>
          <a:prstGeom prst="rect">
            <a:avLst/>
          </a:prstGeom>
        </p:spPr>
        <p:txBody>
          <a:bodyPr vert="horz" wrap="square" lIns="68580" tIns="34291" rIns="68580" bIns="34291" rtlCol="0" anchor="ctr">
            <a:noAutofit/>
          </a:bodyPr>
          <a:lstStyle>
            <a:lvl1pPr algn="l" defTabSz="914400" rtl="0" eaLnBrk="1" latinLnBrk="0" hangingPunct="1">
              <a:lnSpc>
                <a:spcPct val="90000"/>
              </a:lnSpc>
              <a:spcBef>
                <a:spcPct val="0"/>
              </a:spcBef>
              <a:buNone/>
              <a:defRPr sz="3200" b="1" kern="1200">
                <a:solidFill>
                  <a:schemeClr val="tx1">
                    <a:lumMod val="50000"/>
                    <a:lumOff val="50000"/>
                  </a:schemeClr>
                </a:solidFill>
                <a:latin typeface="Georgia" charset="0"/>
                <a:ea typeface="Georgia" charset="0"/>
                <a:cs typeface="Georgia" charset="0"/>
              </a:defRPr>
            </a:lvl1pPr>
          </a:lstStyle>
          <a:p>
            <a:pPr>
              <a:lnSpc>
                <a:spcPct val="85000"/>
              </a:lnSpc>
            </a:pPr>
            <a:r>
              <a:rPr lang="en-US" sz="4800" b="0" spc="-45" dirty="0">
                <a:solidFill>
                  <a:schemeClr val="tx2"/>
                </a:solidFill>
                <a:latin typeface="Sentinel"/>
                <a:ea typeface="Arial" charset="0"/>
                <a:cs typeface="Sentinel"/>
              </a:rPr>
              <a:t>$10,000</a:t>
            </a:r>
            <a:r>
              <a:rPr lang="en-US" sz="4800" b="0" spc="-45" baseline="30000" dirty="0">
                <a:solidFill>
                  <a:schemeClr val="tx2"/>
                </a:solidFill>
                <a:latin typeface="Sentinel"/>
                <a:ea typeface="Arial" charset="0"/>
                <a:cs typeface="Sentinel"/>
              </a:rPr>
              <a:t>+</a:t>
            </a:r>
            <a:br>
              <a:rPr lang="en-US" sz="4800" b="0" spc="-45" dirty="0">
                <a:solidFill>
                  <a:schemeClr val="tx2"/>
                </a:solidFill>
              </a:rPr>
            </a:br>
            <a:endParaRPr lang="en-US" sz="2000" b="0" spc="-45" dirty="0">
              <a:solidFill>
                <a:schemeClr val="tx2"/>
              </a:solidFill>
            </a:endParaRPr>
          </a:p>
        </p:txBody>
      </p:sp>
      <p:sp>
        <p:nvSpPr>
          <p:cNvPr id="15" name="Title 1"/>
          <p:cNvSpPr txBox="1">
            <a:spLocks/>
          </p:cNvSpPr>
          <p:nvPr/>
        </p:nvSpPr>
        <p:spPr>
          <a:xfrm>
            <a:off x="16207" y="642076"/>
            <a:ext cx="2929631" cy="1781445"/>
          </a:xfrm>
          <a:prstGeom prst="rect">
            <a:avLst/>
          </a:prstGeom>
        </p:spPr>
        <p:txBody>
          <a:bodyPr vert="horz" wrap="square" lIns="68580" tIns="34291" rIns="68580" bIns="34291" rtlCol="0" anchor="ctr">
            <a:noAutofit/>
          </a:bodyPr>
          <a:lstStyle>
            <a:lvl1pPr algn="l" defTabSz="914400" rtl="0" eaLnBrk="1" latinLnBrk="0" hangingPunct="1">
              <a:lnSpc>
                <a:spcPct val="90000"/>
              </a:lnSpc>
              <a:spcBef>
                <a:spcPct val="0"/>
              </a:spcBef>
              <a:buNone/>
              <a:defRPr sz="3200" b="1" kern="1200">
                <a:solidFill>
                  <a:schemeClr val="tx1">
                    <a:lumMod val="50000"/>
                    <a:lumOff val="50000"/>
                  </a:schemeClr>
                </a:solidFill>
                <a:latin typeface="Georgia" charset="0"/>
                <a:ea typeface="Georgia" charset="0"/>
                <a:cs typeface="Georgia" charset="0"/>
              </a:defRPr>
            </a:lvl1pPr>
          </a:lstStyle>
          <a:p>
            <a:pPr algn="r">
              <a:lnSpc>
                <a:spcPct val="85000"/>
              </a:lnSpc>
            </a:pPr>
            <a:r>
              <a:rPr lang="en-US" b="0" spc="-45" dirty="0">
                <a:solidFill>
                  <a:srgbClr val="005DAA"/>
                </a:solidFill>
                <a:latin typeface="Sentinel"/>
                <a:ea typeface="Arial" charset="0"/>
                <a:cs typeface="Sentinel"/>
              </a:rPr>
              <a:t>Major </a:t>
            </a:r>
          </a:p>
          <a:p>
            <a:pPr algn="r">
              <a:lnSpc>
                <a:spcPct val="85000"/>
              </a:lnSpc>
            </a:pPr>
            <a:r>
              <a:rPr lang="en-US" b="0" spc="-45" dirty="0">
                <a:solidFill>
                  <a:srgbClr val="005DAA"/>
                </a:solidFill>
                <a:latin typeface="Sentinel"/>
                <a:ea typeface="Arial" charset="0"/>
                <a:cs typeface="Sentinel"/>
              </a:rPr>
              <a:t>Donor</a:t>
            </a:r>
            <a:endParaRPr lang="en-US" sz="1200" b="0" spc="-45" dirty="0">
              <a:solidFill>
                <a:srgbClr val="005DAA"/>
              </a:solidFill>
              <a:latin typeface="Sentinel"/>
              <a:cs typeface="Sentinel"/>
            </a:endParaRPr>
          </a:p>
        </p:txBody>
      </p:sp>
      <p:cxnSp>
        <p:nvCxnSpPr>
          <p:cNvPr id="17" name="Straight Connector 16"/>
          <p:cNvCxnSpPr/>
          <p:nvPr/>
        </p:nvCxnSpPr>
        <p:spPr>
          <a:xfrm>
            <a:off x="3126644" y="1020574"/>
            <a:ext cx="0" cy="1009852"/>
          </a:xfrm>
          <a:prstGeom prst="line">
            <a:avLst/>
          </a:prstGeom>
          <a:ln w="19050">
            <a:solidFill>
              <a:srgbClr val="F7A81B"/>
            </a:solidFill>
          </a:ln>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3343160" y="4112664"/>
            <a:ext cx="3931577" cy="1781445"/>
          </a:xfrm>
          <a:prstGeom prst="rect">
            <a:avLst/>
          </a:prstGeom>
        </p:spPr>
        <p:txBody>
          <a:bodyPr vert="horz" wrap="square" lIns="68580" tIns="34291" rIns="68580" bIns="34291" rtlCol="0" anchor="ctr">
            <a:noAutofit/>
          </a:bodyPr>
          <a:lstStyle>
            <a:lvl1pPr algn="l" defTabSz="914400" rtl="0" eaLnBrk="1" latinLnBrk="0" hangingPunct="1">
              <a:lnSpc>
                <a:spcPct val="90000"/>
              </a:lnSpc>
              <a:spcBef>
                <a:spcPct val="0"/>
              </a:spcBef>
              <a:buNone/>
              <a:defRPr sz="3200" b="1" kern="1200">
                <a:solidFill>
                  <a:schemeClr val="tx1">
                    <a:lumMod val="50000"/>
                    <a:lumOff val="50000"/>
                  </a:schemeClr>
                </a:solidFill>
                <a:latin typeface="Georgia" charset="0"/>
                <a:ea typeface="Georgia" charset="0"/>
                <a:cs typeface="Georgia" charset="0"/>
              </a:defRPr>
            </a:lvl1pPr>
          </a:lstStyle>
          <a:p>
            <a:pPr>
              <a:lnSpc>
                <a:spcPct val="85000"/>
              </a:lnSpc>
            </a:pPr>
            <a:r>
              <a:rPr lang="en-US" sz="4800" b="0" spc="-45" dirty="0">
                <a:solidFill>
                  <a:schemeClr val="tx2"/>
                </a:solidFill>
                <a:latin typeface="Sentinel"/>
                <a:ea typeface="Arial" charset="0"/>
                <a:cs typeface="Sentinel"/>
              </a:rPr>
              <a:t>$10,000</a:t>
            </a:r>
            <a:r>
              <a:rPr lang="en-US" sz="4800" b="0" spc="-45" baseline="30000" dirty="0">
                <a:solidFill>
                  <a:schemeClr val="tx2"/>
                </a:solidFill>
                <a:latin typeface="Sentinel"/>
                <a:ea typeface="Arial" charset="0"/>
                <a:cs typeface="Sentinel"/>
              </a:rPr>
              <a:t>+</a:t>
            </a:r>
            <a:endParaRPr lang="en-US" sz="2000" b="0" spc="-45" dirty="0">
              <a:solidFill>
                <a:schemeClr val="tx2"/>
              </a:solidFill>
              <a:latin typeface="Sentinel"/>
              <a:cs typeface="Sentinel"/>
            </a:endParaRPr>
          </a:p>
        </p:txBody>
      </p:sp>
      <p:sp>
        <p:nvSpPr>
          <p:cNvPr id="27" name="Title 1"/>
          <p:cNvSpPr txBox="1">
            <a:spLocks/>
          </p:cNvSpPr>
          <p:nvPr/>
        </p:nvSpPr>
        <p:spPr>
          <a:xfrm>
            <a:off x="-1790618" y="4027696"/>
            <a:ext cx="4736457" cy="1781445"/>
          </a:xfrm>
          <a:prstGeom prst="rect">
            <a:avLst/>
          </a:prstGeom>
        </p:spPr>
        <p:txBody>
          <a:bodyPr vert="horz" wrap="square" lIns="68580" tIns="34291" rIns="68580" bIns="34291" rtlCol="0" anchor="ctr">
            <a:noAutofit/>
          </a:bodyPr>
          <a:lstStyle>
            <a:lvl1pPr algn="l" defTabSz="914400" rtl="0" eaLnBrk="1" latinLnBrk="0" hangingPunct="1">
              <a:lnSpc>
                <a:spcPct val="90000"/>
              </a:lnSpc>
              <a:spcBef>
                <a:spcPct val="0"/>
              </a:spcBef>
              <a:buNone/>
              <a:defRPr sz="3200" b="1" kern="1200">
                <a:solidFill>
                  <a:schemeClr val="tx1">
                    <a:lumMod val="50000"/>
                    <a:lumOff val="50000"/>
                  </a:schemeClr>
                </a:solidFill>
                <a:latin typeface="Georgia" charset="0"/>
                <a:ea typeface="Georgia" charset="0"/>
                <a:cs typeface="Georgia" charset="0"/>
              </a:defRPr>
            </a:lvl1pPr>
          </a:lstStyle>
          <a:p>
            <a:pPr algn="r">
              <a:lnSpc>
                <a:spcPct val="85000"/>
              </a:lnSpc>
            </a:pPr>
            <a:r>
              <a:rPr lang="en-US" b="0" spc="-45" dirty="0">
                <a:solidFill>
                  <a:srgbClr val="00B0E3"/>
                </a:solidFill>
                <a:latin typeface="Sentinel"/>
                <a:ea typeface="Arial" charset="0"/>
                <a:cs typeface="Sentinel"/>
              </a:rPr>
              <a:t>Bequest  </a:t>
            </a:r>
          </a:p>
          <a:p>
            <a:pPr algn="r">
              <a:lnSpc>
                <a:spcPct val="85000"/>
              </a:lnSpc>
            </a:pPr>
            <a:r>
              <a:rPr lang="en-US" b="0" spc="-45" dirty="0">
                <a:solidFill>
                  <a:srgbClr val="00B0E3"/>
                </a:solidFill>
                <a:latin typeface="Sentinel"/>
                <a:ea typeface="Arial" charset="0"/>
                <a:cs typeface="Sentinel"/>
              </a:rPr>
              <a:t>Society</a:t>
            </a:r>
            <a:endParaRPr lang="en-US" sz="1200" b="0" spc="-45" dirty="0">
              <a:solidFill>
                <a:srgbClr val="00B0E3"/>
              </a:solidFill>
              <a:latin typeface="Sentinel"/>
              <a:cs typeface="Sentinel"/>
            </a:endParaRPr>
          </a:p>
        </p:txBody>
      </p:sp>
      <p:cxnSp>
        <p:nvCxnSpPr>
          <p:cNvPr id="28" name="Straight Connector 27"/>
          <p:cNvCxnSpPr/>
          <p:nvPr/>
        </p:nvCxnSpPr>
        <p:spPr>
          <a:xfrm>
            <a:off x="3126644" y="4433970"/>
            <a:ext cx="0" cy="1009852"/>
          </a:xfrm>
          <a:prstGeom prst="line">
            <a:avLst/>
          </a:prstGeom>
          <a:ln w="19050">
            <a:solidFill>
              <a:srgbClr val="F7A81B"/>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373087">
            <a:off x="8603581" y="1530909"/>
            <a:ext cx="3593695" cy="4095656"/>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0"/>
            </a:camera>
            <a:lightRig rig="twoPt" dir="t">
              <a:rot lat="0" lon="0" rev="7200000"/>
            </a:lightRig>
          </a:scene3d>
          <a:sp3d contourW="6350">
            <a:contourClr>
              <a:schemeClr val="bg1">
                <a:lumMod val="85000"/>
              </a:schemeClr>
            </a:contourClr>
          </a:sp3d>
        </p:spPr>
      </p:pic>
      <p:sp>
        <p:nvSpPr>
          <p:cNvPr id="21" name="Title 1"/>
          <p:cNvSpPr txBox="1">
            <a:spLocks/>
          </p:cNvSpPr>
          <p:nvPr/>
        </p:nvSpPr>
        <p:spPr>
          <a:xfrm>
            <a:off x="3343160" y="5330767"/>
            <a:ext cx="3931577" cy="1781445"/>
          </a:xfrm>
          <a:prstGeom prst="rect">
            <a:avLst/>
          </a:prstGeom>
        </p:spPr>
        <p:txBody>
          <a:bodyPr vert="horz" wrap="square" lIns="68580" tIns="34291" rIns="68580" bIns="34291" rtlCol="0" anchor="ctr">
            <a:noAutofit/>
          </a:bodyPr>
          <a:lstStyle>
            <a:lvl1pPr algn="l" defTabSz="914400" rtl="0" eaLnBrk="1" latinLnBrk="0" hangingPunct="1">
              <a:lnSpc>
                <a:spcPct val="90000"/>
              </a:lnSpc>
              <a:spcBef>
                <a:spcPct val="0"/>
              </a:spcBef>
              <a:buNone/>
              <a:defRPr sz="3200" b="1" kern="1200">
                <a:solidFill>
                  <a:schemeClr val="tx1">
                    <a:lumMod val="50000"/>
                    <a:lumOff val="50000"/>
                  </a:schemeClr>
                </a:solidFill>
                <a:latin typeface="Georgia" charset="0"/>
                <a:ea typeface="Georgia" charset="0"/>
                <a:cs typeface="Georgia" charset="0"/>
              </a:defRPr>
            </a:lvl1pPr>
          </a:lstStyle>
          <a:p>
            <a:pPr>
              <a:lnSpc>
                <a:spcPct val="85000"/>
              </a:lnSpc>
            </a:pPr>
            <a:r>
              <a:rPr lang="en-US" sz="4800" b="0" spc="-45" dirty="0">
                <a:solidFill>
                  <a:schemeClr val="tx2"/>
                </a:solidFill>
                <a:latin typeface="Sentinel"/>
                <a:ea typeface="Arial" charset="0"/>
                <a:cs typeface="Sentinel"/>
              </a:rPr>
              <a:t>$1,000,000</a:t>
            </a:r>
            <a:r>
              <a:rPr lang="en-US" sz="4800" b="0" spc="-45" baseline="30000" dirty="0">
                <a:solidFill>
                  <a:schemeClr val="tx2"/>
                </a:solidFill>
                <a:latin typeface="Sentinel"/>
                <a:ea typeface="Arial" charset="0"/>
                <a:cs typeface="Sentinel"/>
              </a:rPr>
              <a:t>+</a:t>
            </a:r>
            <a:endParaRPr lang="en-US" sz="2000" b="0" spc="-45" dirty="0">
              <a:solidFill>
                <a:schemeClr val="tx2"/>
              </a:solidFill>
              <a:latin typeface="Sentinel"/>
              <a:cs typeface="Sentinel"/>
            </a:endParaRPr>
          </a:p>
        </p:txBody>
      </p:sp>
      <p:sp>
        <p:nvSpPr>
          <p:cNvPr id="23" name="Title 1"/>
          <p:cNvSpPr txBox="1">
            <a:spLocks/>
          </p:cNvSpPr>
          <p:nvPr/>
        </p:nvSpPr>
        <p:spPr>
          <a:xfrm>
            <a:off x="-632358" y="5245799"/>
            <a:ext cx="3578195" cy="1781445"/>
          </a:xfrm>
          <a:prstGeom prst="rect">
            <a:avLst/>
          </a:prstGeom>
        </p:spPr>
        <p:txBody>
          <a:bodyPr vert="horz" wrap="square" lIns="68580" tIns="34291" rIns="68580" bIns="34291" rtlCol="0" anchor="ctr">
            <a:noAutofit/>
          </a:bodyPr>
          <a:lstStyle>
            <a:lvl1pPr algn="l" defTabSz="914400" rtl="0" eaLnBrk="1" latinLnBrk="0" hangingPunct="1">
              <a:lnSpc>
                <a:spcPct val="90000"/>
              </a:lnSpc>
              <a:spcBef>
                <a:spcPct val="0"/>
              </a:spcBef>
              <a:buNone/>
              <a:defRPr sz="3200" b="1" kern="1200">
                <a:solidFill>
                  <a:schemeClr val="tx1">
                    <a:lumMod val="50000"/>
                    <a:lumOff val="50000"/>
                  </a:schemeClr>
                </a:solidFill>
                <a:latin typeface="Georgia" charset="0"/>
                <a:ea typeface="Georgia" charset="0"/>
                <a:cs typeface="Georgia" charset="0"/>
              </a:defRPr>
            </a:lvl1pPr>
          </a:lstStyle>
          <a:p>
            <a:pPr algn="r">
              <a:lnSpc>
                <a:spcPct val="85000"/>
              </a:lnSpc>
            </a:pPr>
            <a:r>
              <a:rPr lang="en-US" b="0" spc="-45" dirty="0">
                <a:solidFill>
                  <a:srgbClr val="88499A"/>
                </a:solidFill>
                <a:latin typeface="Sentinel"/>
                <a:ea typeface="Arial" charset="0"/>
                <a:cs typeface="Sentinel"/>
              </a:rPr>
              <a:t>Legacy </a:t>
            </a:r>
          </a:p>
          <a:p>
            <a:pPr algn="r">
              <a:lnSpc>
                <a:spcPct val="85000"/>
              </a:lnSpc>
            </a:pPr>
            <a:r>
              <a:rPr lang="en-US" b="0" spc="-45" dirty="0">
                <a:solidFill>
                  <a:srgbClr val="88499A"/>
                </a:solidFill>
                <a:latin typeface="Sentinel"/>
                <a:ea typeface="Arial" charset="0"/>
                <a:cs typeface="Sentinel"/>
              </a:rPr>
              <a:t>Society</a:t>
            </a:r>
            <a:endParaRPr lang="en-US" sz="1200" b="0" spc="-45" dirty="0">
              <a:solidFill>
                <a:srgbClr val="88499A"/>
              </a:solidFill>
              <a:latin typeface="Sentinel"/>
              <a:cs typeface="Sentinel"/>
            </a:endParaRPr>
          </a:p>
        </p:txBody>
      </p:sp>
      <p:cxnSp>
        <p:nvCxnSpPr>
          <p:cNvPr id="24" name="Straight Connector 23"/>
          <p:cNvCxnSpPr/>
          <p:nvPr/>
        </p:nvCxnSpPr>
        <p:spPr>
          <a:xfrm>
            <a:off x="3126644" y="5652071"/>
            <a:ext cx="0" cy="1009852"/>
          </a:xfrm>
          <a:prstGeom prst="line">
            <a:avLst/>
          </a:prstGeom>
          <a:ln w="19050">
            <a:solidFill>
              <a:srgbClr val="F7A81B"/>
            </a:solidFill>
          </a:ln>
        </p:spPr>
        <p:style>
          <a:lnRef idx="1">
            <a:schemeClr val="accent1"/>
          </a:lnRef>
          <a:fillRef idx="0">
            <a:schemeClr val="accent1"/>
          </a:fillRef>
          <a:effectRef idx="0">
            <a:schemeClr val="accent1"/>
          </a:effectRef>
          <a:fontRef idx="minor">
            <a:schemeClr val="tx1"/>
          </a:fontRef>
        </p:style>
      </p:cxnSp>
      <p:sp>
        <p:nvSpPr>
          <p:cNvPr id="32" name="Title 1"/>
          <p:cNvSpPr txBox="1">
            <a:spLocks/>
          </p:cNvSpPr>
          <p:nvPr/>
        </p:nvSpPr>
        <p:spPr>
          <a:xfrm>
            <a:off x="-632358" y="2478628"/>
            <a:ext cx="3578195" cy="1781445"/>
          </a:xfrm>
          <a:prstGeom prst="rect">
            <a:avLst/>
          </a:prstGeom>
        </p:spPr>
        <p:txBody>
          <a:bodyPr vert="horz" wrap="square" lIns="68580" tIns="34291" rIns="68580" bIns="34291" rtlCol="0" anchor="ctr">
            <a:noAutofit/>
          </a:bodyPr>
          <a:lstStyle>
            <a:lvl1pPr algn="l" defTabSz="914400" rtl="0" eaLnBrk="1" latinLnBrk="0" hangingPunct="1">
              <a:lnSpc>
                <a:spcPct val="90000"/>
              </a:lnSpc>
              <a:spcBef>
                <a:spcPct val="0"/>
              </a:spcBef>
              <a:buNone/>
              <a:defRPr sz="3200" b="1" kern="1200">
                <a:solidFill>
                  <a:schemeClr val="tx1">
                    <a:lumMod val="50000"/>
                    <a:lumOff val="50000"/>
                  </a:schemeClr>
                </a:solidFill>
                <a:latin typeface="Georgia" charset="0"/>
                <a:ea typeface="Georgia" charset="0"/>
                <a:cs typeface="Georgia" charset="0"/>
              </a:defRPr>
            </a:lvl1pPr>
          </a:lstStyle>
          <a:p>
            <a:pPr algn="r">
              <a:lnSpc>
                <a:spcPct val="85000"/>
              </a:lnSpc>
            </a:pPr>
            <a:endParaRPr lang="en-US" sz="1200" b="0" spc="-45" dirty="0">
              <a:solidFill>
                <a:srgbClr val="09BCBA"/>
              </a:solidFill>
            </a:endParaRPr>
          </a:p>
        </p:txBody>
      </p:sp>
      <p:sp>
        <p:nvSpPr>
          <p:cNvPr id="2" name="Rectangle 1"/>
          <p:cNvSpPr/>
          <p:nvPr/>
        </p:nvSpPr>
        <p:spPr>
          <a:xfrm>
            <a:off x="451628" y="442391"/>
            <a:ext cx="8715123" cy="685252"/>
          </a:xfrm>
          <a:prstGeom prst="rect">
            <a:avLst/>
          </a:prstGeom>
        </p:spPr>
        <p:txBody>
          <a:bodyPr wrap="square">
            <a:spAutoFit/>
          </a:bodyPr>
          <a:lstStyle/>
          <a:p>
            <a:pPr>
              <a:lnSpc>
                <a:spcPct val="85000"/>
              </a:lnSpc>
            </a:pPr>
            <a:r>
              <a:rPr lang="en-US" sz="2133" b="1" spc="-45" dirty="0"/>
              <a:t>Cumulative gifts to date or legally binding agreement</a:t>
            </a:r>
          </a:p>
          <a:p>
            <a:pPr>
              <a:lnSpc>
                <a:spcPct val="85000"/>
              </a:lnSpc>
            </a:pPr>
            <a:endParaRPr lang="en-US" sz="2400" b="1" spc="-45" dirty="0">
              <a:solidFill>
                <a:srgbClr val="005DAA"/>
              </a:solidFill>
            </a:endParaRPr>
          </a:p>
        </p:txBody>
      </p:sp>
      <p:sp>
        <p:nvSpPr>
          <p:cNvPr id="34" name="Rectangle 33"/>
          <p:cNvSpPr/>
          <p:nvPr/>
        </p:nvSpPr>
        <p:spPr>
          <a:xfrm>
            <a:off x="618901" y="3730092"/>
            <a:ext cx="7274735" cy="371320"/>
          </a:xfrm>
          <a:prstGeom prst="rect">
            <a:avLst/>
          </a:prstGeom>
        </p:spPr>
        <p:txBody>
          <a:bodyPr wrap="square">
            <a:spAutoFit/>
          </a:bodyPr>
          <a:lstStyle/>
          <a:p>
            <a:pPr>
              <a:lnSpc>
                <a:spcPct val="85000"/>
              </a:lnSpc>
            </a:pPr>
            <a:r>
              <a:rPr lang="en-US" sz="2133" b="1" spc="-45" dirty="0">
                <a:solidFill>
                  <a:srgbClr val="000000"/>
                </a:solidFill>
              </a:rPr>
              <a:t>Documented promise of a future gift</a:t>
            </a:r>
          </a:p>
        </p:txBody>
      </p:sp>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254139">
            <a:off x="6709061" y="1120554"/>
            <a:ext cx="2107039" cy="4773196"/>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0"/>
            </a:camera>
            <a:lightRig rig="twoPt" dir="t">
              <a:rot lat="0" lon="0" rev="7200000"/>
            </a:lightRig>
          </a:scene3d>
          <a:sp3d contourW="6350">
            <a:contourClr>
              <a:schemeClr val="bg1">
                <a:lumMod val="85000"/>
              </a:schemeClr>
            </a:contourClr>
          </a:sp3d>
        </p:spPr>
      </p:pic>
      <p:pic>
        <p:nvPicPr>
          <p:cNvPr id="29" name="Picture 2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22022" y="6065675"/>
            <a:ext cx="1447116" cy="545396"/>
          </a:xfrm>
          <a:prstGeom prst="rect">
            <a:avLst/>
          </a:prstGeom>
        </p:spPr>
      </p:pic>
    </p:spTree>
    <p:extLst>
      <p:ext uri="{BB962C8B-B14F-4D97-AF65-F5344CB8AC3E}">
        <p14:creationId xmlns:p14="http://schemas.microsoft.com/office/powerpoint/2010/main" val="2779562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style.rotation</p:attrName>
                                        </p:attrNameLst>
                                      </p:cBhvr>
                                      <p:tavLst>
                                        <p:tav tm="0">
                                          <p:val>
                                            <p:fltVal val="90"/>
                                          </p:val>
                                        </p:tav>
                                        <p:tav tm="100000">
                                          <p:val>
                                            <p:fltVal val="0"/>
                                          </p:val>
                                        </p:tav>
                                      </p:tavLst>
                                    </p:anim>
                                    <p:animEffect transition="in" filter="fade">
                                      <p:cBhvr>
                                        <p:cTn id="17" dur="1000"/>
                                        <p:tgtEl>
                                          <p:spTgt spid="16"/>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10" presetClass="entr" presetSubtype="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1000" fill="hold"/>
                                        <p:tgtEl>
                                          <p:spTgt spid="34"/>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0"/>
                                        <p:tgtEl>
                                          <p:spTgt spid="27"/>
                                        </p:tgtEl>
                                      </p:cBhvr>
                                    </p:animEffect>
                                    <p:anim calcmode="lin" valueType="num">
                                      <p:cBhvr>
                                        <p:cTn id="62" dur="1000" fill="hold"/>
                                        <p:tgtEl>
                                          <p:spTgt spid="27"/>
                                        </p:tgtEl>
                                        <p:attrNameLst>
                                          <p:attrName>ppt_x</p:attrName>
                                        </p:attrNameLst>
                                      </p:cBhvr>
                                      <p:tavLst>
                                        <p:tav tm="0">
                                          <p:val>
                                            <p:strVal val="#ppt_x"/>
                                          </p:val>
                                        </p:tav>
                                        <p:tav tm="100000">
                                          <p:val>
                                            <p:strVal val="#ppt_x"/>
                                          </p:val>
                                        </p:tav>
                                      </p:tavLst>
                                    </p:anim>
                                    <p:anim calcmode="lin" valueType="num">
                                      <p:cBhvr>
                                        <p:cTn id="63" dur="10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10" presetClass="entr" presetSubtype="0"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500"/>
                                        <p:tgtEl>
                                          <p:spTgt spid="26"/>
                                        </p:tgtEl>
                                      </p:cBhvr>
                                    </p:animEffect>
                                  </p:childTnLst>
                                </p:cTn>
                              </p:par>
                            </p:childTnLst>
                          </p:cTn>
                        </p:par>
                        <p:par>
                          <p:cTn id="72" fill="hold">
                            <p:stCondLst>
                              <p:cond delay="10000"/>
                            </p:stCondLst>
                            <p:childTnLst>
                              <p:par>
                                <p:cTn id="73" presetID="42" presetClass="entr" presetSubtype="0"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1000"/>
                                        <p:tgtEl>
                                          <p:spTgt spid="23"/>
                                        </p:tgtEl>
                                      </p:cBhvr>
                                    </p:animEffect>
                                    <p:anim calcmode="lin" valueType="num">
                                      <p:cBhvr>
                                        <p:cTn id="76" dur="1000" fill="hold"/>
                                        <p:tgtEl>
                                          <p:spTgt spid="23"/>
                                        </p:tgtEl>
                                        <p:attrNameLst>
                                          <p:attrName>ppt_x</p:attrName>
                                        </p:attrNameLst>
                                      </p:cBhvr>
                                      <p:tavLst>
                                        <p:tav tm="0">
                                          <p:val>
                                            <p:strVal val="#ppt_x"/>
                                          </p:val>
                                        </p:tav>
                                        <p:tav tm="100000">
                                          <p:val>
                                            <p:strVal val="#ppt_x"/>
                                          </p:val>
                                        </p:tav>
                                      </p:tavLst>
                                    </p:anim>
                                    <p:anim calcmode="lin" valueType="num">
                                      <p:cBhvr>
                                        <p:cTn id="77" dur="1000" fill="hold"/>
                                        <p:tgtEl>
                                          <p:spTgt spid="23"/>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10" presetClass="entr" presetSubtype="0"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par>
                          <p:cTn id="82" fill="hold">
                            <p:stCondLst>
                              <p:cond delay="11500"/>
                            </p:stCondLst>
                            <p:childTnLst>
                              <p:par>
                                <p:cTn id="83" presetID="22" presetClass="entr" presetSubtype="8"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wipe(left)">
                                      <p:cBhvr>
                                        <p:cTn id="85" dur="500"/>
                                        <p:tgtEl>
                                          <p:spTgt spid="21"/>
                                        </p:tgtEl>
                                      </p:cBhvr>
                                    </p:animEffect>
                                  </p:childTnLst>
                                </p:cTn>
                              </p:par>
                            </p:childTnLst>
                          </p:cTn>
                        </p:par>
                        <p:par>
                          <p:cTn id="86" fill="hold">
                            <p:stCondLst>
                              <p:cond delay="12000"/>
                            </p:stCondLst>
                            <p:childTnLst>
                              <p:par>
                                <p:cTn id="87" presetID="42" presetClass="entr" presetSubtype="0" fill="hold" grpId="0" nodeType="afterEffect" nodePh="1">
                                  <p:stCondLst>
                                    <p:cond delay="0"/>
                                  </p:stCondLst>
                                  <p:endCondLst>
                                    <p:cond evt="begin" delay="0">
                                      <p:tn val="87"/>
                                    </p:cond>
                                  </p:end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26" grpId="0"/>
      <p:bldP spid="27" grpId="0"/>
      <p:bldP spid="21" grpId="0"/>
      <p:bldP spid="23" grpId="0"/>
      <p:bldP spid="32" grpId="0"/>
      <p:bldP spid="2"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A4CC6-3EE0-9412-3D5C-31AACA519E52}"/>
              </a:ext>
            </a:extLst>
          </p:cNvPr>
          <p:cNvSpPr>
            <a:spLocks noGrp="1"/>
          </p:cNvSpPr>
          <p:nvPr>
            <p:ph type="title"/>
          </p:nvPr>
        </p:nvSpPr>
        <p:spPr/>
        <p:txBody>
          <a:bodyPr/>
          <a:lstStyle/>
          <a:p>
            <a:r>
              <a:rPr lang="en-US" dirty="0"/>
              <a:t>Club recognition</a:t>
            </a:r>
          </a:p>
        </p:txBody>
      </p:sp>
      <p:sp>
        <p:nvSpPr>
          <p:cNvPr id="3" name="Content Placeholder 2">
            <a:extLst>
              <a:ext uri="{FF2B5EF4-FFF2-40B4-BE49-F238E27FC236}">
                <a16:creationId xmlns:a16="http://schemas.microsoft.com/office/drawing/2014/main" id="{61DBE819-F9F9-8498-DE84-075CD641D99E}"/>
              </a:ext>
            </a:extLst>
          </p:cNvPr>
          <p:cNvSpPr>
            <a:spLocks noGrp="1"/>
          </p:cNvSpPr>
          <p:nvPr>
            <p:ph idx="1"/>
          </p:nvPr>
        </p:nvSpPr>
        <p:spPr/>
        <p:txBody>
          <a:bodyPr/>
          <a:lstStyle/>
          <a:p>
            <a:pPr algn="l"/>
            <a:r>
              <a:rPr lang="en-US" b="1" i="0" dirty="0">
                <a:solidFill>
                  <a:srgbClr val="0070C0"/>
                </a:solidFill>
                <a:effectLst/>
                <a:latin typeface="Arial" panose="020B0604020202020204" pitchFamily="34" charset="0"/>
                <a:cs typeface="Arial" panose="020B0604020202020204" pitchFamily="34" charset="0"/>
              </a:rPr>
              <a:t>100% Paul Harris Fellow Club </a:t>
            </a:r>
            <a:r>
              <a:rPr lang="en-US" b="1" i="0" dirty="0">
                <a:solidFill>
                  <a:schemeClr val="tx1"/>
                </a:solidFill>
                <a:effectLst/>
                <a:latin typeface="Arial" panose="020B0604020202020204" pitchFamily="34" charset="0"/>
                <a:cs typeface="Arial" panose="020B0604020202020204" pitchFamily="34" charset="0"/>
              </a:rPr>
              <a:t>- </a:t>
            </a:r>
            <a:r>
              <a:rPr lang="en-US" b="0" i="0" dirty="0">
                <a:solidFill>
                  <a:schemeClr val="tx1"/>
                </a:solidFill>
                <a:effectLst/>
                <a:latin typeface="Arial" panose="020B0604020202020204" pitchFamily="34" charset="0"/>
                <a:cs typeface="Arial" panose="020B0604020202020204" pitchFamily="34" charset="0"/>
              </a:rPr>
              <a:t>For clubs in which all dues-paying members are Paul Harris Fellows. This is a one-time recognition.</a:t>
            </a:r>
          </a:p>
          <a:p>
            <a:pPr algn="l"/>
            <a:r>
              <a:rPr lang="en-US" b="1" i="0" dirty="0">
                <a:solidFill>
                  <a:srgbClr val="0070C0"/>
                </a:solidFill>
                <a:effectLst/>
                <a:latin typeface="Arial" panose="020B0604020202020204" pitchFamily="34" charset="0"/>
                <a:cs typeface="Arial" panose="020B0604020202020204" pitchFamily="34" charset="0"/>
              </a:rPr>
              <a:t>100% Paul Harris Society Club </a:t>
            </a:r>
            <a:r>
              <a:rPr lang="en-US" b="1" i="0" dirty="0">
                <a:solidFill>
                  <a:schemeClr val="tx1"/>
                </a:solidFill>
                <a:effectLst/>
                <a:latin typeface="Arial" panose="020B0604020202020204" pitchFamily="34" charset="0"/>
                <a:cs typeface="Arial" panose="020B0604020202020204" pitchFamily="34" charset="0"/>
              </a:rPr>
              <a:t>- </a:t>
            </a:r>
            <a:r>
              <a:rPr lang="en-US" b="0" i="0" dirty="0">
                <a:solidFill>
                  <a:schemeClr val="tx1"/>
                </a:solidFill>
                <a:effectLst/>
                <a:latin typeface="Arial" panose="020B0604020202020204" pitchFamily="34" charset="0"/>
                <a:cs typeface="Arial" panose="020B0604020202020204" pitchFamily="34" charset="0"/>
              </a:rPr>
              <a:t>For clubs in which every dues-paying member contributes a minimum of $1,000 to the Annual Fund, PolioPlus, or global grants within a Rotary year</a:t>
            </a:r>
          </a:p>
          <a:p>
            <a:pPr algn="l"/>
            <a:r>
              <a:rPr lang="en-US" b="1" i="0" dirty="0">
                <a:solidFill>
                  <a:srgbClr val="0070C0"/>
                </a:solidFill>
                <a:effectLst/>
                <a:latin typeface="Arial" panose="020B0604020202020204" pitchFamily="34" charset="0"/>
                <a:cs typeface="Arial" panose="020B0604020202020204" pitchFamily="34" charset="0"/>
              </a:rPr>
              <a:t>100% Foundation Giving Club </a:t>
            </a:r>
            <a:r>
              <a:rPr lang="en-US" b="1" i="0" dirty="0">
                <a:solidFill>
                  <a:schemeClr val="tx1"/>
                </a:solidFill>
                <a:effectLst/>
                <a:latin typeface="Arial" panose="020B0604020202020204" pitchFamily="34" charset="0"/>
                <a:cs typeface="Arial" panose="020B0604020202020204" pitchFamily="34" charset="0"/>
              </a:rPr>
              <a:t>- </a:t>
            </a:r>
            <a:r>
              <a:rPr lang="en-US" b="0" i="0" dirty="0">
                <a:solidFill>
                  <a:schemeClr val="tx1"/>
                </a:solidFill>
                <a:effectLst/>
                <a:latin typeface="Arial" panose="020B0604020202020204" pitchFamily="34" charset="0"/>
                <a:cs typeface="Arial" panose="020B0604020202020204" pitchFamily="34" charset="0"/>
              </a:rPr>
              <a:t>For clubs that achieve an average of $100 in per capita giving and 100 percent participation, with every dues-paying member contributing at least $25 to any or all of the following during the Rotary year: Annual Fund, PolioPlus Fund, approved global grants, or </a:t>
            </a:r>
            <a:r>
              <a:rPr lang="en-US" b="1" i="0" u="none" strike="noStrike"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Endowment Fund</a:t>
            </a:r>
            <a:r>
              <a:rPr lang="en-US" b="0" i="0" dirty="0">
                <a:solidFill>
                  <a:schemeClr val="tx1"/>
                </a:solidFill>
                <a:effectLst/>
                <a:latin typeface="Arial" panose="020B0604020202020204" pitchFamily="34" charset="0"/>
                <a:cs typeface="Arial" panose="020B0604020202020204" pitchFamily="34" charset="0"/>
              </a:rPr>
              <a:t>.</a:t>
            </a:r>
          </a:p>
          <a:p>
            <a:pPr algn="l"/>
            <a:r>
              <a:rPr lang="en-US" b="1" i="0" dirty="0">
                <a:solidFill>
                  <a:srgbClr val="0070C0"/>
                </a:solidFill>
                <a:effectLst/>
                <a:latin typeface="Arial" panose="020B0604020202020204" pitchFamily="34" charset="0"/>
                <a:cs typeface="Arial" panose="020B0604020202020204" pitchFamily="34" charset="0"/>
              </a:rPr>
              <a:t>100% Rotary’s Promise Club </a:t>
            </a:r>
            <a:r>
              <a:rPr lang="en-US" b="1" i="0" dirty="0">
                <a:solidFill>
                  <a:schemeClr val="tx1"/>
                </a:solidFill>
                <a:effectLst/>
                <a:latin typeface="Arial" panose="020B0604020202020204" pitchFamily="34" charset="0"/>
                <a:cs typeface="Arial" panose="020B0604020202020204" pitchFamily="34" charset="0"/>
              </a:rPr>
              <a:t>- </a:t>
            </a:r>
            <a:r>
              <a:rPr lang="en-US" b="0" i="0" dirty="0">
                <a:solidFill>
                  <a:schemeClr val="tx1"/>
                </a:solidFill>
                <a:effectLst/>
                <a:latin typeface="Arial" panose="020B0604020202020204" pitchFamily="34" charset="0"/>
                <a:cs typeface="Arial" panose="020B0604020202020204" pitchFamily="34" charset="0"/>
              </a:rPr>
              <a:t>A designation provided to clubs in which every dues-paying member supports The Rotary Foundation’s Endowment with a minimum commitment of $1,000 or more in an estate plan or via an outright gift of $1,000 or more. A certificate honoring the achievement will be provided upon request.</a:t>
            </a:r>
          </a:p>
          <a:p>
            <a:pPr algn="l"/>
            <a:r>
              <a:rPr lang="en-US" b="1" i="0" dirty="0">
                <a:solidFill>
                  <a:srgbClr val="0070C0"/>
                </a:solidFill>
                <a:effectLst/>
                <a:latin typeface="Arial" panose="020B0604020202020204" pitchFamily="34" charset="0"/>
                <a:cs typeface="Arial" panose="020B0604020202020204" pitchFamily="34" charset="0"/>
              </a:rPr>
              <a:t>Every Rotarian, Every Year Club </a:t>
            </a:r>
            <a:r>
              <a:rPr lang="en-US" b="1" i="0" dirty="0">
                <a:solidFill>
                  <a:schemeClr val="tx1"/>
                </a:solidFill>
                <a:effectLst/>
                <a:latin typeface="Arial" panose="020B0604020202020204" pitchFamily="34" charset="0"/>
                <a:cs typeface="Arial" panose="020B0604020202020204" pitchFamily="34" charset="0"/>
              </a:rPr>
              <a:t>- </a:t>
            </a:r>
            <a:r>
              <a:rPr lang="en-US" b="0" i="0" dirty="0">
                <a:solidFill>
                  <a:schemeClr val="tx1"/>
                </a:solidFill>
                <a:effectLst/>
                <a:latin typeface="Arial" panose="020B0604020202020204" pitchFamily="34" charset="0"/>
                <a:cs typeface="Arial" panose="020B0604020202020204" pitchFamily="34" charset="0"/>
              </a:rPr>
              <a:t>For clubs that achieve a minimum Annual Fund contribution of $100 per capita during the Rotary year, and every dues-paying member must personally contribute at least $25 to the Annual Fund during the year. </a:t>
            </a:r>
          </a:p>
          <a:p>
            <a:pPr algn="l"/>
            <a:r>
              <a:rPr lang="en-US" b="1" i="0" dirty="0">
                <a:solidFill>
                  <a:srgbClr val="0070C0"/>
                </a:solidFill>
                <a:effectLst/>
                <a:latin typeface="Arial" panose="020B0604020202020204" pitchFamily="34" charset="0"/>
                <a:cs typeface="Arial" panose="020B0604020202020204" pitchFamily="34" charset="0"/>
              </a:rPr>
              <a:t>Top Three Per Capita in Annual Fund Giving </a:t>
            </a:r>
            <a:r>
              <a:rPr lang="en-US" b="1" i="0" dirty="0">
                <a:solidFill>
                  <a:schemeClr val="tx1"/>
                </a:solidFill>
                <a:effectLst/>
                <a:latin typeface="Arial" panose="020B0604020202020204" pitchFamily="34" charset="0"/>
                <a:cs typeface="Arial" panose="020B0604020202020204" pitchFamily="34" charset="0"/>
              </a:rPr>
              <a:t>- </a:t>
            </a:r>
            <a:r>
              <a:rPr lang="en-US" b="0" i="0" dirty="0">
                <a:solidFill>
                  <a:schemeClr val="tx1"/>
                </a:solidFill>
                <a:effectLst/>
                <a:latin typeface="Arial" panose="020B0604020202020204" pitchFamily="34" charset="0"/>
                <a:cs typeface="Arial" panose="020B0604020202020204" pitchFamily="34" charset="0"/>
              </a:rPr>
              <a:t>For the three clubs in each district that give the most, per capita, to the Annual Fund. Clubs that give at least $50 per capita are eligible.</a:t>
            </a:r>
          </a:p>
          <a:p>
            <a:pPr algn="l"/>
            <a:r>
              <a:rPr lang="en-US" b="1" i="0" dirty="0">
                <a:solidFill>
                  <a:srgbClr val="0070C0"/>
                </a:solidFill>
                <a:effectLst/>
                <a:latin typeface="Arial" panose="020B0604020202020204" pitchFamily="34" charset="0"/>
                <a:cs typeface="Arial" panose="020B0604020202020204" pitchFamily="34" charset="0"/>
              </a:rPr>
              <a:t>Rotaract Giving Certificate </a:t>
            </a:r>
            <a:r>
              <a:rPr lang="en-US" b="1" i="0" dirty="0">
                <a:solidFill>
                  <a:schemeClr val="tx1"/>
                </a:solidFill>
                <a:effectLst/>
                <a:latin typeface="Arial" panose="020B0604020202020204" pitchFamily="34" charset="0"/>
                <a:cs typeface="Arial" panose="020B0604020202020204" pitchFamily="34" charset="0"/>
              </a:rPr>
              <a:t>- </a:t>
            </a:r>
            <a:r>
              <a:rPr lang="en-US" b="0" i="0" dirty="0">
                <a:solidFill>
                  <a:schemeClr val="tx1"/>
                </a:solidFill>
                <a:effectLst/>
                <a:latin typeface="Arial" panose="020B0604020202020204" pitchFamily="34" charset="0"/>
                <a:cs typeface="Arial" panose="020B0604020202020204" pitchFamily="34" charset="0"/>
              </a:rPr>
              <a:t>Rotaract clubs that collectively contribute $100 or more annually to The Rotary Foundation will be eligible for a Rotaract Giving Certificate.</a:t>
            </a:r>
          </a:p>
          <a:p>
            <a:endParaRPr lang="en-US" dirty="0"/>
          </a:p>
        </p:txBody>
      </p:sp>
    </p:spTree>
    <p:extLst>
      <p:ext uri="{BB962C8B-B14F-4D97-AF65-F5344CB8AC3E}">
        <p14:creationId xmlns:p14="http://schemas.microsoft.com/office/powerpoint/2010/main" val="3949611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81838" y="941270"/>
            <a:ext cx="10648087" cy="5735322"/>
          </a:xfrm>
        </p:spPr>
        <p:txBody>
          <a:bodyPr>
            <a:noAutofit/>
          </a:bodyPr>
          <a:lstStyle/>
          <a:p>
            <a:pPr marL="0" indent="0" algn="l">
              <a:buNone/>
            </a:pPr>
            <a:r>
              <a:rPr lang="en-US" sz="4400" b="1" dirty="0"/>
              <a:t>Rotary Zone 30 - Paul Harris Society</a:t>
            </a:r>
            <a:endParaRPr lang="en-US" sz="1800" b="1" dirty="0">
              <a:highlight>
                <a:srgbClr val="000000"/>
              </a:highlight>
            </a:endParaRPr>
          </a:p>
          <a:p>
            <a:pPr marL="0" indent="0" algn="l">
              <a:buNone/>
            </a:pPr>
            <a:endParaRPr lang="en-US" sz="1800" b="1" dirty="0">
              <a:highlight>
                <a:srgbClr val="000000"/>
              </a:highlight>
            </a:endParaRPr>
          </a:p>
          <a:p>
            <a:pPr marL="0" indent="0" algn="l">
              <a:buNone/>
            </a:pPr>
            <a:endParaRPr lang="en-US" sz="1800" b="1" dirty="0">
              <a:solidFill>
                <a:schemeClr val="bg1"/>
              </a:solidFill>
            </a:endParaRPr>
          </a:p>
          <a:p>
            <a:r>
              <a:rPr lang="en-US" sz="3600" b="1" dirty="0"/>
              <a:t>Paul Harris Fellow vs. Paul Harris Society</a:t>
            </a:r>
          </a:p>
          <a:p>
            <a:r>
              <a:rPr lang="en-US" sz="3600" b="1" dirty="0"/>
              <a:t>Convert Numbers to Impact</a:t>
            </a:r>
          </a:p>
          <a:p>
            <a:r>
              <a:rPr lang="en-US" sz="3600" b="1" dirty="0"/>
              <a:t>Study Donor List &amp; Reengage </a:t>
            </a:r>
          </a:p>
          <a:p>
            <a:r>
              <a:rPr lang="en-US" sz="3600" b="1" dirty="0"/>
              <a:t>Building Culture of Giving </a:t>
            </a:r>
          </a:p>
          <a:p>
            <a:r>
              <a:rPr lang="en-US" sz="3600" b="1" dirty="0"/>
              <a:t>Say THANK YOU!</a:t>
            </a:r>
          </a:p>
          <a:p>
            <a:pPr marL="0" indent="0">
              <a:buNone/>
            </a:pPr>
            <a:r>
              <a:rPr lang="en-US" sz="1800" b="1" dirty="0"/>
              <a:t> </a:t>
            </a:r>
          </a:p>
        </p:txBody>
      </p:sp>
      <p:pic>
        <p:nvPicPr>
          <p:cNvPr id="5" name="Picture 4" descr="A blue and yellow logo&#10;&#10;Description automatically generated">
            <a:extLst>
              <a:ext uri="{FF2B5EF4-FFF2-40B4-BE49-F238E27FC236}">
                <a16:creationId xmlns:a16="http://schemas.microsoft.com/office/drawing/2014/main" id="{C5D0A936-8EF3-4118-6DC5-CA0B63BB67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2573" y="5831293"/>
            <a:ext cx="2146853" cy="845299"/>
          </a:xfrm>
          <a:prstGeom prst="rect">
            <a:avLst/>
          </a:prstGeom>
        </p:spPr>
      </p:pic>
      <p:pic>
        <p:nvPicPr>
          <p:cNvPr id="10" name="Picture 9">
            <a:extLst>
              <a:ext uri="{FF2B5EF4-FFF2-40B4-BE49-F238E27FC236}">
                <a16:creationId xmlns:a16="http://schemas.microsoft.com/office/drawing/2014/main" id="{92487785-F79A-4EDC-A57C-955F9101107A}"/>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553700" y="577196"/>
            <a:ext cx="1638300" cy="3085090"/>
          </a:xfrm>
          <a:prstGeom prst="rect">
            <a:avLst/>
          </a:prstGeom>
          <a:noFill/>
          <a:ln>
            <a:noFill/>
          </a:ln>
        </p:spPr>
      </p:pic>
    </p:spTree>
    <p:extLst>
      <p:ext uri="{BB962C8B-B14F-4D97-AF65-F5344CB8AC3E}">
        <p14:creationId xmlns:p14="http://schemas.microsoft.com/office/powerpoint/2010/main" val="1687748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Graphic 2">
            <a:extLst>
              <a:ext uri="{FF2B5EF4-FFF2-40B4-BE49-F238E27FC236}">
                <a16:creationId xmlns:a16="http://schemas.microsoft.com/office/drawing/2014/main" id="{D2F2CF7D-34AD-C27E-245B-7D670AB9379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2" y="4762"/>
            <a:ext cx="12187237" cy="68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5857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322011F-6A46-6A5F-DD30-5178640D39B5}"/>
              </a:ext>
            </a:extLst>
          </p:cNvPr>
          <p:cNvGraphicFramePr>
            <a:graphicFrameLocks noChangeAspect="1"/>
          </p:cNvGraphicFramePr>
          <p:nvPr/>
        </p:nvGraphicFramePr>
        <p:xfrm>
          <a:off x="1852301" y="0"/>
          <a:ext cx="8124026" cy="6277656"/>
        </p:xfrm>
        <a:graphic>
          <a:graphicData uri="http://schemas.openxmlformats.org/presentationml/2006/ole">
            <mc:AlternateContent xmlns:mc="http://schemas.openxmlformats.org/markup-compatibility/2006">
              <mc:Choice xmlns:v="urn:schemas-microsoft-com:vml" Requires="v">
                <p:oleObj name="Acrobat Document" r:id="rId3" imgW="5029101" imgH="3886200" progId="Acrobat.Document.DC">
                  <p:embed/>
                </p:oleObj>
              </mc:Choice>
              <mc:Fallback>
                <p:oleObj name="Acrobat Document" r:id="rId3" imgW="5029101" imgH="3886200" progId="Acrobat.Document.DC">
                  <p:embed/>
                  <p:pic>
                    <p:nvPicPr>
                      <p:cNvPr id="2" name="Object 1">
                        <a:extLst>
                          <a:ext uri="{FF2B5EF4-FFF2-40B4-BE49-F238E27FC236}">
                            <a16:creationId xmlns:a16="http://schemas.microsoft.com/office/drawing/2014/main" id="{6322011F-6A46-6A5F-DD30-5178640D39B5}"/>
                          </a:ext>
                        </a:extLst>
                      </p:cNvPr>
                      <p:cNvPicPr/>
                      <p:nvPr/>
                    </p:nvPicPr>
                    <p:blipFill>
                      <a:blip r:embed="rId4"/>
                      <a:stretch>
                        <a:fillRect/>
                      </a:stretch>
                    </p:blipFill>
                    <p:spPr>
                      <a:xfrm>
                        <a:off x="1852301" y="0"/>
                        <a:ext cx="8124026" cy="6277656"/>
                      </a:xfrm>
                      <a:prstGeom prst="rect">
                        <a:avLst/>
                      </a:prstGeom>
                    </p:spPr>
                  </p:pic>
                </p:oleObj>
              </mc:Fallback>
            </mc:AlternateContent>
          </a:graphicData>
        </a:graphic>
      </p:graphicFrame>
    </p:spTree>
    <p:extLst>
      <p:ext uri="{BB962C8B-B14F-4D97-AF65-F5344CB8AC3E}">
        <p14:creationId xmlns:p14="http://schemas.microsoft.com/office/powerpoint/2010/main" val="2354665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FB7BCC-0F7F-FCC4-0C83-A7CC5B5A9447}"/>
              </a:ext>
            </a:extLst>
          </p:cNvPr>
          <p:cNvSpPr txBox="1"/>
          <p:nvPr/>
        </p:nvSpPr>
        <p:spPr>
          <a:xfrm>
            <a:off x="1490132" y="381578"/>
            <a:ext cx="10380134" cy="5742021"/>
          </a:xfrm>
          <a:prstGeom prst="rect">
            <a:avLst/>
          </a:prstGeom>
          <a:noFill/>
        </p:spPr>
        <p:txBody>
          <a:bodyPr wrap="square">
            <a:spAutoFit/>
          </a:bodyPr>
          <a:lstStyle/>
          <a:p>
            <a:pPr marL="0" marR="0">
              <a:spcBef>
                <a:spcPts val="0"/>
              </a:spcBef>
              <a:spcAft>
                <a:spcPts val="0"/>
              </a:spcAft>
              <a:tabLst>
                <a:tab pos="2045970" algn="l"/>
              </a:tabLst>
            </a:pPr>
            <a:r>
              <a:rPr lang="en-US" sz="2000" u="heavy" dirty="0">
                <a:solidFill>
                  <a:srgbClr val="262600"/>
                </a:solidFill>
                <a:effectLst/>
                <a:highlight>
                  <a:srgbClr val="FFFF00"/>
                </a:highlight>
                <a:latin typeface="Arial" panose="020B0604020202020204" pitchFamily="34" charset="0"/>
                <a:ea typeface="Arial" panose="020B0604020202020204" pitchFamily="34" charset="0"/>
              </a:rPr>
              <a:t>T</a:t>
            </a:r>
            <a:r>
              <a:rPr lang="en-US" sz="2000" u="heavy" dirty="0">
                <a:effectLst/>
                <a:highlight>
                  <a:srgbClr val="FFFF00"/>
                </a:highlight>
                <a:latin typeface="Arial" panose="020B0604020202020204" pitchFamily="34" charset="0"/>
                <a:ea typeface="Arial" panose="020B0604020202020204" pitchFamily="34" charset="0"/>
              </a:rPr>
              <a:t>he</a:t>
            </a:r>
            <a:r>
              <a:rPr lang="en-US" sz="2000" u="heavy" spc="-10" dirty="0">
                <a:effectLst/>
                <a:highlight>
                  <a:srgbClr val="FFFF00"/>
                </a:highlight>
                <a:latin typeface="Arial" panose="020B0604020202020204" pitchFamily="34" charset="0"/>
                <a:ea typeface="Arial" panose="020B0604020202020204" pitchFamily="34" charset="0"/>
              </a:rPr>
              <a:t> </a:t>
            </a:r>
            <a:r>
              <a:rPr lang="en-US" sz="2000" u="heavy" dirty="0">
                <a:effectLst/>
                <a:highlight>
                  <a:srgbClr val="FFFF00"/>
                </a:highlight>
                <a:latin typeface="Arial" panose="020B0604020202020204" pitchFamily="34" charset="0"/>
                <a:ea typeface="Arial" panose="020B0604020202020204" pitchFamily="34" charset="0"/>
              </a:rPr>
              <a:t>Polio</a:t>
            </a:r>
            <a:r>
              <a:rPr lang="en-US" sz="2000" u="heavy" spc="20" dirty="0">
                <a:effectLst/>
                <a:highlight>
                  <a:srgbClr val="FFFF00"/>
                </a:highlight>
                <a:latin typeface="Arial" panose="020B0604020202020204" pitchFamily="34" charset="0"/>
                <a:ea typeface="Arial" panose="020B0604020202020204" pitchFamily="34" charset="0"/>
              </a:rPr>
              <a:t> </a:t>
            </a:r>
            <a:r>
              <a:rPr lang="en-US" sz="2000" u="heavy" dirty="0">
                <a:effectLst/>
                <a:highlight>
                  <a:srgbClr val="FFFF00"/>
                </a:highlight>
                <a:latin typeface="Arial" panose="020B0604020202020204" pitchFamily="34" charset="0"/>
                <a:ea typeface="Arial" panose="020B0604020202020204" pitchFamily="34" charset="0"/>
              </a:rPr>
              <a:t>Windshield</a:t>
            </a:r>
            <a:r>
              <a:rPr lang="en-US" sz="2000" u="heavy" spc="80" dirty="0">
                <a:effectLst/>
                <a:highlight>
                  <a:srgbClr val="FFFF00"/>
                </a:highlight>
                <a:latin typeface="Arial" panose="020B0604020202020204" pitchFamily="34" charset="0"/>
                <a:ea typeface="Arial" panose="020B0604020202020204" pitchFamily="34" charset="0"/>
              </a:rPr>
              <a:t> </a:t>
            </a:r>
            <a:r>
              <a:rPr lang="en-US" sz="2000" u="heavy" dirty="0">
                <a:effectLst/>
                <a:highlight>
                  <a:srgbClr val="FFFF00"/>
                </a:highlight>
                <a:latin typeface="Arial" panose="020B0604020202020204" pitchFamily="34" charset="0"/>
                <a:ea typeface="Arial" panose="020B0604020202020204" pitchFamily="34" charset="0"/>
              </a:rPr>
              <a:t>Shows</a:t>
            </a:r>
            <a:r>
              <a:rPr lang="en-US" sz="2000" u="heavy" spc="90" dirty="0">
                <a:effectLst/>
                <a:highlight>
                  <a:srgbClr val="FFFF00"/>
                </a:highlight>
                <a:latin typeface="Arial" panose="020B0604020202020204" pitchFamily="34" charset="0"/>
                <a:ea typeface="Arial" panose="020B0604020202020204" pitchFamily="34" charset="0"/>
              </a:rPr>
              <a:t> </a:t>
            </a:r>
            <a:r>
              <a:rPr lang="en-US" sz="2000" u="heavy" dirty="0">
                <a:effectLst/>
                <a:highlight>
                  <a:srgbClr val="FFFF00"/>
                </a:highlight>
                <a:latin typeface="Arial" panose="020B0604020202020204" pitchFamily="34" charset="0"/>
                <a:ea typeface="Arial" panose="020B0604020202020204" pitchFamily="34" charset="0"/>
              </a:rPr>
              <a:t>We</a:t>
            </a:r>
            <a:r>
              <a:rPr lang="en-US" sz="2000" u="heavy" spc="45" dirty="0">
                <a:effectLst/>
                <a:highlight>
                  <a:srgbClr val="FFFF00"/>
                </a:highlight>
                <a:latin typeface="Arial" panose="020B0604020202020204" pitchFamily="34" charset="0"/>
                <a:ea typeface="Arial" panose="020B0604020202020204" pitchFamily="34" charset="0"/>
              </a:rPr>
              <a:t> </a:t>
            </a:r>
            <a:r>
              <a:rPr lang="en-US" sz="2000" u="heavy" dirty="0">
                <a:effectLst/>
                <a:highlight>
                  <a:srgbClr val="FFFF00"/>
                </a:highlight>
                <a:latin typeface="Arial" panose="020B0604020202020204" pitchFamily="34" charset="0"/>
                <a:ea typeface="Arial" panose="020B0604020202020204" pitchFamily="34" charset="0"/>
              </a:rPr>
              <a:t>Still</a:t>
            </a:r>
            <a:r>
              <a:rPr lang="en-US" sz="2000" u="heavy" spc="10" dirty="0">
                <a:effectLst/>
                <a:highlight>
                  <a:srgbClr val="FFFF00"/>
                </a:highlight>
                <a:latin typeface="Arial" panose="020B0604020202020204" pitchFamily="34" charset="0"/>
                <a:ea typeface="Arial" panose="020B0604020202020204" pitchFamily="34" charset="0"/>
              </a:rPr>
              <a:t> </a:t>
            </a:r>
            <a:r>
              <a:rPr lang="en-US" sz="2000" u="heavy" dirty="0">
                <a:effectLst/>
                <a:highlight>
                  <a:srgbClr val="FFFF00"/>
                </a:highlight>
                <a:latin typeface="Arial" panose="020B0604020202020204" pitchFamily="34" charset="0"/>
                <a:ea typeface="Arial" panose="020B0604020202020204" pitchFamily="34" charset="0"/>
              </a:rPr>
              <a:t>Have</a:t>
            </a:r>
            <a:r>
              <a:rPr lang="en-US" sz="2000" u="heavy" spc="65" dirty="0">
                <a:effectLst/>
                <a:highlight>
                  <a:srgbClr val="FFFF00"/>
                </a:highlight>
                <a:latin typeface="Arial" panose="020B0604020202020204" pitchFamily="34" charset="0"/>
                <a:ea typeface="Arial" panose="020B0604020202020204" pitchFamily="34" charset="0"/>
              </a:rPr>
              <a:t> </a:t>
            </a:r>
            <a:r>
              <a:rPr lang="en-US" sz="2000" u="heavy" dirty="0">
                <a:effectLst/>
                <a:highlight>
                  <a:srgbClr val="FFFF00"/>
                </a:highlight>
                <a:latin typeface="Arial" panose="020B0604020202020204" pitchFamily="34" charset="0"/>
                <a:ea typeface="Arial" panose="020B0604020202020204" pitchFamily="34" charset="0"/>
              </a:rPr>
              <a:t>New</a:t>
            </a:r>
            <a:r>
              <a:rPr lang="en-US" sz="2000" u="heavy" spc="25" dirty="0">
                <a:effectLst/>
                <a:highlight>
                  <a:srgbClr val="FFFF00"/>
                </a:highlight>
                <a:latin typeface="Arial" panose="020B0604020202020204" pitchFamily="34" charset="0"/>
                <a:ea typeface="Arial" panose="020B0604020202020204" pitchFamily="34" charset="0"/>
              </a:rPr>
              <a:t> </a:t>
            </a:r>
            <a:r>
              <a:rPr lang="en-US" sz="2000" u="heavy" spc="-10" dirty="0">
                <a:effectLst/>
                <a:highlight>
                  <a:srgbClr val="FFFF00"/>
                </a:highlight>
                <a:latin typeface="Arial" panose="020B0604020202020204" pitchFamily="34" charset="0"/>
                <a:ea typeface="Arial" panose="020B0604020202020204" pitchFamily="34" charset="0"/>
              </a:rPr>
              <a:t>Cases</a:t>
            </a:r>
            <a:endParaRPr lang="en-US" sz="2000" dirty="0">
              <a:effectLst/>
              <a:latin typeface="Arial" panose="020B0604020202020204" pitchFamily="34" charset="0"/>
              <a:ea typeface="Arial" panose="020B0604020202020204" pitchFamily="34" charset="0"/>
            </a:endParaRPr>
          </a:p>
          <a:p>
            <a:pPr marL="0" marR="0">
              <a:spcBef>
                <a:spcPts val="50"/>
              </a:spcBef>
              <a:spcAft>
                <a:spcPts val="0"/>
              </a:spcAft>
            </a:pPr>
            <a:r>
              <a:rPr lang="en-US" sz="2000" dirty="0">
                <a:effectLst/>
                <a:latin typeface="Arial" panose="020B0604020202020204" pitchFamily="34" charset="0"/>
                <a:ea typeface="Arial" panose="020B0604020202020204" pitchFamily="34" charset="0"/>
              </a:rPr>
              <a:t> </a:t>
            </a:r>
          </a:p>
          <a:p>
            <a:pPr marL="0" marR="0">
              <a:lnSpc>
                <a:spcPct val="150000"/>
              </a:lnSpc>
              <a:spcBef>
                <a:spcPts val="0"/>
              </a:spcBef>
              <a:spcAft>
                <a:spcPts val="0"/>
              </a:spcAft>
              <a:tabLst>
                <a:tab pos="1371600" algn="l"/>
                <a:tab pos="1828800" algn="l"/>
                <a:tab pos="2059305" algn="l"/>
              </a:tabLst>
            </a:pPr>
            <a:r>
              <a:rPr lang="en-US" sz="2000" dirty="0">
                <a:effectLst/>
                <a:latin typeface="Arial" panose="020B0604020202020204" pitchFamily="34" charset="0"/>
                <a:ea typeface="Arial" panose="020B0604020202020204" pitchFamily="34" charset="0"/>
              </a:rPr>
              <a:t>	</a:t>
            </a:r>
            <a:r>
              <a:rPr lang="en-US" sz="2000" u="heavy" dirty="0">
                <a:effectLst/>
                <a:latin typeface="Arial" panose="020B0604020202020204" pitchFamily="34" charset="0"/>
                <a:ea typeface="Arial" panose="020B0604020202020204" pitchFamily="34" charset="0"/>
              </a:rPr>
              <a:t>Wild</a:t>
            </a:r>
            <a:r>
              <a:rPr lang="en-US" sz="2000" u="heavy" spc="5" dirty="0">
                <a:effectLst/>
                <a:latin typeface="Arial" panose="020B0604020202020204" pitchFamily="34" charset="0"/>
                <a:ea typeface="Arial" panose="020B0604020202020204" pitchFamily="34" charset="0"/>
              </a:rPr>
              <a:t> </a:t>
            </a:r>
            <a:r>
              <a:rPr lang="en-US" sz="2000" u="heavy" dirty="0">
                <a:effectLst/>
                <a:latin typeface="Arial" panose="020B0604020202020204" pitchFamily="34" charset="0"/>
                <a:ea typeface="Arial" panose="020B0604020202020204" pitchFamily="34" charset="0"/>
              </a:rPr>
              <a:t>Polio</a:t>
            </a:r>
            <a:r>
              <a:rPr lang="en-US" sz="2000" dirty="0">
                <a:effectLst/>
                <a:latin typeface="Arial" panose="020B0604020202020204" pitchFamily="34" charset="0"/>
                <a:ea typeface="Arial" panose="020B0604020202020204" pitchFamily="34" charset="0"/>
              </a:rPr>
              <a:t>,</a:t>
            </a:r>
            <a:r>
              <a:rPr lang="en-US" sz="2000" spc="25" dirty="0">
                <a:effectLst/>
                <a:latin typeface="Arial" panose="020B0604020202020204" pitchFamily="34" charset="0"/>
                <a:ea typeface="Arial" panose="020B0604020202020204" pitchFamily="34" charset="0"/>
              </a:rPr>
              <a:t> </a:t>
            </a:r>
            <a:r>
              <a:rPr lang="en-US" sz="2000" spc="-10" dirty="0">
                <a:effectLst/>
                <a:latin typeface="Arial" panose="020B0604020202020204" pitchFamily="34" charset="0"/>
                <a:ea typeface="Arial" panose="020B0604020202020204" pitchFamily="34" charset="0"/>
              </a:rPr>
              <a:t>(Paralyzing)</a:t>
            </a:r>
            <a:endParaRPr lang="en-US" sz="2000" dirty="0">
              <a:effectLst/>
              <a:latin typeface="Arial" panose="020B0604020202020204" pitchFamily="34" charset="0"/>
              <a:ea typeface="Arial" panose="020B0604020202020204" pitchFamily="34" charset="0"/>
            </a:endParaRPr>
          </a:p>
          <a:p>
            <a:pPr marL="1828800" marR="0">
              <a:lnSpc>
                <a:spcPct val="150000"/>
              </a:lnSpc>
              <a:spcBef>
                <a:spcPts val="0"/>
              </a:spcBef>
              <a:spcAft>
                <a:spcPts val="0"/>
              </a:spcAft>
            </a:pPr>
            <a:r>
              <a:rPr lang="en-US" sz="2000" u="heavy" dirty="0">
                <a:effectLst/>
                <a:latin typeface="Arial" panose="020B0604020202020204" pitchFamily="34" charset="0"/>
                <a:ea typeface="Arial" panose="020B0604020202020204" pitchFamily="34" charset="0"/>
              </a:rPr>
              <a:t>2023</a:t>
            </a:r>
            <a:r>
              <a:rPr lang="en-US" sz="2000" spc="30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9</a:t>
            </a:r>
            <a:r>
              <a:rPr lang="en-US" sz="2000" spc="-45"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cases</a:t>
            </a:r>
            <a:r>
              <a:rPr lang="en-US" sz="2000" spc="-15"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(3</a:t>
            </a:r>
            <a:r>
              <a:rPr lang="en-US" sz="2000" spc="-65"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in</a:t>
            </a:r>
            <a:r>
              <a:rPr lang="en-US" sz="2000" spc="35"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Pakistan,</a:t>
            </a:r>
            <a:r>
              <a:rPr lang="en-US" sz="2000" spc="2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6</a:t>
            </a:r>
            <a:r>
              <a:rPr lang="en-US" sz="2000" spc="-2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in</a:t>
            </a:r>
            <a:r>
              <a:rPr lang="en-US" sz="2000" spc="100" dirty="0">
                <a:effectLst/>
                <a:latin typeface="Arial" panose="020B0604020202020204" pitchFamily="34" charset="0"/>
                <a:ea typeface="Arial" panose="020B0604020202020204" pitchFamily="34" charset="0"/>
              </a:rPr>
              <a:t> </a:t>
            </a:r>
            <a:r>
              <a:rPr lang="en-US" sz="2000" spc="-10" dirty="0">
                <a:effectLst/>
                <a:latin typeface="Arial" panose="020B0604020202020204" pitchFamily="34" charset="0"/>
                <a:ea typeface="Arial" panose="020B0604020202020204" pitchFamily="34" charset="0"/>
              </a:rPr>
              <a:t>Afghanistan)</a:t>
            </a:r>
            <a:endParaRPr lang="en-US" sz="2000" dirty="0">
              <a:effectLst/>
              <a:latin typeface="Arial" panose="020B0604020202020204" pitchFamily="34" charset="0"/>
              <a:ea typeface="Arial" panose="020B0604020202020204" pitchFamily="34" charset="0"/>
            </a:endParaRPr>
          </a:p>
          <a:p>
            <a:pPr marL="1828800" marR="822960">
              <a:lnSpc>
                <a:spcPct val="150000"/>
              </a:lnSpc>
              <a:spcBef>
                <a:spcPts val="0"/>
              </a:spcBef>
              <a:spcAft>
                <a:spcPts val="0"/>
              </a:spcAft>
            </a:pPr>
            <a:r>
              <a:rPr lang="en-US" sz="2000" u="heavy" dirty="0">
                <a:effectLst/>
                <a:latin typeface="Arial" panose="020B0604020202020204" pitchFamily="34" charset="0"/>
                <a:ea typeface="Arial" panose="020B0604020202020204" pitchFamily="34" charset="0"/>
              </a:rPr>
              <a:t>2022</a:t>
            </a:r>
            <a:r>
              <a:rPr lang="en-US" sz="2000" spc="45"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30</a:t>
            </a:r>
            <a:r>
              <a:rPr lang="en-US" sz="2000" spc="-85"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cases</a:t>
            </a:r>
            <a:r>
              <a:rPr lang="en-US" sz="2000" spc="-9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(2</a:t>
            </a:r>
            <a:r>
              <a:rPr lang="en-US" sz="2000" spc="-85"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in</a:t>
            </a:r>
            <a:r>
              <a:rPr lang="en-US" sz="2000" spc="-85"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Afghanistan,</a:t>
            </a:r>
            <a:r>
              <a:rPr lang="en-US" sz="2000" spc="-9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20</a:t>
            </a:r>
            <a:r>
              <a:rPr lang="en-US" sz="2000" spc="-85"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in Pakistan, 8 in Mozambique)</a:t>
            </a:r>
          </a:p>
          <a:p>
            <a:pPr marL="1828800" marR="0">
              <a:lnSpc>
                <a:spcPct val="150000"/>
              </a:lnSpc>
              <a:spcBef>
                <a:spcPts val="0"/>
              </a:spcBef>
              <a:spcAft>
                <a:spcPts val="0"/>
              </a:spcAft>
            </a:pPr>
            <a:r>
              <a:rPr lang="en-US" sz="2000" u="heavy" dirty="0">
                <a:effectLst/>
                <a:latin typeface="Arial" panose="020B0604020202020204" pitchFamily="34" charset="0"/>
                <a:ea typeface="Arial" panose="020B0604020202020204" pitchFamily="34" charset="0"/>
              </a:rPr>
              <a:t>2021</a:t>
            </a:r>
            <a:r>
              <a:rPr lang="en-US" sz="2000" spc="-17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6 cases</a:t>
            </a:r>
            <a:r>
              <a:rPr lang="en-US" sz="2000" spc="1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(Pakistan,</a:t>
            </a:r>
            <a:r>
              <a:rPr lang="en-US" sz="2000" spc="12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Afghanistan,</a:t>
            </a:r>
            <a:r>
              <a:rPr lang="en-US" sz="2000" spc="90" dirty="0">
                <a:effectLst/>
                <a:latin typeface="Arial" panose="020B0604020202020204" pitchFamily="34" charset="0"/>
                <a:ea typeface="Arial" panose="020B0604020202020204" pitchFamily="34" charset="0"/>
              </a:rPr>
              <a:t> </a:t>
            </a:r>
            <a:r>
              <a:rPr lang="en-US" sz="2000" spc="-10" dirty="0">
                <a:effectLst/>
                <a:latin typeface="Arial" panose="020B0604020202020204" pitchFamily="34" charset="0"/>
                <a:ea typeface="Arial" panose="020B0604020202020204" pitchFamily="34" charset="0"/>
              </a:rPr>
              <a:t>Malawi)</a:t>
            </a:r>
            <a:endParaRPr lang="en-US" sz="2000" dirty="0">
              <a:effectLst/>
              <a:latin typeface="Arial" panose="020B0604020202020204" pitchFamily="34" charset="0"/>
              <a:ea typeface="Arial" panose="020B0604020202020204" pitchFamily="34" charset="0"/>
            </a:endParaRPr>
          </a:p>
          <a:p>
            <a:pPr marL="1828800" marR="0">
              <a:lnSpc>
                <a:spcPct val="150000"/>
              </a:lnSpc>
              <a:spcBef>
                <a:spcPts val="0"/>
              </a:spcBef>
              <a:spcAft>
                <a:spcPts val="0"/>
              </a:spcAft>
            </a:pPr>
            <a:r>
              <a:rPr lang="en-US" sz="2000" u="heavy" dirty="0">
                <a:effectLst/>
                <a:latin typeface="Arial" panose="020B0604020202020204" pitchFamily="34" charset="0"/>
                <a:ea typeface="Arial" panose="020B0604020202020204" pitchFamily="34" charset="0"/>
              </a:rPr>
              <a:t>2020</a:t>
            </a:r>
            <a:r>
              <a:rPr lang="en-US" sz="2000" dirty="0">
                <a:effectLst/>
                <a:latin typeface="Arial" panose="020B0604020202020204" pitchFamily="34" charset="0"/>
                <a:ea typeface="Arial" panose="020B0604020202020204" pitchFamily="34" charset="0"/>
              </a:rPr>
              <a:t> 	140 cases</a:t>
            </a:r>
            <a:r>
              <a:rPr lang="en-US" sz="2000" spc="1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(Pakistan,</a:t>
            </a:r>
            <a:r>
              <a:rPr lang="en-US" sz="2000" spc="120" dirty="0">
                <a:effectLst/>
                <a:latin typeface="Arial" panose="020B0604020202020204" pitchFamily="34" charset="0"/>
                <a:ea typeface="Arial" panose="020B0604020202020204" pitchFamily="34" charset="0"/>
              </a:rPr>
              <a:t> </a:t>
            </a:r>
            <a:r>
              <a:rPr lang="en-US" sz="2000" spc="-10" dirty="0">
                <a:effectLst/>
                <a:latin typeface="Arial" panose="020B0604020202020204" pitchFamily="34" charset="0"/>
                <a:ea typeface="Arial" panose="020B0604020202020204" pitchFamily="34" charset="0"/>
              </a:rPr>
              <a:t>Afghanistan)</a:t>
            </a:r>
            <a:endParaRPr lang="en-US" sz="2000" dirty="0">
              <a:effectLst/>
              <a:latin typeface="Arial" panose="020B0604020202020204" pitchFamily="34" charset="0"/>
              <a:ea typeface="Arial" panose="020B0604020202020204" pitchFamily="34" charset="0"/>
            </a:endParaRPr>
          </a:p>
          <a:p>
            <a:pPr marL="1998980" marR="0" indent="393065">
              <a:lnSpc>
                <a:spcPct val="150000"/>
              </a:lnSpc>
              <a:spcBef>
                <a:spcPts val="0"/>
              </a:spcBef>
              <a:spcAft>
                <a:spcPts val="0"/>
              </a:spcAft>
            </a:pPr>
            <a:r>
              <a:rPr lang="en-US" sz="2000" spc="-10" dirty="0">
                <a:effectLst/>
                <a:latin typeface="Arial" panose="020B0604020202020204" pitchFamily="34" charset="0"/>
                <a:ea typeface="Arial" panose="020B0604020202020204" pitchFamily="34" charset="0"/>
              </a:rPr>
              <a:t> </a:t>
            </a:r>
            <a:endParaRPr lang="en-US" sz="2000" dirty="0">
              <a:effectLst/>
              <a:latin typeface="Arial" panose="020B0604020202020204" pitchFamily="34" charset="0"/>
              <a:ea typeface="Arial" panose="020B0604020202020204" pitchFamily="34" charset="0"/>
            </a:endParaRPr>
          </a:p>
          <a:p>
            <a:pPr marL="2392045" marR="220980" indent="-1020445">
              <a:lnSpc>
                <a:spcPct val="150000"/>
              </a:lnSpc>
              <a:spcBef>
                <a:spcPts val="0"/>
              </a:spcBef>
              <a:spcAft>
                <a:spcPts val="0"/>
              </a:spcAft>
              <a:tabLst>
                <a:tab pos="1828800" algn="l"/>
              </a:tabLst>
            </a:pPr>
            <a:r>
              <a:rPr lang="en-US" sz="2000" u="heavy" dirty="0">
                <a:effectLst/>
                <a:latin typeface="Arial" panose="020B0604020202020204" pitchFamily="34" charset="0"/>
                <a:ea typeface="Arial" panose="020B0604020202020204" pitchFamily="34" charset="0"/>
              </a:rPr>
              <a:t>Vaccine</a:t>
            </a:r>
            <a:r>
              <a:rPr lang="en-US" sz="2000" u="heavy" spc="-55" dirty="0">
                <a:effectLst/>
                <a:latin typeface="Arial" panose="020B0604020202020204" pitchFamily="34" charset="0"/>
                <a:ea typeface="Arial" panose="020B0604020202020204" pitchFamily="34" charset="0"/>
              </a:rPr>
              <a:t> </a:t>
            </a:r>
            <a:r>
              <a:rPr lang="en-US" sz="2000" u="heavy" dirty="0">
                <a:effectLst/>
                <a:latin typeface="Arial" panose="020B0604020202020204" pitchFamily="34" charset="0"/>
                <a:ea typeface="Arial" panose="020B0604020202020204" pitchFamily="34" charset="0"/>
              </a:rPr>
              <a:t>Derived</a:t>
            </a:r>
            <a:r>
              <a:rPr lang="en-US" sz="2000" spc="-9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(Mutated,</a:t>
            </a:r>
            <a:r>
              <a:rPr lang="en-US" sz="2000" spc="-85"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somewhat</a:t>
            </a:r>
            <a:r>
              <a:rPr lang="en-US" sz="2000" spc="-2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less</a:t>
            </a:r>
            <a:r>
              <a:rPr lang="en-US" sz="2000" spc="-8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severe and mostly in Africa)</a:t>
            </a:r>
          </a:p>
          <a:p>
            <a:pPr marL="1828800" marR="220980" indent="-4445">
              <a:lnSpc>
                <a:spcPct val="150000"/>
              </a:lnSpc>
              <a:spcBef>
                <a:spcPts val="0"/>
              </a:spcBef>
              <a:spcAft>
                <a:spcPts val="0"/>
              </a:spcAft>
            </a:pPr>
            <a:r>
              <a:rPr lang="en-US" sz="2000" u="heavy" dirty="0">
                <a:effectLst/>
                <a:latin typeface="Arial" panose="020B0604020202020204" pitchFamily="34" charset="0"/>
                <a:ea typeface="Arial" panose="020B0604020202020204" pitchFamily="34" charset="0"/>
              </a:rPr>
              <a:t>2023</a:t>
            </a:r>
            <a:r>
              <a:rPr lang="en-US" sz="2000" spc="-3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315</a:t>
            </a:r>
            <a:r>
              <a:rPr lang="en-US" sz="2000" spc="-85"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cases</a:t>
            </a:r>
            <a:r>
              <a:rPr lang="en-US" sz="2000" spc="-7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(compared</a:t>
            </a:r>
            <a:r>
              <a:rPr lang="en-US" sz="2000" spc="-25"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with</a:t>
            </a:r>
            <a:r>
              <a:rPr lang="en-US" sz="2000" spc="105"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440</a:t>
            </a:r>
            <a:r>
              <a:rPr lang="en-US" sz="2000" spc="-5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for</a:t>
            </a:r>
            <a:r>
              <a:rPr lang="en-US" sz="2000" spc="-4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the same period in 2022)</a:t>
            </a:r>
          </a:p>
          <a:p>
            <a:pPr marL="1828800" marR="0" indent="-4445">
              <a:lnSpc>
                <a:spcPct val="150000"/>
              </a:lnSpc>
              <a:spcBef>
                <a:spcPts val="0"/>
              </a:spcBef>
              <a:spcAft>
                <a:spcPts val="0"/>
              </a:spcAft>
            </a:pPr>
            <a:r>
              <a:rPr lang="en-US" sz="2000" u="sng" dirty="0">
                <a:effectLst/>
                <a:latin typeface="Arial" panose="020B0604020202020204" pitchFamily="34" charset="0"/>
                <a:ea typeface="Arial" panose="020B0604020202020204" pitchFamily="34" charset="0"/>
              </a:rPr>
              <a:t>2022</a:t>
            </a:r>
            <a:r>
              <a:rPr lang="en-US" sz="2000" spc="-20"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	876</a:t>
            </a:r>
            <a:r>
              <a:rPr lang="en-US" sz="2000" spc="-80" dirty="0">
                <a:effectLst/>
                <a:latin typeface="Arial" panose="020B0604020202020204" pitchFamily="34" charset="0"/>
                <a:ea typeface="Arial" panose="020B0604020202020204" pitchFamily="34" charset="0"/>
              </a:rPr>
              <a:t> </a:t>
            </a:r>
            <a:r>
              <a:rPr lang="en-US" sz="2000" spc="-10" dirty="0">
                <a:effectLst/>
                <a:latin typeface="Arial" panose="020B0604020202020204" pitchFamily="34" charset="0"/>
                <a:ea typeface="Arial" panose="020B0604020202020204" pitchFamily="34" charset="0"/>
              </a:rPr>
              <a:t>cases</a:t>
            </a:r>
            <a:endParaRPr lang="en-US" sz="2000" dirty="0">
              <a:effectLst/>
              <a:latin typeface="Arial" panose="020B0604020202020204" pitchFamily="34" charset="0"/>
              <a:ea typeface="Arial" panose="020B0604020202020204" pitchFamily="34" charset="0"/>
            </a:endParaRPr>
          </a:p>
          <a:p>
            <a:pPr marL="1828800" marR="0" indent="-4445">
              <a:lnSpc>
                <a:spcPct val="150000"/>
              </a:lnSpc>
              <a:spcBef>
                <a:spcPts val="0"/>
              </a:spcBef>
              <a:spcAft>
                <a:spcPts val="0"/>
              </a:spcAft>
            </a:pPr>
            <a:r>
              <a:rPr lang="en-US" sz="2000" u="sng" dirty="0">
                <a:effectLst/>
                <a:latin typeface="Arial" panose="020B0604020202020204" pitchFamily="34" charset="0"/>
                <a:ea typeface="Arial" panose="020B0604020202020204" pitchFamily="34" charset="0"/>
              </a:rPr>
              <a:t>2021</a:t>
            </a:r>
            <a:r>
              <a:rPr lang="en-US" sz="2000" spc="-205" dirty="0">
                <a:effectLst/>
                <a:latin typeface="Arial" panose="020B0604020202020204" pitchFamily="34" charset="0"/>
                <a:ea typeface="Arial" panose="020B0604020202020204" pitchFamily="34" charset="0"/>
              </a:rPr>
              <a:t> </a:t>
            </a:r>
            <a:r>
              <a:rPr lang="en-US" sz="2000" dirty="0">
                <a:effectLst/>
                <a:latin typeface="Arial" panose="020B0604020202020204" pitchFamily="34" charset="0"/>
                <a:ea typeface="Arial" panose="020B0604020202020204" pitchFamily="34" charset="0"/>
              </a:rPr>
              <a:t>	698</a:t>
            </a:r>
            <a:r>
              <a:rPr lang="en-US" sz="2000" spc="15" dirty="0">
                <a:effectLst/>
                <a:latin typeface="Arial" panose="020B0604020202020204" pitchFamily="34" charset="0"/>
                <a:ea typeface="Arial" panose="020B0604020202020204" pitchFamily="34" charset="0"/>
              </a:rPr>
              <a:t> </a:t>
            </a:r>
            <a:r>
              <a:rPr lang="en-US" sz="2000" spc="-10" dirty="0">
                <a:effectLst/>
                <a:latin typeface="Arial" panose="020B0604020202020204" pitchFamily="34" charset="0"/>
                <a:ea typeface="Arial" panose="020B0604020202020204" pitchFamily="34" charset="0"/>
              </a:rPr>
              <a:t>cases</a:t>
            </a:r>
            <a:endParaRPr lang="en-US" sz="2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506865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 22nd IMB Report.pdf">
            <a:extLst>
              <a:ext uri="{FF2B5EF4-FFF2-40B4-BE49-F238E27FC236}">
                <a16:creationId xmlns:a16="http://schemas.microsoft.com/office/drawing/2014/main" id="{271BFD83-352B-05C3-274B-A1DF9DA3A81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851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EC6A600-0C6E-7915-3A6F-E195C47EBC6B}"/>
              </a:ext>
            </a:extLst>
          </p:cNvPr>
          <p:cNvSpPr txBox="1"/>
          <p:nvPr/>
        </p:nvSpPr>
        <p:spPr>
          <a:xfrm>
            <a:off x="5410900" y="1073792"/>
            <a:ext cx="5511566" cy="2031325"/>
          </a:xfrm>
          <a:prstGeom prst="rect">
            <a:avLst/>
          </a:prstGeom>
          <a:noFill/>
        </p:spPr>
        <p:txBody>
          <a:bodyPr wrap="square" rtlCol="0">
            <a:spAutoFit/>
          </a:bodyPr>
          <a:lstStyle/>
          <a:p>
            <a:r>
              <a:rPr lang="en-US" dirty="0"/>
              <a:t>As we close in on our goal of zero polio cases, we need to remember that there used to be 365,000 kids paralyzed each year. This is a huge success story that we, Rotarians, started here in Zones 30/31. Eradication is the ultimate in both equity and sustainability, because it is for everyone and forever.</a:t>
            </a:r>
          </a:p>
          <a:p>
            <a:endParaRPr lang="en-US" dirty="0"/>
          </a:p>
        </p:txBody>
      </p:sp>
    </p:spTree>
    <p:extLst>
      <p:ext uri="{BB962C8B-B14F-4D97-AF65-F5344CB8AC3E}">
        <p14:creationId xmlns:p14="http://schemas.microsoft.com/office/powerpoint/2010/main" val="2290586911"/>
      </p:ext>
    </p:extLst>
  </p:cSld>
  <p:clrMapOvr>
    <a:masterClrMapping/>
  </p:clrMapOvr>
  <mc:AlternateContent xmlns:mc="http://schemas.openxmlformats.org/markup-compatibility/2006" xmlns:p14="http://schemas.microsoft.com/office/powerpoint/2010/main">
    <mc:Choice Requires="p14">
      <p:transition spd="slow" p14:dur="2000" advTm="7120"/>
    </mc:Choice>
    <mc:Fallback xmlns="">
      <p:transition spd="slow" advTm="712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D0B0D11-4502-CE48-9FA8-BE72BCE7881F}"/>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5378347" y="0"/>
            <a:ext cx="5557143" cy="6251796"/>
          </a:xfrm>
          <a:noFill/>
        </p:spPr>
      </p:pic>
      <p:sp>
        <p:nvSpPr>
          <p:cNvPr id="2" name="Title 1">
            <a:extLst>
              <a:ext uri="{FF2B5EF4-FFF2-40B4-BE49-F238E27FC236}">
                <a16:creationId xmlns:a16="http://schemas.microsoft.com/office/drawing/2014/main" id="{95337D42-D828-EEF4-9EF3-FCB2F9F6AF67}"/>
              </a:ext>
            </a:extLst>
          </p:cNvPr>
          <p:cNvSpPr>
            <a:spLocks noGrp="1"/>
          </p:cNvSpPr>
          <p:nvPr>
            <p:ph type="body" sz="quarter" idx="14"/>
          </p:nvPr>
        </p:nvSpPr>
        <p:spPr>
          <a:xfrm>
            <a:off x="399947" y="1990846"/>
            <a:ext cx="4978400" cy="1135062"/>
          </a:xfrm>
        </p:spPr>
        <p:txBody>
          <a:bodyPr anchor="b">
            <a:normAutofit/>
          </a:bodyPr>
          <a:lstStyle/>
          <a:p>
            <a:r>
              <a:rPr lang="en-US" dirty="0">
                <a:solidFill>
                  <a:srgbClr val="002060"/>
                </a:solidFill>
              </a:rPr>
              <a:t>2.025 BY 2025</a:t>
            </a:r>
          </a:p>
        </p:txBody>
      </p:sp>
      <p:pic>
        <p:nvPicPr>
          <p:cNvPr id="9" name="Picture 8" descr="A blue and white chart&#10;&#10;Description automatically generated">
            <a:extLst>
              <a:ext uri="{FF2B5EF4-FFF2-40B4-BE49-F238E27FC236}">
                <a16:creationId xmlns:a16="http://schemas.microsoft.com/office/drawing/2014/main" id="{49020913-6130-2272-FEA1-32C10480BEF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78347" y="2834226"/>
            <a:ext cx="5557142" cy="3417570"/>
          </a:xfrm>
          <a:prstGeom prst="rect">
            <a:avLst/>
          </a:prstGeom>
        </p:spPr>
      </p:pic>
    </p:spTree>
    <p:extLst>
      <p:ext uri="{BB962C8B-B14F-4D97-AF65-F5344CB8AC3E}">
        <p14:creationId xmlns:p14="http://schemas.microsoft.com/office/powerpoint/2010/main" val="3533010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8280-F7D0-7406-FC3F-5CF4F8957F07}"/>
              </a:ext>
            </a:extLst>
          </p:cNvPr>
          <p:cNvSpPr>
            <a:spLocks noGrp="1"/>
          </p:cNvSpPr>
          <p:nvPr>
            <p:ph type="title"/>
          </p:nvPr>
        </p:nvSpPr>
        <p:spPr>
          <a:xfrm>
            <a:off x="506186" y="669470"/>
            <a:ext cx="11685814" cy="321129"/>
          </a:xfrm>
        </p:spPr>
        <p:txBody>
          <a:bodyPr>
            <a:normAutofit fontScale="90000"/>
          </a:bodyPr>
          <a:lstStyle/>
          <a:p>
            <a:r>
              <a:rPr kumimoji="0" lang="en-US" altLang="en-US" sz="2400" b="1" i="0" u="none" strike="noStrike" cap="none" normalizeH="0" baseline="0" dirty="0">
                <a:ln>
                  <a:noFill/>
                </a:ln>
                <a:effectLst/>
                <a:latin typeface="Arial" panose="020B0604020202020204" pitchFamily="34" charset="0"/>
                <a:ea typeface="MS PGothic" panose="020B0600070205080204" pitchFamily="34" charset="-128"/>
                <a:cs typeface="Arial" panose="020B0604020202020204" pitchFamily="34" charset="0"/>
              </a:rPr>
              <a:t>The Rotary Foundation Goals 2023-24 </a:t>
            </a:r>
            <a:br>
              <a:rPr kumimoji="0" lang="en-US" altLang="en-US" sz="800" b="0" i="0" u="none" strike="noStrike" cap="none" normalizeH="0" baseline="0" dirty="0">
                <a:ln>
                  <a:noFill/>
                </a:ln>
                <a:solidFill>
                  <a:schemeClr val="tx1"/>
                </a:solidFill>
                <a:effectLst/>
              </a:rPr>
            </a:br>
            <a:endParaRPr lang="en-US" dirty="0"/>
          </a:p>
        </p:txBody>
      </p:sp>
      <p:sp>
        <p:nvSpPr>
          <p:cNvPr id="7" name="Rectangle 2">
            <a:extLst>
              <a:ext uri="{FF2B5EF4-FFF2-40B4-BE49-F238E27FC236}">
                <a16:creationId xmlns:a16="http://schemas.microsoft.com/office/drawing/2014/main" id="{D7646E7C-BD26-9177-F54C-99EE754B3F2C}"/>
              </a:ext>
            </a:extLst>
          </p:cNvPr>
          <p:cNvSpPr>
            <a:spLocks noChangeArrowheads="1"/>
          </p:cNvSpPr>
          <p:nvPr/>
        </p:nvSpPr>
        <p:spPr bwMode="auto">
          <a:xfrm>
            <a:off x="1246414" y="1028343"/>
            <a:ext cx="10205357"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800" b="1" i="0" u="none" strike="noStrike" kern="1200" cap="none" spc="0" normalizeH="0" baseline="0" noProof="0" dirty="0">
                <a:ln>
                  <a:noFill/>
                </a:ln>
                <a:solidFill>
                  <a:srgbClr val="C00000"/>
                </a:solidFill>
                <a:effectLst/>
                <a:uLnTx/>
                <a:uFillTx/>
                <a:latin typeface="Arial" panose="020B0604020202020204" pitchFamily="34" charset="0"/>
                <a:ea typeface="MS PGothic" panose="020B0600070205080204" pitchFamily="34" charset="-128"/>
                <a:cs typeface="+mn-cs"/>
              </a:rPr>
              <a:t>Annual Fund</a:t>
            </a:r>
            <a:endParaRPr kumimoji="0" lang="en-US" altLang="en-US"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mn-cs"/>
              </a:rPr>
              <a:t>Beat Your Best (per capita)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mn-cs"/>
              </a:rPr>
              <a:t>Increase total number of members and clubs contributing to the Annual Fund (10%)</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mn-cs"/>
              </a:rPr>
              <a:t>Encourage each new member to donate $25 to the Annual Fund</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mn-cs"/>
              </a:rPr>
              <a:t>Increase total number of Paul Harris Society members</a:t>
            </a: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800" b="1" i="0" u="none" strike="noStrike" kern="1200" cap="none" spc="0" normalizeH="0" baseline="0" noProof="0" dirty="0">
                <a:ln>
                  <a:noFill/>
                </a:ln>
                <a:solidFill>
                  <a:srgbClr val="C00000"/>
                </a:solidFill>
                <a:effectLst/>
                <a:uLnTx/>
                <a:uFillTx/>
                <a:latin typeface="Arial" panose="020B0604020202020204" pitchFamily="34" charset="0"/>
                <a:ea typeface="MS PGothic" panose="020B0600070205080204" pitchFamily="34" charset="-128"/>
                <a:cs typeface="+mn-cs"/>
              </a:rPr>
              <a:t>PolioPlus Fund</a:t>
            </a:r>
            <a:endParaRPr kumimoji="0" lang="en-US" altLang="en-US"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mn-cs"/>
              </a:rPr>
              <a:t>$30 per capita (minimum of $1,500 per club)</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mn-cs"/>
              </a:rPr>
              <a:t>Increase total number of members and clubs contributing to the PolioPlus Fund (5%)</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mn-cs"/>
              </a:rPr>
              <a:t>Establish PolioPlus Society or increase total number of PPS members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mn-cs"/>
              </a:rPr>
              <a:t>Increase gifts of District Designated Funds (DDF) to PolioPlus by at least 10% (minimum 20%) </a:t>
            </a: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800" b="1" i="0" u="none" strike="noStrike" kern="1200" cap="none" spc="0" normalizeH="0" baseline="0" noProof="0" dirty="0">
                <a:ln>
                  <a:noFill/>
                </a:ln>
                <a:solidFill>
                  <a:srgbClr val="C00000"/>
                </a:solidFill>
                <a:effectLst/>
                <a:uLnTx/>
                <a:uFillTx/>
                <a:latin typeface="Arial" panose="020B0604020202020204" pitchFamily="34" charset="0"/>
                <a:ea typeface="MS PGothic" panose="020B0600070205080204" pitchFamily="34" charset="-128"/>
                <a:cs typeface="+mn-cs"/>
              </a:rPr>
              <a:t>Endowment Fund</a:t>
            </a:r>
            <a:endParaRPr kumimoji="0" lang="en-US" altLang="en-US"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mn-cs"/>
              </a:rPr>
              <a:t>Identify at least two individuals per district for potential major gift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mn-cs"/>
              </a:rPr>
              <a:t>Add 5 new members to the Bequest Society or to a new level of the Bequest Society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US" altLang="en-US" sz="1800" b="1" i="0"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mn-cs"/>
              </a:rPr>
              <a:t>Help build the Endowment to $2.025 billion by 2025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6920859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72AF89-B6D4-4A55-9608-A3908D82A7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Tree>
    <p:extLst>
      <p:ext uri="{BB962C8B-B14F-4D97-AF65-F5344CB8AC3E}">
        <p14:creationId xmlns:p14="http://schemas.microsoft.com/office/powerpoint/2010/main" val="305600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644C2-16E4-4121-9353-6B83BDA04A22}"/>
              </a:ext>
            </a:extLst>
          </p:cNvPr>
          <p:cNvSpPr>
            <a:spLocks noGrp="1"/>
          </p:cNvSpPr>
          <p:nvPr>
            <p:ph type="title"/>
          </p:nvPr>
        </p:nvSpPr>
        <p:spPr>
          <a:xfrm>
            <a:off x="21212" y="-14930"/>
            <a:ext cx="12170787" cy="1116918"/>
          </a:xfrm>
          <a:solidFill>
            <a:srgbClr val="14407C"/>
          </a:solidFill>
        </p:spPr>
        <p:txBody>
          <a:bodyPr>
            <a:normAutofit/>
          </a:bodyPr>
          <a:lstStyle/>
          <a:p>
            <a:pPr>
              <a:spcBef>
                <a:spcPts val="0"/>
              </a:spcBef>
            </a:pPr>
            <a:r>
              <a:rPr lang="en-US" b="1" dirty="0">
                <a:solidFill>
                  <a:prstClr val="white"/>
                </a:solidFill>
                <a:latin typeface="Arial Narrow Bold"/>
              </a:rPr>
              <a:t>    </a:t>
            </a:r>
            <a:r>
              <a:rPr lang="en-US" sz="4800" b="1" dirty="0">
                <a:solidFill>
                  <a:prstClr val="white"/>
                </a:solidFill>
                <a:latin typeface="Arial Narrow Bold"/>
              </a:rPr>
              <a:t>4 GRANT TYPES</a:t>
            </a:r>
            <a:br>
              <a:rPr lang="en-US" dirty="0"/>
            </a:br>
            <a:endParaRPr lang="en-US" dirty="0"/>
          </a:p>
        </p:txBody>
      </p:sp>
      <p:sp>
        <p:nvSpPr>
          <p:cNvPr id="7" name="Text Box 8">
            <a:extLst>
              <a:ext uri="{FF2B5EF4-FFF2-40B4-BE49-F238E27FC236}">
                <a16:creationId xmlns:a16="http://schemas.microsoft.com/office/drawing/2014/main" id="{41624EAD-7337-416C-8239-E2116B3AFD5E}"/>
              </a:ext>
            </a:extLst>
          </p:cNvPr>
          <p:cNvSpPr txBox="1">
            <a:spLocks noChangeArrowheads="1"/>
          </p:cNvSpPr>
          <p:nvPr/>
        </p:nvSpPr>
        <p:spPr bwMode="auto">
          <a:xfrm>
            <a:off x="273728" y="3871736"/>
            <a:ext cx="2667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District Grants</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Short-term</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S</a:t>
            </a:r>
            <a:r>
              <a:rPr kumimoji="0" lang="en-US" sz="2000" b="1" i="0" u="none" strike="noStrike" kern="0" cap="none" spc="0" normalizeH="0" baseline="0" noProof="0" dirty="0" err="1">
                <a:ln>
                  <a:noFill/>
                </a:ln>
                <a:solidFill>
                  <a:srgbClr val="585858"/>
                </a:solidFill>
                <a:effectLst/>
                <a:uLnTx/>
                <a:uFillTx/>
                <a:latin typeface="Arial" panose="020B0604020202020204" pitchFamily="34" charset="0"/>
                <a:cs typeface="Arial" panose="020B0604020202020204" pitchFamily="34" charset="0"/>
              </a:rPr>
              <a:t>maller</a:t>
            </a:r>
            <a:r>
              <a:rPr kumimoji="0" lang="en-US" sz="2000" b="1" i="0" u="none" strike="noStrike" kern="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 scale</a:t>
            </a:r>
            <a:endPar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Rectangle 3">
            <a:extLst>
              <a:ext uri="{FF2B5EF4-FFF2-40B4-BE49-F238E27FC236}">
                <a16:creationId xmlns:a16="http://schemas.microsoft.com/office/drawing/2014/main" id="{D2B66F30-291B-4297-8465-88BEA3F6A8DA}"/>
              </a:ext>
            </a:extLst>
          </p:cNvPr>
          <p:cNvSpPr txBox="1">
            <a:spLocks noChangeArrowheads="1"/>
          </p:cNvSpPr>
          <p:nvPr/>
        </p:nvSpPr>
        <p:spPr bwMode="auto">
          <a:xfrm>
            <a:off x="3091988" y="3906555"/>
            <a:ext cx="3048000" cy="189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Global Grants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Long-term</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sustainable </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area of focus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$30,000 minimum</a:t>
            </a:r>
            <a:endParaRPr kumimoji="0" lang="en-US" sz="2000" b="0" i="0" u="none" strike="noStrike" kern="0" cap="none" spc="0" normalizeH="0" baseline="0" noProof="0" dirty="0">
              <a:ln>
                <a:noFill/>
              </a:ln>
              <a:solidFill>
                <a:srgbClr val="585858"/>
              </a:solidFill>
              <a:effectLst/>
              <a:uLnTx/>
              <a:uFillTx/>
              <a:latin typeface="Arial" panose="020B0604020202020204" pitchFamily="34" charset="0"/>
              <a:cs typeface="Arial" panose="020B0604020202020204" pitchFamily="34" charset="0"/>
            </a:endParaRPr>
          </a:p>
        </p:txBody>
      </p:sp>
      <p:sp>
        <p:nvSpPr>
          <p:cNvPr id="9" name="Rectangle 4">
            <a:extLst>
              <a:ext uri="{FF2B5EF4-FFF2-40B4-BE49-F238E27FC236}">
                <a16:creationId xmlns:a16="http://schemas.microsoft.com/office/drawing/2014/main" id="{B0F2FB94-D978-4C7A-93E9-7EDFA76E9654}"/>
              </a:ext>
            </a:extLst>
          </p:cNvPr>
          <p:cNvSpPr txBox="1">
            <a:spLocks noChangeArrowheads="1"/>
          </p:cNvSpPr>
          <p:nvPr/>
        </p:nvSpPr>
        <p:spPr bwMode="auto">
          <a:xfrm>
            <a:off x="6047440" y="3906555"/>
            <a:ext cx="3320847" cy="2637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Programs of Scale Grants</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3-5 years</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Partnerships</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Area of focus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$2 million</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0" cap="none" spc="0" normalizeH="0" baseline="0" noProof="0" dirty="0">
              <a:ln>
                <a:noFill/>
              </a:ln>
              <a:solidFill>
                <a:srgbClr val="585858"/>
              </a:solidFill>
              <a:effectLst/>
              <a:uLnTx/>
              <a:uFillTx/>
              <a:latin typeface="Georgia" pitchFamily="18" charset="0"/>
              <a:cs typeface="Arial"/>
            </a:endParaRPr>
          </a:p>
        </p:txBody>
      </p:sp>
      <p:pic>
        <p:nvPicPr>
          <p:cNvPr id="10" name="Picture 9">
            <a:extLst>
              <a:ext uri="{FF2B5EF4-FFF2-40B4-BE49-F238E27FC236}">
                <a16:creationId xmlns:a16="http://schemas.microsoft.com/office/drawing/2014/main" id="{112FF7C7-9E8E-42B2-B910-3EC8300C8E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68287" y="1260309"/>
            <a:ext cx="2684167" cy="2249002"/>
          </a:xfrm>
          <a:prstGeom prst="rect">
            <a:avLst/>
          </a:prstGeom>
        </p:spPr>
      </p:pic>
      <p:sp>
        <p:nvSpPr>
          <p:cNvPr id="11" name="Rectangle 3">
            <a:extLst>
              <a:ext uri="{FF2B5EF4-FFF2-40B4-BE49-F238E27FC236}">
                <a16:creationId xmlns:a16="http://schemas.microsoft.com/office/drawing/2014/main" id="{2CF111DB-1DB1-F47D-5039-6D2C6997947F}"/>
              </a:ext>
            </a:extLst>
          </p:cNvPr>
          <p:cNvSpPr txBox="1">
            <a:spLocks noChangeArrowheads="1"/>
          </p:cNvSpPr>
          <p:nvPr/>
        </p:nvSpPr>
        <p:spPr bwMode="auto">
          <a:xfrm>
            <a:off x="9052188" y="3898923"/>
            <a:ext cx="3048000" cy="1895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Disaster Response</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Grants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Funded by </a:t>
            </a:r>
            <a:r>
              <a:rPr kumimoji="0" lang="en-US" sz="2000" b="1" i="0" u="none" strike="noStrike" kern="0" cap="none" spc="0" normalizeH="0" baseline="0" noProof="0" dirty="0" err="1">
                <a:ln>
                  <a:noFill/>
                </a:ln>
                <a:solidFill>
                  <a:srgbClr val="585858"/>
                </a:solidFill>
                <a:effectLst/>
                <a:uLnTx/>
                <a:uFillTx/>
                <a:latin typeface="Arial" panose="020B0604020202020204" pitchFamily="34" charset="0"/>
                <a:cs typeface="Arial" panose="020B0604020202020204" pitchFamily="34" charset="0"/>
              </a:rPr>
              <a:t>Disast</a:t>
            </a:r>
            <a:r>
              <a:rPr kumimoji="0" lang="en-US" sz="2000" b="1" i="0" u="none" strike="noStrike" kern="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er Response Fund</a:t>
            </a:r>
            <a:endParaRPr kumimoji="0" lang="en-US" sz="2000" b="0" i="0" u="none" strike="noStrike" kern="0" cap="none" spc="0" normalizeH="0" baseline="0" noProof="0" dirty="0">
              <a:ln>
                <a:noFill/>
              </a:ln>
              <a:solidFill>
                <a:srgbClr val="585858"/>
              </a:solidFill>
              <a:effectLst/>
              <a:uLnTx/>
              <a:uFillTx/>
              <a:latin typeface="Arial" panose="020B0604020202020204" pitchFamily="34" charset="0"/>
              <a:cs typeface="Arial" panose="020B0604020202020204" pitchFamily="34" charset="0"/>
            </a:endParaRPr>
          </a:p>
        </p:txBody>
      </p:sp>
      <p:pic>
        <p:nvPicPr>
          <p:cNvPr id="3" name="Picture 2" descr="Diagram&#10;&#10;Description automatically generated with low confidence">
            <a:extLst>
              <a:ext uri="{FF2B5EF4-FFF2-40B4-BE49-F238E27FC236}">
                <a16:creationId xmlns:a16="http://schemas.microsoft.com/office/drawing/2014/main" id="{1445BCFC-02EA-2DAB-E6E8-79E2EDEFAB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26379" y="1417851"/>
            <a:ext cx="3196078" cy="1933918"/>
          </a:xfrm>
          <a:prstGeom prst="rect">
            <a:avLst/>
          </a:prstGeom>
        </p:spPr>
      </p:pic>
      <p:pic>
        <p:nvPicPr>
          <p:cNvPr id="1026" name="Picture 2" descr="May be an image of 8 people, people standing and outdoors">
            <a:extLst>
              <a:ext uri="{FF2B5EF4-FFF2-40B4-BE49-F238E27FC236}">
                <a16:creationId xmlns:a16="http://schemas.microsoft.com/office/drawing/2014/main" id="{CD7C7A3D-B994-AD8A-94DF-CBADBAEA97DC}"/>
              </a:ext>
            </a:extLst>
          </p:cNvPr>
          <p:cNvPicPr>
            <a:picLocks noGrp="1" noChangeAspect="1" noChangeArrowheads="1"/>
          </p:cNvPicPr>
          <p:nvPr>
            <p:ph idx="1"/>
          </p:nvPr>
        </p:nvPicPr>
        <p:blipFill>
          <a:blip r:embed="rId5" cstate="email">
            <a:extLst>
              <a:ext uri="{28A0092B-C50C-407E-A947-70E740481C1C}">
                <a14:useLocalDpi xmlns:a14="http://schemas.microsoft.com/office/drawing/2010/main"/>
              </a:ext>
            </a:extLst>
          </a:blip>
          <a:srcRect/>
          <a:stretch>
            <a:fillRect/>
          </a:stretch>
        </p:blipFill>
        <p:spPr bwMode="auto">
          <a:xfrm>
            <a:off x="210066" y="1273492"/>
            <a:ext cx="3016104" cy="22304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Placeholder 10" descr="A picture containing person, people&#10;&#10;Description automatically generated">
            <a:extLst>
              <a:ext uri="{FF2B5EF4-FFF2-40B4-BE49-F238E27FC236}">
                <a16:creationId xmlns:a16="http://schemas.microsoft.com/office/drawing/2014/main" id="{07D87818-B180-29F5-2F08-7802DC9DD7F1}"/>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791384" y="1273492"/>
            <a:ext cx="2174448" cy="2446253"/>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pic>
    </p:spTree>
    <p:extLst>
      <p:ext uri="{BB962C8B-B14F-4D97-AF65-F5344CB8AC3E}">
        <p14:creationId xmlns:p14="http://schemas.microsoft.com/office/powerpoint/2010/main" val="527795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DEEAF23-9063-4447-A138-131CAF268D03}"/>
              </a:ext>
            </a:extLst>
          </p:cNvPr>
          <p:cNvSpPr>
            <a:spLocks noGrp="1"/>
          </p:cNvSpPr>
          <p:nvPr>
            <p:ph type="title"/>
          </p:nvPr>
        </p:nvSpPr>
        <p:spPr bwMode="auto"/>
        <p:txBody>
          <a:bodyPr vert="horz" wrap="square" numCol="1" compatLnSpc="1">
            <a:prstTxWarp prst="textNoShape">
              <a:avLst/>
            </a:prstTxWarp>
          </a:bodyPr>
          <a:lstStyle/>
          <a:p>
            <a:pPr eaLnBrk="1" hangingPunct="1">
              <a:defRPr/>
            </a:pPr>
            <a:r>
              <a:rPr lang="en-US" altLang="en-US" b="1" dirty="0">
                <a:effectLst>
                  <a:outerShdw blurRad="38100" dist="38100" dir="2700000" algn="tl">
                    <a:srgbClr val="000000">
                      <a:alpha val="43137"/>
                    </a:srgbClr>
                  </a:outerShdw>
                </a:effectLst>
                <a:latin typeface="Gill Sans MT" panose="020B0502020104020203" pitchFamily="34" charset="0"/>
              </a:rPr>
              <a:t>District Grants</a:t>
            </a:r>
          </a:p>
        </p:txBody>
      </p:sp>
      <p:sp>
        <p:nvSpPr>
          <p:cNvPr id="37891" name="Content Placeholder 1">
            <a:extLst>
              <a:ext uri="{FF2B5EF4-FFF2-40B4-BE49-F238E27FC236}">
                <a16:creationId xmlns:a16="http://schemas.microsoft.com/office/drawing/2014/main" id="{92C58ED2-6F24-4CEE-AF6C-98AD8047451B}"/>
              </a:ext>
            </a:extLst>
          </p:cNvPr>
          <p:cNvSpPr>
            <a:spLocks noGrp="1" noChangeArrowheads="1"/>
          </p:cNvSpPr>
          <p:nvPr>
            <p:ph idx="1"/>
          </p:nvPr>
        </p:nvSpPr>
        <p:spPr bwMode="auto">
          <a:xfrm>
            <a:off x="609600" y="1219201"/>
            <a:ext cx="7213600" cy="45254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571500" indent="-571500">
              <a:buFont typeface="Arial" panose="020B0604020202020204" pitchFamily="34" charset="0"/>
              <a:buChar char="•"/>
            </a:pPr>
            <a:r>
              <a:rPr lang="en-US" altLang="en-US" sz="3600" dirty="0">
                <a:solidFill>
                  <a:schemeClr val="tx1"/>
                </a:solidFill>
                <a:latin typeface="Arial" panose="020B0604020202020204" pitchFamily="34" charset="0"/>
                <a:cs typeface="Arial" panose="020B0604020202020204" pitchFamily="34" charset="0"/>
              </a:rPr>
              <a:t>Smaller activities and projects</a:t>
            </a:r>
          </a:p>
          <a:p>
            <a:pPr marL="571500" indent="-571500">
              <a:buFont typeface="Arial" panose="020B0604020202020204" pitchFamily="34" charset="0"/>
              <a:buChar char="•"/>
            </a:pPr>
            <a:r>
              <a:rPr lang="en-US" altLang="en-US" sz="3600" dirty="0">
                <a:solidFill>
                  <a:schemeClr val="tx1"/>
                </a:solidFill>
                <a:latin typeface="Arial" panose="020B0604020202020204" pitchFamily="34" charset="0"/>
                <a:cs typeface="Arial" panose="020B0604020202020204" pitchFamily="34" charset="0"/>
              </a:rPr>
              <a:t>Funds both local &amp; international activities</a:t>
            </a:r>
          </a:p>
          <a:p>
            <a:pPr marL="571500" indent="-571500">
              <a:buFont typeface="Arial" panose="020B0604020202020204" pitchFamily="34" charset="0"/>
              <a:buChar char="•"/>
            </a:pPr>
            <a:r>
              <a:rPr lang="en-US" altLang="en-US" sz="3600" dirty="0">
                <a:solidFill>
                  <a:schemeClr val="tx1"/>
                </a:solidFill>
                <a:latin typeface="Arial" panose="020B0604020202020204" pitchFamily="34" charset="0"/>
                <a:cs typeface="Arial" panose="020B0604020202020204" pitchFamily="34" charset="0"/>
              </a:rPr>
              <a:t>Activities must be consistent with the mission of Rotary</a:t>
            </a:r>
          </a:p>
        </p:txBody>
      </p:sp>
      <p:pic>
        <p:nvPicPr>
          <p:cNvPr id="37892" name="Picture 2" descr="A group of people standing in front of a crowd posing for the camera&#10;&#10;Description automatically generated">
            <a:extLst>
              <a:ext uri="{FF2B5EF4-FFF2-40B4-BE49-F238E27FC236}">
                <a16:creationId xmlns:a16="http://schemas.microsoft.com/office/drawing/2014/main" id="{3653E375-6BD2-496B-AAF6-FC7019555B8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94057" y="1039285"/>
            <a:ext cx="3975176" cy="223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descr="A picture containing box, indoor, person, table&#10;&#10;Description automatically generated">
            <a:extLst>
              <a:ext uri="{FF2B5EF4-FFF2-40B4-BE49-F238E27FC236}">
                <a16:creationId xmlns:a16="http://schemas.microsoft.com/office/drawing/2014/main" id="{7AB65A39-5542-4A36-9DD3-90EF49B639B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94057" y="3486152"/>
            <a:ext cx="3805919" cy="285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80367DB-8F76-440A-AE6D-55C6FBE228F3}"/>
              </a:ext>
            </a:extLst>
          </p:cNvPr>
          <p:cNvSpPr>
            <a:spLocks noGrp="1"/>
          </p:cNvSpPr>
          <p:nvPr>
            <p:ph type="title"/>
          </p:nvPr>
        </p:nvSpPr>
        <p:spPr bwMode="auto"/>
        <p:txBody>
          <a:bodyPr vert="horz" wrap="square" numCol="1" compatLnSpc="1">
            <a:prstTxWarp prst="textNoShape">
              <a:avLst/>
            </a:prstTxWarp>
          </a:bodyPr>
          <a:lstStyle/>
          <a:p>
            <a:pPr eaLnBrk="1" hangingPunct="1">
              <a:defRPr/>
            </a:pPr>
            <a:r>
              <a:rPr lang="en-US" altLang="en-US" b="1" dirty="0">
                <a:effectLst>
                  <a:outerShdw blurRad="38100" dist="38100" dir="2700000" algn="tl">
                    <a:srgbClr val="000000">
                      <a:alpha val="43137"/>
                    </a:srgbClr>
                  </a:outerShdw>
                </a:effectLst>
                <a:latin typeface="Gill Sans MT" panose="020B0502020104020203" pitchFamily="34" charset="0"/>
              </a:rPr>
              <a:t>Global Grants</a:t>
            </a:r>
          </a:p>
        </p:txBody>
      </p:sp>
      <p:sp>
        <p:nvSpPr>
          <p:cNvPr id="39939" name="Content Placeholder 1">
            <a:extLst>
              <a:ext uri="{FF2B5EF4-FFF2-40B4-BE49-F238E27FC236}">
                <a16:creationId xmlns:a16="http://schemas.microsoft.com/office/drawing/2014/main" id="{0055CFBB-82CC-4DC9-96E7-26BE22771098}"/>
              </a:ext>
            </a:extLst>
          </p:cNvPr>
          <p:cNvSpPr>
            <a:spLocks noGrp="1" noChangeArrowheads="1"/>
          </p:cNvSpPr>
          <p:nvPr>
            <p:ph idx="1"/>
          </p:nvPr>
        </p:nvSpPr>
        <p:spPr bwMode="auto">
          <a:xfrm>
            <a:off x="228599" y="990601"/>
            <a:ext cx="8649075" cy="4446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571500" indent="-571500">
              <a:spcBef>
                <a:spcPts val="0"/>
              </a:spcBef>
              <a:buFont typeface="Arial" panose="020B0604020202020204" pitchFamily="34" charset="0"/>
              <a:buChar char="•"/>
            </a:pPr>
            <a:r>
              <a:rPr lang="en-US" altLang="en-US" sz="3200" dirty="0">
                <a:solidFill>
                  <a:schemeClr val="tx1"/>
                </a:solidFill>
                <a:latin typeface="Arial" panose="020B0604020202020204" pitchFamily="34" charset="0"/>
                <a:cs typeface="Arial" panose="020B0604020202020204" pitchFamily="34" charset="0"/>
              </a:rPr>
              <a:t>Longer-term projects</a:t>
            </a:r>
          </a:p>
          <a:p>
            <a:pPr marL="571500" indent="-571500">
              <a:spcBef>
                <a:spcPts val="0"/>
              </a:spcBef>
              <a:buFont typeface="Arial" panose="020B0604020202020204" pitchFamily="34" charset="0"/>
              <a:buChar char="•"/>
            </a:pPr>
            <a:r>
              <a:rPr lang="en-US" altLang="en-US" sz="3200" dirty="0">
                <a:solidFill>
                  <a:schemeClr val="tx1"/>
                </a:solidFill>
                <a:latin typeface="Arial" panose="020B0604020202020204" pitchFamily="34" charset="0"/>
                <a:cs typeface="Arial" panose="020B0604020202020204" pitchFamily="34" charset="0"/>
              </a:rPr>
              <a:t>Sustainable impact</a:t>
            </a:r>
          </a:p>
          <a:p>
            <a:pPr marL="571500" indent="-571500">
              <a:spcBef>
                <a:spcPts val="0"/>
              </a:spcBef>
              <a:buFont typeface="Arial" panose="020B0604020202020204" pitchFamily="34" charset="0"/>
              <a:buChar char="•"/>
            </a:pPr>
            <a:r>
              <a:rPr lang="en-US" altLang="en-US" sz="3200" dirty="0">
                <a:solidFill>
                  <a:schemeClr val="tx1"/>
                </a:solidFill>
                <a:latin typeface="Arial" panose="020B0604020202020204" pitchFamily="34" charset="0"/>
                <a:cs typeface="Arial" panose="020B0604020202020204" pitchFamily="34" charset="0"/>
              </a:rPr>
              <a:t>Support One of Rotary’s 7 Areas of Focus</a:t>
            </a:r>
          </a:p>
          <a:p>
            <a:pPr marL="571500" indent="-571500">
              <a:spcBef>
                <a:spcPts val="0"/>
              </a:spcBef>
              <a:buFont typeface="Arial" panose="020B0604020202020204" pitchFamily="34" charset="0"/>
              <a:buChar char="•"/>
            </a:pPr>
            <a:r>
              <a:rPr lang="en-US" altLang="en-US" sz="3200" dirty="0">
                <a:solidFill>
                  <a:schemeClr val="tx1"/>
                </a:solidFill>
                <a:latin typeface="Arial" panose="020B0604020202020204" pitchFamily="34" charset="0"/>
                <a:cs typeface="Arial" panose="020B0604020202020204" pitchFamily="34" charset="0"/>
              </a:rPr>
              <a:t>Larger amount ($30,000-$400,000)</a:t>
            </a:r>
          </a:p>
          <a:p>
            <a:pPr marL="571500" indent="-571500">
              <a:spcBef>
                <a:spcPts val="0"/>
              </a:spcBef>
              <a:buFont typeface="Arial" panose="020B0604020202020204" pitchFamily="34" charset="0"/>
              <a:buChar char="•"/>
            </a:pPr>
            <a:r>
              <a:rPr lang="en-US" altLang="en-US" sz="3200" dirty="0">
                <a:solidFill>
                  <a:schemeClr val="tx1"/>
                </a:solidFill>
                <a:latin typeface="Arial" panose="020B0604020202020204" pitchFamily="34" charset="0"/>
                <a:cs typeface="Arial" panose="020B0604020202020204" pitchFamily="34" charset="0"/>
              </a:rPr>
              <a:t>Address an important need identified in the community</a:t>
            </a:r>
          </a:p>
          <a:p>
            <a:pPr marL="571500" indent="-571500">
              <a:spcBef>
                <a:spcPts val="0"/>
              </a:spcBef>
              <a:buFont typeface="Arial" panose="020B0604020202020204" pitchFamily="34" charset="0"/>
              <a:buChar char="•"/>
            </a:pPr>
            <a:r>
              <a:rPr lang="en-US" altLang="en-US" sz="3200" dirty="0">
                <a:solidFill>
                  <a:schemeClr val="tx1"/>
                </a:solidFill>
                <a:latin typeface="Arial" panose="020B0604020202020204" pitchFamily="34" charset="0"/>
                <a:cs typeface="Arial" panose="020B0604020202020204" pitchFamily="34" charset="0"/>
              </a:rPr>
              <a:t>Strengthen the community’s capacity to address its own needs</a:t>
            </a:r>
          </a:p>
        </p:txBody>
      </p:sp>
      <p:pic>
        <p:nvPicPr>
          <p:cNvPr id="39940" name="Picture 2" descr="A girl looking at the camera&#10;&#10;Description automatically generated">
            <a:extLst>
              <a:ext uri="{FF2B5EF4-FFF2-40B4-BE49-F238E27FC236}">
                <a16:creationId xmlns:a16="http://schemas.microsoft.com/office/drawing/2014/main" id="{427F521B-6172-4054-8B38-A449C1B8C42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77675" y="1070872"/>
            <a:ext cx="3234267" cy="487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3BFB683-E030-4864-A330-87F23115226D}"/>
              </a:ext>
            </a:extLst>
          </p:cNvPr>
          <p:cNvSpPr>
            <a:spLocks noGrp="1"/>
          </p:cNvSpPr>
          <p:nvPr>
            <p:ph type="title"/>
          </p:nvPr>
        </p:nvSpPr>
        <p:spPr bwMode="auto"/>
        <p:txBody>
          <a:bodyPr vert="horz" wrap="square" numCol="1" compatLnSpc="1">
            <a:prstTxWarp prst="textNoShape">
              <a:avLst/>
            </a:prstTxWarp>
          </a:bodyPr>
          <a:lstStyle/>
          <a:p>
            <a:pPr eaLnBrk="1" hangingPunct="1">
              <a:defRPr/>
            </a:pPr>
            <a:r>
              <a:rPr lang="en-US" altLang="en-US" b="1" dirty="0">
                <a:effectLst>
                  <a:outerShdw blurRad="38100" dist="38100" dir="2700000" algn="tl">
                    <a:srgbClr val="000000">
                      <a:alpha val="43137"/>
                    </a:srgbClr>
                  </a:outerShdw>
                </a:effectLst>
                <a:latin typeface="Gill Sans MT" panose="020B0502020104020203" pitchFamily="34" charset="0"/>
              </a:rPr>
              <a:t>Seven Areas of Focus</a:t>
            </a:r>
          </a:p>
        </p:txBody>
      </p:sp>
      <p:pic>
        <p:nvPicPr>
          <p:cNvPr id="5" name="Picture 4" descr="Diagram&#10;&#10;Description automatically generated with low confidence">
            <a:extLst>
              <a:ext uri="{FF2B5EF4-FFF2-40B4-BE49-F238E27FC236}">
                <a16:creationId xmlns:a16="http://schemas.microsoft.com/office/drawing/2014/main" id="{86D11804-CDE9-44A9-A8D9-645D880CCB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2400" y="1295400"/>
            <a:ext cx="8229600" cy="4979656"/>
          </a:xfrm>
          <a:prstGeom prst="rect">
            <a:avLst/>
          </a:prstGeom>
        </p:spPr>
      </p:pic>
    </p:spTree>
    <p:extLst>
      <p:ext uri="{BB962C8B-B14F-4D97-AF65-F5344CB8AC3E}">
        <p14:creationId xmlns:p14="http://schemas.microsoft.com/office/powerpoint/2010/main" val="3645966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B9FD99-BF7D-4751-AD18-6CAC9BC3D315}"/>
              </a:ext>
            </a:extLst>
          </p:cNvPr>
          <p:cNvPicPr>
            <a:picLocks noChangeAspect="1"/>
          </p:cNvPicPr>
          <p:nvPr/>
        </p:nvPicPr>
        <p:blipFill>
          <a:blip r:embed="rId3"/>
          <a:stretch>
            <a:fillRect/>
          </a:stretch>
        </p:blipFill>
        <p:spPr>
          <a:xfrm>
            <a:off x="3342640" y="0"/>
            <a:ext cx="5506720" cy="6858000"/>
          </a:xfrm>
          <a:prstGeom prst="rect">
            <a:avLst/>
          </a:prstGeom>
        </p:spPr>
      </p:pic>
      <p:pic>
        <p:nvPicPr>
          <p:cNvPr id="2" name="Picture 1">
            <a:extLst>
              <a:ext uri="{FF2B5EF4-FFF2-40B4-BE49-F238E27FC236}">
                <a16:creationId xmlns:a16="http://schemas.microsoft.com/office/drawing/2014/main" id="{F1BB58F4-3776-53E4-9991-F2A5179BDE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029" y="6049108"/>
            <a:ext cx="1201844" cy="454466"/>
          </a:xfrm>
          <a:prstGeom prst="rect">
            <a:avLst/>
          </a:prstGeom>
        </p:spPr>
      </p:pic>
    </p:spTree>
    <p:extLst>
      <p:ext uri="{BB962C8B-B14F-4D97-AF65-F5344CB8AC3E}">
        <p14:creationId xmlns:p14="http://schemas.microsoft.com/office/powerpoint/2010/main" val="1768187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8916212-F655-4C76-B812-EACBEFC28C8A}"/>
              </a:ext>
            </a:extLst>
          </p:cNvPr>
          <p:cNvSpPr>
            <a:spLocks noGrp="1"/>
          </p:cNvSpPr>
          <p:nvPr>
            <p:ph type="title"/>
          </p:nvPr>
        </p:nvSpPr>
        <p:spPr bwMode="auto">
          <a:xfrm>
            <a:off x="609600" y="274639"/>
            <a:ext cx="10972800" cy="802864"/>
          </a:xfrm>
          <a:solidFill>
            <a:srgbClr val="00B0F0"/>
          </a:solidFill>
          <a:ln>
            <a:solidFill>
              <a:srgbClr val="00B0F0"/>
            </a:solidFill>
          </a:ln>
        </p:spPr>
        <p:txBody>
          <a:bodyPr vert="horz" numCol="1" compatLnSpc="1">
            <a:prstTxWarp prst="textNoShape">
              <a:avLst/>
            </a:prstTxWarp>
            <a:normAutofit/>
          </a:bodyPr>
          <a:lstStyle/>
          <a:p>
            <a:pPr eaLnBrk="1" hangingPunct="1">
              <a:defRPr/>
            </a:pPr>
            <a:r>
              <a:rPr lang="en-US" altLang="en-US" b="1" dirty="0">
                <a:solidFill>
                  <a:schemeClr val="bg1"/>
                </a:solidFill>
                <a:effectLst>
                  <a:outerShdw blurRad="38100" dist="38100" dir="2700000" algn="tl">
                    <a:srgbClr val="000000">
                      <a:alpha val="43137"/>
                    </a:srgbClr>
                  </a:outerShdw>
                </a:effectLst>
              </a:rPr>
              <a:t>Community Needs Assessment </a:t>
            </a:r>
          </a:p>
        </p:txBody>
      </p:sp>
      <p:sp>
        <p:nvSpPr>
          <p:cNvPr id="137" name="Content Placeholder 2">
            <a:extLst>
              <a:ext uri="{FF2B5EF4-FFF2-40B4-BE49-F238E27FC236}">
                <a16:creationId xmlns:a16="http://schemas.microsoft.com/office/drawing/2014/main" id="{E6CE4BE2-BFD6-4DD1-9480-6B813EC26B06}"/>
              </a:ext>
            </a:extLst>
          </p:cNvPr>
          <p:cNvSpPr>
            <a:spLocks noGrp="1"/>
          </p:cNvSpPr>
          <p:nvPr>
            <p:ph sz="half" idx="1"/>
          </p:nvPr>
        </p:nvSpPr>
        <p:spPr>
          <a:xfrm>
            <a:off x="609600" y="1397000"/>
            <a:ext cx="8130849" cy="4404406"/>
          </a:xfrm>
        </p:spPr>
        <p:txBody>
          <a:bodyPr/>
          <a:lstStyle/>
          <a:p>
            <a:pPr marL="457200" indent="-4572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Remain open minded</a:t>
            </a:r>
          </a:p>
          <a:p>
            <a:pPr marL="457200" indent="-4572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Choose participants carefully</a:t>
            </a:r>
          </a:p>
          <a:p>
            <a:pPr marL="457200" indent="-4572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Include overlooked or marginalized groups</a:t>
            </a:r>
          </a:p>
          <a:p>
            <a:pPr marL="457200" indent="-4572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Consider yourself an outsider</a:t>
            </a:r>
          </a:p>
          <a:p>
            <a:pPr marL="457200" indent="-4572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Avoid promising a project before your club makes a formal decision</a:t>
            </a:r>
          </a:p>
          <a:p>
            <a:pPr marL="457200" indent="-4572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Empower stakeholders</a:t>
            </a:r>
          </a:p>
        </p:txBody>
      </p:sp>
      <p:pic>
        <p:nvPicPr>
          <p:cNvPr id="41988" name="Picture 8">
            <a:extLst>
              <a:ext uri="{FF2B5EF4-FFF2-40B4-BE49-F238E27FC236}">
                <a16:creationId xmlns:a16="http://schemas.microsoft.com/office/drawing/2014/main" id="{BE374014-E84C-4D39-8385-09A9F40BCFC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8885216" y="1397000"/>
            <a:ext cx="3292637" cy="4525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4EED4A3-9BAC-145C-B22F-A2D035B058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662" y="6120903"/>
            <a:ext cx="1222978" cy="46245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6DFD-5A42-FD15-69D5-2B3EC5A6FE46}"/>
              </a:ext>
            </a:extLst>
          </p:cNvPr>
          <p:cNvSpPr>
            <a:spLocks noGrp="1"/>
          </p:cNvSpPr>
          <p:nvPr>
            <p:ph type="title"/>
          </p:nvPr>
        </p:nvSpPr>
        <p:spPr/>
        <p:txBody>
          <a:bodyPr/>
          <a:lstStyle/>
          <a:p>
            <a:r>
              <a:rPr lang="en-US" dirty="0"/>
              <a:t>The Rotary Foundation – District Qualification Memorandum of Understanding</a:t>
            </a:r>
          </a:p>
        </p:txBody>
      </p:sp>
      <p:sp>
        <p:nvSpPr>
          <p:cNvPr id="3" name="Content Placeholder 2">
            <a:extLst>
              <a:ext uri="{FF2B5EF4-FFF2-40B4-BE49-F238E27FC236}">
                <a16:creationId xmlns:a16="http://schemas.microsoft.com/office/drawing/2014/main" id="{530B5927-5D2B-FA7A-B3D7-AD079A727E4A}"/>
              </a:ext>
            </a:extLst>
          </p:cNvPr>
          <p:cNvSpPr>
            <a:spLocks noGrp="1"/>
          </p:cNvSpPr>
          <p:nvPr>
            <p:ph idx="1"/>
          </p:nvPr>
        </p:nvSpPr>
        <p:spPr/>
        <p:txBody>
          <a:bodyPr/>
          <a:lstStyle/>
          <a:p>
            <a:pPr marL="342900" indent="-342900">
              <a:buAutoNum type="arabicPeriod"/>
            </a:pPr>
            <a:r>
              <a:rPr lang="en-US" sz="2400" dirty="0">
                <a:solidFill>
                  <a:schemeClr val="tx1"/>
                </a:solidFill>
                <a:latin typeface="Arial" panose="020B0604020202020204" pitchFamily="34" charset="0"/>
                <a:cs typeface="Arial" panose="020B0604020202020204" pitchFamily="34" charset="0"/>
              </a:rPr>
              <a:t>District Qualification </a:t>
            </a:r>
          </a:p>
          <a:p>
            <a:pPr marL="342900" indent="-342900">
              <a:buAutoNum type="arabicPeriod"/>
            </a:pPr>
            <a:r>
              <a:rPr lang="en-US" sz="2400" dirty="0">
                <a:solidFill>
                  <a:schemeClr val="tx1"/>
                </a:solidFill>
                <a:latin typeface="Arial" panose="020B0604020202020204" pitchFamily="34" charset="0"/>
                <a:cs typeface="Arial" panose="020B0604020202020204" pitchFamily="34" charset="0"/>
              </a:rPr>
              <a:t>District Officer Responsibilities </a:t>
            </a:r>
          </a:p>
          <a:p>
            <a:pPr marL="342900" indent="-342900">
              <a:buAutoNum type="arabicPeriod"/>
            </a:pPr>
            <a:r>
              <a:rPr lang="en-US" sz="2400" dirty="0">
                <a:solidFill>
                  <a:schemeClr val="tx1"/>
                </a:solidFill>
                <a:latin typeface="Arial" panose="020B0604020202020204" pitchFamily="34" charset="0"/>
                <a:cs typeface="Arial" panose="020B0604020202020204" pitchFamily="34" charset="0"/>
              </a:rPr>
              <a:t>Club Qualification </a:t>
            </a:r>
          </a:p>
          <a:p>
            <a:pPr marL="342900" indent="-342900">
              <a:buAutoNum type="arabicPeriod"/>
            </a:pPr>
            <a:r>
              <a:rPr lang="en-US" sz="2400" dirty="0">
                <a:solidFill>
                  <a:schemeClr val="tx1"/>
                </a:solidFill>
                <a:latin typeface="Arial" panose="020B0604020202020204" pitchFamily="34" charset="0"/>
                <a:cs typeface="Arial" panose="020B0604020202020204" pitchFamily="34" charset="0"/>
              </a:rPr>
              <a:t>Financial Management Plan </a:t>
            </a:r>
          </a:p>
          <a:p>
            <a:pPr marL="342900" indent="-342900">
              <a:buAutoNum type="arabicPeriod"/>
            </a:pPr>
            <a:r>
              <a:rPr lang="en-US" sz="2400" dirty="0">
                <a:solidFill>
                  <a:schemeClr val="tx1"/>
                </a:solidFill>
                <a:latin typeface="Arial" panose="020B0604020202020204" pitchFamily="34" charset="0"/>
                <a:cs typeface="Arial" panose="020B0604020202020204" pitchFamily="34" charset="0"/>
              </a:rPr>
              <a:t>Annual Financial Assessment </a:t>
            </a:r>
          </a:p>
          <a:p>
            <a:pPr marL="342900" indent="-342900">
              <a:buAutoNum type="arabicPeriod"/>
            </a:pPr>
            <a:r>
              <a:rPr lang="en-US" sz="2400" dirty="0">
                <a:solidFill>
                  <a:schemeClr val="tx1"/>
                </a:solidFill>
                <a:latin typeface="Arial" panose="020B0604020202020204" pitchFamily="34" charset="0"/>
                <a:cs typeface="Arial" panose="020B0604020202020204" pitchFamily="34" charset="0"/>
              </a:rPr>
              <a:t>Bank Account Requirements </a:t>
            </a:r>
          </a:p>
          <a:p>
            <a:pPr marL="342900" indent="-342900">
              <a:buAutoNum type="arabicPeriod"/>
            </a:pPr>
            <a:r>
              <a:rPr lang="en-US" sz="2400" dirty="0">
                <a:solidFill>
                  <a:schemeClr val="tx1"/>
                </a:solidFill>
                <a:latin typeface="Arial" panose="020B0604020202020204" pitchFamily="34" charset="0"/>
                <a:cs typeface="Arial" panose="020B0604020202020204" pitchFamily="34" charset="0"/>
              </a:rPr>
              <a:t>Report on Use of Grant Funds </a:t>
            </a:r>
          </a:p>
          <a:p>
            <a:pPr marL="342900" indent="-342900">
              <a:buAutoNum type="arabicPeriod"/>
            </a:pPr>
            <a:r>
              <a:rPr lang="en-US" sz="2400" dirty="0">
                <a:solidFill>
                  <a:schemeClr val="tx1"/>
                </a:solidFill>
                <a:latin typeface="Arial" panose="020B0604020202020204" pitchFamily="34" charset="0"/>
                <a:cs typeface="Arial" panose="020B0604020202020204" pitchFamily="34" charset="0"/>
              </a:rPr>
              <a:t>Document Retention </a:t>
            </a:r>
          </a:p>
          <a:p>
            <a:pPr marL="342900" indent="-342900">
              <a:buAutoNum type="arabicPeriod"/>
            </a:pPr>
            <a:r>
              <a:rPr lang="en-US" sz="2400" dirty="0">
                <a:solidFill>
                  <a:schemeClr val="tx1"/>
                </a:solidFill>
                <a:latin typeface="Arial" panose="020B0604020202020204" pitchFamily="34" charset="0"/>
                <a:cs typeface="Arial" panose="020B0604020202020204" pitchFamily="34" charset="0"/>
              </a:rPr>
              <a:t>Method for Reporting and Resolving Misuse of Grant Funds</a:t>
            </a:r>
          </a:p>
        </p:txBody>
      </p:sp>
    </p:spTree>
    <p:extLst>
      <p:ext uri="{BB962C8B-B14F-4D97-AF65-F5344CB8AC3E}">
        <p14:creationId xmlns:p14="http://schemas.microsoft.com/office/powerpoint/2010/main" val="2362406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6DFD-5A42-FD15-69D5-2B3EC5A6FE46}"/>
              </a:ext>
            </a:extLst>
          </p:cNvPr>
          <p:cNvSpPr>
            <a:spLocks noGrp="1"/>
          </p:cNvSpPr>
          <p:nvPr>
            <p:ph type="title"/>
          </p:nvPr>
        </p:nvSpPr>
        <p:spPr/>
        <p:txBody>
          <a:bodyPr/>
          <a:lstStyle/>
          <a:p>
            <a:r>
              <a:rPr lang="en-US" dirty="0"/>
              <a:t>Programs of Scale</a:t>
            </a:r>
          </a:p>
        </p:txBody>
      </p:sp>
      <p:sp>
        <p:nvSpPr>
          <p:cNvPr id="4" name="Subtitle 52">
            <a:extLst>
              <a:ext uri="{FF2B5EF4-FFF2-40B4-BE49-F238E27FC236}">
                <a16:creationId xmlns:a16="http://schemas.microsoft.com/office/drawing/2014/main" id="{A016B472-E965-E1CC-F3F7-FDAEFD15BEA0}"/>
              </a:ext>
            </a:extLst>
          </p:cNvPr>
          <p:cNvSpPr txBox="1">
            <a:spLocks/>
          </p:cNvSpPr>
          <p:nvPr/>
        </p:nvSpPr>
        <p:spPr>
          <a:xfrm>
            <a:off x="400833" y="1759385"/>
            <a:ext cx="5311775" cy="3032125"/>
          </a:xfrm>
        </p:spPr>
        <p:txBody>
          <a:bodyPr>
            <a:noAutofit/>
          </a:bodyPr>
          <a:lstStyle>
            <a:lvl1pPr marL="342900" indent="-342900" algn="l" defTabSz="457200" rtl="0" eaLnBrk="0" fontAlgn="base" hangingPunct="0">
              <a:spcBef>
                <a:spcPct val="20000"/>
              </a:spcBef>
              <a:spcAft>
                <a:spcPct val="0"/>
              </a:spcAft>
              <a:buFont typeface="Arial" pitchFamily="34" charset="0"/>
              <a:defRPr sz="3200" kern="1200">
                <a:solidFill>
                  <a:srgbClr val="585858"/>
                </a:solidFill>
                <a:latin typeface="+mn-lt"/>
                <a:ea typeface="MS PGothic" pitchFamily="34" charset="-128"/>
                <a:cs typeface="+mn-cs"/>
              </a:defRPr>
            </a:lvl1pPr>
            <a:lvl2pPr marL="457200" algn="l" defTabSz="457200" rtl="0" eaLnBrk="0" fontAlgn="base" hangingPunct="0">
              <a:spcBef>
                <a:spcPct val="20000"/>
              </a:spcBef>
              <a:spcAft>
                <a:spcPct val="0"/>
              </a:spcAft>
              <a:buFont typeface="Arial" pitchFamily="34" charset="0"/>
              <a:defRPr sz="2800" kern="1200">
                <a:solidFill>
                  <a:srgbClr val="585858"/>
                </a:solidFill>
                <a:latin typeface="+mn-lt"/>
                <a:ea typeface="MS PGothic" pitchFamily="34" charset="-128"/>
                <a:cs typeface="+mn-cs"/>
              </a:defRPr>
            </a:lvl2pPr>
            <a:lvl3pPr marL="914400" algn="l" defTabSz="457200" rtl="0" eaLnBrk="0" fontAlgn="base" hangingPunct="0">
              <a:spcBef>
                <a:spcPct val="20000"/>
              </a:spcBef>
              <a:spcAft>
                <a:spcPct val="0"/>
              </a:spcAft>
              <a:buFont typeface="Arial" pitchFamily="34" charset="0"/>
              <a:defRPr sz="2400" kern="1200">
                <a:solidFill>
                  <a:srgbClr val="585858"/>
                </a:solidFill>
                <a:latin typeface="+mn-lt"/>
                <a:ea typeface="MS PGothic" pitchFamily="34" charset="-128"/>
                <a:cs typeface="+mn-cs"/>
              </a:defRPr>
            </a:lvl3pPr>
            <a:lvl4pPr marL="1371600" algn="l" defTabSz="457200" rtl="0" eaLnBrk="0" fontAlgn="base" hangingPunct="0">
              <a:spcBef>
                <a:spcPct val="20000"/>
              </a:spcBef>
              <a:spcAft>
                <a:spcPct val="0"/>
              </a:spcAft>
              <a:buFont typeface="Arial" pitchFamily="34" charset="0"/>
              <a:defRPr sz="2000" kern="1200">
                <a:solidFill>
                  <a:srgbClr val="585858"/>
                </a:solidFill>
                <a:latin typeface="+mn-lt"/>
                <a:ea typeface="MS PGothic" pitchFamily="34" charset="-128"/>
                <a:cs typeface="+mn-cs"/>
              </a:defRPr>
            </a:lvl4pPr>
            <a:lvl5pPr marL="1828800" algn="l" defTabSz="457200" rtl="0" eaLnBrk="0" fontAlgn="base" hangingPunct="0">
              <a:spcBef>
                <a:spcPct val="20000"/>
              </a:spcBef>
              <a:spcAft>
                <a:spcPct val="0"/>
              </a:spcAft>
              <a:buFont typeface="Arial" pitchFamily="34" charset="0"/>
              <a:defRPr sz="2000" kern="1200">
                <a:solidFill>
                  <a:srgbClr val="585858"/>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Char char="•"/>
            </a:pPr>
            <a:r>
              <a:rPr lang="en-US" sz="2400" dirty="0">
                <a:solidFill>
                  <a:srgbClr val="002060"/>
                </a:solidFill>
                <a:latin typeface="Arial" panose="020B0604020202020204" pitchFamily="34" charset="0"/>
                <a:cs typeface="Arial" panose="020B0604020202020204" pitchFamily="34" charset="0"/>
              </a:rPr>
              <a:t>Supports long-term activities that benefit more people</a:t>
            </a:r>
          </a:p>
          <a:p>
            <a:pPr>
              <a:buFont typeface="Arial" pitchFamily="34" charset="0"/>
              <a:buChar char="•"/>
            </a:pPr>
            <a:r>
              <a:rPr lang="en-US" sz="2400" dirty="0">
                <a:solidFill>
                  <a:srgbClr val="002060"/>
                </a:solidFill>
                <a:latin typeface="Arial" panose="020B0604020202020204" pitchFamily="34" charset="0"/>
                <a:cs typeface="Arial" panose="020B0604020202020204" pitchFamily="34" charset="0"/>
              </a:rPr>
              <a:t>Aligns with the areas of focus</a:t>
            </a:r>
          </a:p>
          <a:p>
            <a:pPr>
              <a:buFont typeface="Arial" pitchFamily="34" charset="0"/>
              <a:buChar char="•"/>
            </a:pPr>
            <a:r>
              <a:rPr lang="en-US" sz="2400" dirty="0">
                <a:solidFill>
                  <a:srgbClr val="002060"/>
                </a:solidFill>
                <a:latin typeface="Arial" panose="020B0604020202020204" pitchFamily="34" charset="0"/>
                <a:cs typeface="Arial" panose="020B0604020202020204" pitchFamily="34" charset="0"/>
              </a:rPr>
              <a:t>Includes $2 million from the World Fund</a:t>
            </a:r>
          </a:p>
          <a:p>
            <a:pPr>
              <a:buFont typeface="Arial" pitchFamily="34" charset="0"/>
              <a:buChar char="•"/>
            </a:pPr>
            <a:r>
              <a:rPr lang="en-US" sz="2400" dirty="0">
                <a:solidFill>
                  <a:srgbClr val="002060"/>
                </a:solidFill>
                <a:latin typeface="Arial" panose="020B0604020202020204" pitchFamily="34" charset="0"/>
                <a:cs typeface="Arial" panose="020B0604020202020204" pitchFamily="34" charset="0"/>
              </a:rPr>
              <a:t>Is implemented with partners</a:t>
            </a:r>
          </a:p>
          <a:p>
            <a:pPr>
              <a:buFont typeface="Arial" pitchFamily="34" charset="0"/>
              <a:buChar char="•"/>
            </a:pPr>
            <a:r>
              <a:rPr lang="en-US" sz="2400" dirty="0">
                <a:solidFill>
                  <a:srgbClr val="002060"/>
                </a:solidFill>
                <a:latin typeface="Arial" panose="020B0604020202020204" pitchFamily="34" charset="0"/>
                <a:cs typeface="Arial" panose="020B0604020202020204" pitchFamily="34" charset="0"/>
              </a:rPr>
              <a:t>Uses a competitive process</a:t>
            </a:r>
          </a:p>
        </p:txBody>
      </p:sp>
      <p:pic>
        <p:nvPicPr>
          <p:cNvPr id="7" name="Picture Placeholder 10" descr="A picture containing person, people&#10;&#10;Description automatically generated">
            <a:extLst>
              <a:ext uri="{FF2B5EF4-FFF2-40B4-BE49-F238E27FC236}">
                <a16:creationId xmlns:a16="http://schemas.microsoft.com/office/drawing/2014/main" id="{A5C3E532-0DFE-06B9-66E6-50462292576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283450" y="285924"/>
            <a:ext cx="4908550" cy="5521325"/>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pic>
    </p:spTree>
    <p:extLst>
      <p:ext uri="{BB962C8B-B14F-4D97-AF65-F5344CB8AC3E}">
        <p14:creationId xmlns:p14="http://schemas.microsoft.com/office/powerpoint/2010/main" val="1254299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3070C20-D3E7-4BD1-9EDF-79D6C3409B71}"/>
              </a:ext>
            </a:extLst>
          </p:cNvPr>
          <p:cNvSpPr>
            <a:spLocks noGrp="1"/>
          </p:cNvSpPr>
          <p:nvPr>
            <p:ph type="title"/>
          </p:nvPr>
        </p:nvSpPr>
        <p:spPr/>
        <p:txBody>
          <a:bodyPr/>
          <a:lstStyle/>
          <a:p>
            <a:pPr lvl="0"/>
            <a:r>
              <a:rPr lang="en-US" dirty="0"/>
              <a:t>2022-23 GRANT STATISTICS</a:t>
            </a:r>
          </a:p>
        </p:txBody>
      </p:sp>
      <p:pic>
        <p:nvPicPr>
          <p:cNvPr id="12" name="Picture 11">
            <a:extLst>
              <a:ext uri="{FF2B5EF4-FFF2-40B4-BE49-F238E27FC236}">
                <a16:creationId xmlns:a16="http://schemas.microsoft.com/office/drawing/2014/main" id="{516D79EA-EF18-4E1E-B499-A933160CCF62}"/>
              </a:ext>
            </a:extLst>
          </p:cNvPr>
          <p:cNvPicPr>
            <a:picLocks noChangeAspect="1"/>
          </p:cNvPicPr>
          <p:nvPr/>
        </p:nvPicPr>
        <p:blipFill>
          <a:blip r:embed="rId3" cstate="email">
            <a:duotone>
              <a:prstClr val="black"/>
              <a:srgbClr val="48595D">
                <a:tint val="45000"/>
                <a:satMod val="400000"/>
              </a:srgbClr>
            </a:duotone>
            <a:extLst>
              <a:ext uri="{BEBA8EAE-BF5A-486C-A8C5-ECC9F3942E4B}">
                <a14:imgProps xmlns:a14="http://schemas.microsoft.com/office/drawing/2010/main">
                  <a14:imgLayer r:embed="rId4">
                    <a14:imgEffect>
                      <a14:sharpenSoften amount="100000"/>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3224565" y="1712791"/>
            <a:ext cx="8662635" cy="4656166"/>
          </a:xfrm>
          <a:prstGeom prst="rect">
            <a:avLst/>
          </a:prstGeom>
        </p:spPr>
      </p:pic>
      <p:sp>
        <p:nvSpPr>
          <p:cNvPr id="13" name="TextBox 12">
            <a:extLst>
              <a:ext uri="{FF2B5EF4-FFF2-40B4-BE49-F238E27FC236}">
                <a16:creationId xmlns:a16="http://schemas.microsoft.com/office/drawing/2014/main" id="{33B080A8-9B4D-4CBD-9B6C-409B6780AB51}"/>
              </a:ext>
            </a:extLst>
          </p:cNvPr>
          <p:cNvSpPr txBox="1"/>
          <p:nvPr/>
        </p:nvSpPr>
        <p:spPr>
          <a:xfrm>
            <a:off x="584160" y="2004266"/>
            <a:ext cx="3432517" cy="110799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eorgia"/>
                <a:ea typeface="Arial" charset="0"/>
                <a:cs typeface="Arial" panose="020B0604020202020204" pitchFamily="34" charset="0"/>
              </a:rPr>
              <a:t>District grants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eorgia"/>
                <a:ea typeface="Arial" charset="0"/>
                <a:cs typeface="Arial" panose="020B0604020202020204" pitchFamily="34" charset="0"/>
              </a:rPr>
              <a:t>473 grants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eorgia"/>
                <a:ea typeface="Arial" charset="0"/>
                <a:cs typeface="Arial" panose="020B0604020202020204" pitchFamily="34" charset="0"/>
              </a:rPr>
              <a:t>$26 million</a:t>
            </a:r>
          </a:p>
        </p:txBody>
      </p:sp>
      <p:sp>
        <p:nvSpPr>
          <p:cNvPr id="5" name="TextBox 4">
            <a:extLst>
              <a:ext uri="{FF2B5EF4-FFF2-40B4-BE49-F238E27FC236}">
                <a16:creationId xmlns:a16="http://schemas.microsoft.com/office/drawing/2014/main" id="{59F620A7-35F9-417A-AA6C-E01FDFC39241}"/>
              </a:ext>
            </a:extLst>
          </p:cNvPr>
          <p:cNvSpPr txBox="1"/>
          <p:nvPr/>
        </p:nvSpPr>
        <p:spPr>
          <a:xfrm>
            <a:off x="1049332" y="3632598"/>
            <a:ext cx="3432517" cy="110799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eorgia"/>
                <a:ea typeface="Arial" charset="0"/>
                <a:cs typeface="Arial" panose="020B0604020202020204" pitchFamily="34" charset="0"/>
              </a:rPr>
              <a:t>Global grants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eorgia"/>
                <a:ea typeface="Arial" charset="0"/>
                <a:cs typeface="Arial" panose="020B0604020202020204" pitchFamily="34" charset="0"/>
              </a:rPr>
              <a:t>1,098 grants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eorgia"/>
                <a:ea typeface="Arial" charset="0"/>
                <a:cs typeface="Arial" panose="020B0604020202020204" pitchFamily="34" charset="0"/>
              </a:rPr>
              <a:t>$55 million</a:t>
            </a:r>
          </a:p>
        </p:txBody>
      </p:sp>
      <p:sp>
        <p:nvSpPr>
          <p:cNvPr id="6" name="TextBox 5">
            <a:extLst>
              <a:ext uri="{FF2B5EF4-FFF2-40B4-BE49-F238E27FC236}">
                <a16:creationId xmlns:a16="http://schemas.microsoft.com/office/drawing/2014/main" id="{2D88EAA5-BEDF-49FE-A5F3-AEDB5B99ACC9}"/>
              </a:ext>
            </a:extLst>
          </p:cNvPr>
          <p:cNvSpPr txBox="1"/>
          <p:nvPr/>
        </p:nvSpPr>
        <p:spPr>
          <a:xfrm>
            <a:off x="669156" y="5260930"/>
            <a:ext cx="3812693" cy="147732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eorgia"/>
                <a:ea typeface="Arial" charset="0"/>
                <a:cs typeface="Arial" panose="020B0604020202020204" pitchFamily="34" charset="0"/>
              </a:rPr>
              <a:t>Disaster response grants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Georgia"/>
                <a:ea typeface="Arial" charset="0"/>
                <a:cs typeface="Arial" panose="020B0604020202020204" pitchFamily="34" charset="0"/>
              </a:rPr>
              <a:t>321</a:t>
            </a:r>
            <a:r>
              <a:rPr kumimoji="0" lang="en-US" sz="2400" b="0" i="0" u="none" strike="noStrike" kern="1200" cap="none" spc="0" normalizeH="0" baseline="0" noProof="0" dirty="0">
                <a:ln>
                  <a:noFill/>
                </a:ln>
                <a:solidFill>
                  <a:prstClr val="white"/>
                </a:solidFill>
                <a:effectLst/>
                <a:uLnTx/>
                <a:uFillTx/>
                <a:latin typeface="Georgia"/>
                <a:ea typeface="Arial" charset="0"/>
                <a:cs typeface="Arial" panose="020B0604020202020204" pitchFamily="34" charset="0"/>
              </a:rPr>
              <a:t> grants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eorgia"/>
                <a:ea typeface="Arial" charset="0"/>
                <a:cs typeface="Arial" panose="020B0604020202020204" pitchFamily="34" charset="0"/>
              </a:rPr>
              <a:t>$15 million</a:t>
            </a:r>
          </a:p>
        </p:txBody>
      </p:sp>
    </p:spTree>
    <p:extLst>
      <p:ext uri="{BB962C8B-B14F-4D97-AF65-F5344CB8AC3E}">
        <p14:creationId xmlns:p14="http://schemas.microsoft.com/office/powerpoint/2010/main" val="391442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80367DB-8F76-440A-AE6D-55C6FBE228F3}"/>
              </a:ext>
            </a:extLst>
          </p:cNvPr>
          <p:cNvSpPr>
            <a:spLocks noGrp="1"/>
          </p:cNvSpPr>
          <p:nvPr>
            <p:ph type="title"/>
          </p:nvPr>
        </p:nvSpPr>
        <p:spPr bwMode="auto"/>
        <p:txBody>
          <a:bodyPr vert="horz" wrap="square" numCol="1" compatLnSpc="1">
            <a:prstTxWarp prst="textNoShape">
              <a:avLst/>
            </a:prstTxWarp>
          </a:bodyPr>
          <a:lstStyle/>
          <a:p>
            <a:pPr eaLnBrk="1" hangingPunct="1">
              <a:defRPr/>
            </a:pPr>
            <a:r>
              <a:rPr lang="en-US" altLang="en-US" b="1" dirty="0">
                <a:effectLst>
                  <a:outerShdw blurRad="38100" dist="38100" dir="2700000" algn="tl">
                    <a:srgbClr val="000000">
                      <a:alpha val="43137"/>
                    </a:srgbClr>
                  </a:outerShdw>
                </a:effectLst>
                <a:latin typeface="Gill Sans MT" panose="020B0502020104020203" pitchFamily="34" charset="0"/>
              </a:rPr>
              <a:t>Ways to Give and How to Support Fundraising</a:t>
            </a:r>
          </a:p>
        </p:txBody>
      </p:sp>
      <p:pic>
        <p:nvPicPr>
          <p:cNvPr id="4" name="Content Placeholder 3">
            <a:extLst>
              <a:ext uri="{FF2B5EF4-FFF2-40B4-BE49-F238E27FC236}">
                <a16:creationId xmlns:a16="http://schemas.microsoft.com/office/drawing/2014/main" id="{662028F5-6A14-64A8-4DEA-97FA9B5C352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10599" y="1089860"/>
            <a:ext cx="3366168" cy="2496259"/>
          </a:xfrm>
          <a:prstGeom prst="rect">
            <a:avLst/>
          </a:prstGeom>
          <a:ln>
            <a:solidFill>
              <a:schemeClr val="accent1"/>
            </a:solidFill>
          </a:ln>
        </p:spPr>
      </p:pic>
      <p:grpSp>
        <p:nvGrpSpPr>
          <p:cNvPr id="5" name="Group 4">
            <a:extLst>
              <a:ext uri="{FF2B5EF4-FFF2-40B4-BE49-F238E27FC236}">
                <a16:creationId xmlns:a16="http://schemas.microsoft.com/office/drawing/2014/main" id="{FF8B56FB-B9B6-CABE-7BA9-790A3F08A3B7}"/>
              </a:ext>
            </a:extLst>
          </p:cNvPr>
          <p:cNvGrpSpPr/>
          <p:nvPr/>
        </p:nvGrpSpPr>
        <p:grpSpPr>
          <a:xfrm>
            <a:off x="6597652" y="1399608"/>
            <a:ext cx="4965468" cy="4566160"/>
            <a:chOff x="5425440" y="1640562"/>
            <a:chExt cx="4965468" cy="3905139"/>
          </a:xfrm>
        </p:grpSpPr>
        <p:sp>
          <p:nvSpPr>
            <p:cNvPr id="6" name="Freeform 11">
              <a:extLst>
                <a:ext uri="{FF2B5EF4-FFF2-40B4-BE49-F238E27FC236}">
                  <a16:creationId xmlns:a16="http://schemas.microsoft.com/office/drawing/2014/main" id="{2ED9D167-F448-73C4-588F-D1360FAF7ED5}"/>
                </a:ext>
              </a:extLst>
            </p:cNvPr>
            <p:cNvSpPr/>
            <p:nvPr/>
          </p:nvSpPr>
          <p:spPr>
            <a:xfrm>
              <a:off x="6971966" y="1640562"/>
              <a:ext cx="1800000" cy="775421"/>
            </a:xfrm>
            <a:custGeom>
              <a:avLst/>
              <a:gdLst>
                <a:gd name="connsiteX0" fmla="*/ 0 w 1800000"/>
                <a:gd name="connsiteY0" fmla="*/ 0 h 978296"/>
                <a:gd name="connsiteX1" fmla="*/ 1800000 w 1800000"/>
                <a:gd name="connsiteY1" fmla="*/ 0 h 978296"/>
                <a:gd name="connsiteX2" fmla="*/ 1800000 w 1800000"/>
                <a:gd name="connsiteY2" fmla="*/ 978296 h 978296"/>
                <a:gd name="connsiteX3" fmla="*/ 0 w 1800000"/>
                <a:gd name="connsiteY3" fmla="*/ 978296 h 978296"/>
                <a:gd name="connsiteX4" fmla="*/ 0 w 1800000"/>
                <a:gd name="connsiteY4" fmla="*/ 0 h 978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978296">
                  <a:moveTo>
                    <a:pt x="0" y="0"/>
                  </a:moveTo>
                  <a:lnTo>
                    <a:pt x="1800000" y="0"/>
                  </a:lnTo>
                  <a:lnTo>
                    <a:pt x="1800000" y="978296"/>
                  </a:lnTo>
                  <a:lnTo>
                    <a:pt x="0" y="978296"/>
                  </a:lnTo>
                  <a:lnTo>
                    <a:pt x="0" y="0"/>
                  </a:lnTo>
                  <a:close/>
                </a:path>
              </a:pathLst>
            </a:custGeom>
            <a:solidFill>
              <a:srgbClr val="F7A81B"/>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6040" tIns="66040" rIns="66040" bIns="66040" numCol="1" spcCol="1270" anchor="ctr" anchorCtr="0">
              <a:noAutofit/>
            </a:bodyPr>
            <a:lstStyle/>
            <a:p>
              <a:pPr marL="0" marR="0" lvl="0" indent="0" algn="ctr" defTabSz="1155700" rtl="0" eaLnBrk="1" fontAlgn="base" latinLnBrk="0" hangingPunct="1">
                <a:lnSpc>
                  <a:spcPct val="90000"/>
                </a:lnSpc>
                <a:spcBef>
                  <a:spcPct val="0"/>
                </a:spcBef>
                <a:spcAft>
                  <a:spcPct val="3500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Educate members</a:t>
              </a:r>
            </a:p>
          </p:txBody>
        </p:sp>
        <p:sp>
          <p:nvSpPr>
            <p:cNvPr id="7" name="Freeform 12">
              <a:extLst>
                <a:ext uri="{FF2B5EF4-FFF2-40B4-BE49-F238E27FC236}">
                  <a16:creationId xmlns:a16="http://schemas.microsoft.com/office/drawing/2014/main" id="{7AD8F0BB-E5FD-DD1C-0F03-4D9FF45E8850}"/>
                </a:ext>
              </a:extLst>
            </p:cNvPr>
            <p:cNvSpPr/>
            <p:nvPr/>
          </p:nvSpPr>
          <p:spPr>
            <a:xfrm>
              <a:off x="6443022" y="2492280"/>
              <a:ext cx="2921563" cy="811313"/>
            </a:xfrm>
            <a:custGeom>
              <a:avLst/>
              <a:gdLst>
                <a:gd name="connsiteX0" fmla="*/ 0 w 3413125"/>
                <a:gd name="connsiteY0" fmla="*/ 0 h 978296"/>
                <a:gd name="connsiteX1" fmla="*/ 3413125 w 3413125"/>
                <a:gd name="connsiteY1" fmla="*/ 0 h 978296"/>
                <a:gd name="connsiteX2" fmla="*/ 3413125 w 3413125"/>
                <a:gd name="connsiteY2" fmla="*/ 978296 h 978296"/>
                <a:gd name="connsiteX3" fmla="*/ 0 w 3413125"/>
                <a:gd name="connsiteY3" fmla="*/ 978296 h 978296"/>
                <a:gd name="connsiteX4" fmla="*/ 0 w 3413125"/>
                <a:gd name="connsiteY4" fmla="*/ 0 h 978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978296">
                  <a:moveTo>
                    <a:pt x="0" y="0"/>
                  </a:moveTo>
                  <a:lnTo>
                    <a:pt x="3413125" y="0"/>
                  </a:lnTo>
                  <a:lnTo>
                    <a:pt x="3413125" y="978296"/>
                  </a:lnTo>
                  <a:lnTo>
                    <a:pt x="0" y="978296"/>
                  </a:lnTo>
                  <a:lnTo>
                    <a:pt x="0" y="0"/>
                  </a:lnTo>
                  <a:close/>
                </a:path>
              </a:pathLst>
            </a:custGeom>
            <a:solidFill>
              <a:srgbClr val="17458F"/>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6040" tIns="66040" rIns="66040" bIns="66040" numCol="1" spcCol="1270" anchor="ctr" anchorCtr="0">
              <a:noAutofit/>
            </a:bodyPr>
            <a:lstStyle/>
            <a:p>
              <a:pPr marL="0" marR="0" lvl="0" indent="0" algn="ctr" defTabSz="1155700" rtl="0" eaLnBrk="1" fontAlgn="base" latinLnBrk="0" hangingPunct="1">
                <a:lnSpc>
                  <a:spcPct val="90000"/>
                </a:lnSpc>
                <a:spcBef>
                  <a:spcPct val="0"/>
                </a:spcBef>
                <a:spcAft>
                  <a:spcPct val="3500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Thank donors in innovative ways</a:t>
              </a:r>
            </a:p>
          </p:txBody>
        </p:sp>
        <p:sp>
          <p:nvSpPr>
            <p:cNvPr id="8" name="Freeform 13">
              <a:extLst>
                <a:ext uri="{FF2B5EF4-FFF2-40B4-BE49-F238E27FC236}">
                  <a16:creationId xmlns:a16="http://schemas.microsoft.com/office/drawing/2014/main" id="{2712C371-7476-B33D-96E7-C2913666E1AA}"/>
                </a:ext>
              </a:extLst>
            </p:cNvPr>
            <p:cNvSpPr/>
            <p:nvPr/>
          </p:nvSpPr>
          <p:spPr>
            <a:xfrm>
              <a:off x="5735354" y="3328051"/>
              <a:ext cx="4336900" cy="802624"/>
            </a:xfrm>
            <a:custGeom>
              <a:avLst/>
              <a:gdLst>
                <a:gd name="connsiteX0" fmla="*/ 0 w 3619484"/>
                <a:gd name="connsiteY0" fmla="*/ 0 h 978296"/>
                <a:gd name="connsiteX1" fmla="*/ 3619484 w 3619484"/>
                <a:gd name="connsiteY1" fmla="*/ 0 h 978296"/>
                <a:gd name="connsiteX2" fmla="*/ 3619484 w 3619484"/>
                <a:gd name="connsiteY2" fmla="*/ 978296 h 978296"/>
                <a:gd name="connsiteX3" fmla="*/ 0 w 3619484"/>
                <a:gd name="connsiteY3" fmla="*/ 978296 h 978296"/>
                <a:gd name="connsiteX4" fmla="*/ 0 w 3619484"/>
                <a:gd name="connsiteY4" fmla="*/ 0 h 978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484" h="978296">
                  <a:moveTo>
                    <a:pt x="0" y="0"/>
                  </a:moveTo>
                  <a:lnTo>
                    <a:pt x="3619484" y="0"/>
                  </a:lnTo>
                  <a:lnTo>
                    <a:pt x="3619484" y="978296"/>
                  </a:lnTo>
                  <a:lnTo>
                    <a:pt x="0" y="978296"/>
                  </a:lnTo>
                  <a:lnTo>
                    <a:pt x="0" y="0"/>
                  </a:lnTo>
                  <a:close/>
                </a:path>
              </a:pathLst>
            </a:custGeom>
            <a:solidFill>
              <a:srgbClr val="F7A81B"/>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6040" tIns="66040" rIns="66040" bIns="66040" numCol="1" spcCol="1270" anchor="ctr" anchorCtr="0">
              <a:noAutofit/>
            </a:bodyPr>
            <a:lstStyle/>
            <a:p>
              <a:pPr marL="0" marR="0" lvl="0" indent="0" algn="ctr" defTabSz="1155700" rtl="0" eaLnBrk="1" fontAlgn="base" latinLnBrk="0" hangingPunct="1">
                <a:lnSpc>
                  <a:spcPct val="90000"/>
                </a:lnSpc>
                <a:spcBef>
                  <a:spcPct val="0"/>
                </a:spcBef>
                <a:spcAft>
                  <a:spcPct val="3500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Get donors and potential donors involved in projects</a:t>
              </a:r>
            </a:p>
          </p:txBody>
        </p:sp>
        <p:sp>
          <p:nvSpPr>
            <p:cNvPr id="9" name="Freeform 14">
              <a:extLst>
                <a:ext uri="{FF2B5EF4-FFF2-40B4-BE49-F238E27FC236}">
                  <a16:creationId xmlns:a16="http://schemas.microsoft.com/office/drawing/2014/main" id="{B6BEDC5C-F111-35FD-42BB-2C93BE620B5D}"/>
                </a:ext>
              </a:extLst>
            </p:cNvPr>
            <p:cNvSpPr/>
            <p:nvPr/>
          </p:nvSpPr>
          <p:spPr>
            <a:xfrm>
              <a:off x="5425440" y="4179592"/>
              <a:ext cx="4965468" cy="1366109"/>
            </a:xfrm>
            <a:custGeom>
              <a:avLst/>
              <a:gdLst>
                <a:gd name="connsiteX0" fmla="*/ 0 w 2430000"/>
                <a:gd name="connsiteY0" fmla="*/ 0 h 978296"/>
                <a:gd name="connsiteX1" fmla="*/ 2430000 w 2430000"/>
                <a:gd name="connsiteY1" fmla="*/ 0 h 978296"/>
                <a:gd name="connsiteX2" fmla="*/ 2430000 w 2430000"/>
                <a:gd name="connsiteY2" fmla="*/ 978296 h 978296"/>
                <a:gd name="connsiteX3" fmla="*/ 0 w 2430000"/>
                <a:gd name="connsiteY3" fmla="*/ 978296 h 978296"/>
                <a:gd name="connsiteX4" fmla="*/ 0 w 2430000"/>
                <a:gd name="connsiteY4" fmla="*/ 0 h 978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000" h="978296">
                  <a:moveTo>
                    <a:pt x="0" y="0"/>
                  </a:moveTo>
                  <a:lnTo>
                    <a:pt x="2430000" y="0"/>
                  </a:lnTo>
                  <a:lnTo>
                    <a:pt x="2430000" y="978296"/>
                  </a:lnTo>
                  <a:lnTo>
                    <a:pt x="0" y="978296"/>
                  </a:lnTo>
                  <a:lnTo>
                    <a:pt x="0" y="0"/>
                  </a:lnTo>
                  <a:close/>
                </a:path>
              </a:pathLst>
            </a:custGeom>
            <a:solidFill>
              <a:srgbClr val="17458F"/>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6040" tIns="66040" rIns="66040" bIns="66040" numCol="1" spcCol="1270" anchor="ctr" anchorCtr="0">
              <a:noAutofit/>
            </a:bodyPr>
            <a:lstStyle/>
            <a:p>
              <a:pPr marL="0" marR="0" lvl="0" indent="0" algn="ctr" defTabSz="1155700" rtl="0" eaLnBrk="1" fontAlgn="base" latinLnBrk="0" hangingPunct="1">
                <a:lnSpc>
                  <a:spcPct val="90000"/>
                </a:lnSpc>
                <a:spcBef>
                  <a:spcPct val="0"/>
                </a:spcBef>
                <a:spcAft>
                  <a:spcPct val="3500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Encourage members and donors to support the Foundation in different ways</a:t>
              </a:r>
            </a:p>
          </p:txBody>
        </p:sp>
      </p:grpSp>
      <p:sp>
        <p:nvSpPr>
          <p:cNvPr id="10" name="TextBox 9">
            <a:extLst>
              <a:ext uri="{FF2B5EF4-FFF2-40B4-BE49-F238E27FC236}">
                <a16:creationId xmlns:a16="http://schemas.microsoft.com/office/drawing/2014/main" id="{FACA8B32-6D27-625F-6229-1D79DA2E22EF}"/>
              </a:ext>
            </a:extLst>
          </p:cNvPr>
          <p:cNvSpPr txBox="1"/>
          <p:nvPr/>
        </p:nvSpPr>
        <p:spPr>
          <a:xfrm>
            <a:off x="1384327" y="3685379"/>
            <a:ext cx="4357839" cy="2585323"/>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Rotary.org/donate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Rotary Direct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Memorial/tribute gifts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Employee matching</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Raise for Rotary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Facebook</a:t>
            </a:r>
          </a:p>
          <a:p>
            <a:endParaRPr lang="en-US" dirty="0"/>
          </a:p>
        </p:txBody>
      </p:sp>
    </p:spTree>
    <p:extLst>
      <p:ext uri="{BB962C8B-B14F-4D97-AF65-F5344CB8AC3E}">
        <p14:creationId xmlns:p14="http://schemas.microsoft.com/office/powerpoint/2010/main" val="2073065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428538" y="218670"/>
            <a:ext cx="5537200" cy="5992222"/>
          </a:xfrm>
        </p:spPr>
        <p:txBody>
          <a:bodyPr>
            <a:normAutofit lnSpcReduction="10000"/>
          </a:bodyPr>
          <a:lstStyle/>
          <a:p>
            <a:pPr algn="ctr"/>
            <a:r>
              <a:rPr lang="en-US" dirty="0">
                <a:solidFill>
                  <a:schemeClr val="tx1"/>
                </a:solidFill>
              </a:rPr>
              <a:t>Participants</a:t>
            </a:r>
          </a:p>
          <a:p>
            <a:pPr lvl="1"/>
            <a:r>
              <a:rPr lang="en-US" dirty="0">
                <a:solidFill>
                  <a:schemeClr val="tx1"/>
                </a:solidFill>
              </a:rPr>
              <a:t>Please activate your video webcam</a:t>
            </a:r>
          </a:p>
          <a:p>
            <a:pPr lvl="1"/>
            <a:r>
              <a:rPr lang="en-US" dirty="0">
                <a:solidFill>
                  <a:schemeClr val="tx1"/>
                </a:solidFill>
              </a:rPr>
              <a:t>Please remain </a:t>
            </a:r>
            <a:r>
              <a:rPr lang="en-US" dirty="0">
                <a:solidFill>
                  <a:srgbClr val="FF0000"/>
                </a:solidFill>
              </a:rPr>
              <a:t>muted</a:t>
            </a:r>
            <a:r>
              <a:rPr lang="en-US" dirty="0"/>
              <a:t> </a:t>
            </a:r>
            <a:r>
              <a:rPr lang="en-US" dirty="0">
                <a:solidFill>
                  <a:schemeClr val="tx1"/>
                </a:solidFill>
              </a:rPr>
              <a:t>until called upon</a:t>
            </a:r>
          </a:p>
          <a:p>
            <a:pPr lvl="1"/>
            <a:r>
              <a:rPr lang="en-US" dirty="0">
                <a:solidFill>
                  <a:schemeClr val="tx1"/>
                </a:solidFill>
              </a:rPr>
              <a:t>If using a phone for audio, </a:t>
            </a:r>
            <a:r>
              <a:rPr lang="en-US" dirty="0">
                <a:solidFill>
                  <a:srgbClr val="FF0000"/>
                </a:solidFill>
              </a:rPr>
              <a:t>please self mute </a:t>
            </a:r>
            <a:r>
              <a:rPr lang="en-US" dirty="0">
                <a:solidFill>
                  <a:schemeClr val="tx1"/>
                </a:solidFill>
              </a:rPr>
              <a:t>and unmute when called upon.</a:t>
            </a:r>
          </a:p>
          <a:p>
            <a:pPr lvl="1"/>
            <a:r>
              <a:rPr lang="en-US" dirty="0">
                <a:solidFill>
                  <a:schemeClr val="tx1"/>
                </a:solidFill>
              </a:rPr>
              <a:t>Utilize “chat” function </a:t>
            </a:r>
          </a:p>
          <a:p>
            <a:pPr marL="0" lvl="1">
              <a:spcBef>
                <a:spcPts val="0"/>
              </a:spcBef>
              <a:spcAft>
                <a:spcPts val="0"/>
              </a:spcAft>
            </a:pPr>
            <a:r>
              <a:rPr lang="en-US" dirty="0">
                <a:solidFill>
                  <a:schemeClr val="tx1"/>
                </a:solidFill>
              </a:rPr>
              <a:t>Utilize “raise hand” function </a:t>
            </a:r>
          </a:p>
          <a:p>
            <a:pPr marL="58740" lvl="1" indent="0">
              <a:buNone/>
            </a:pPr>
            <a:r>
              <a:rPr lang="en-US" dirty="0">
                <a:solidFill>
                  <a:schemeClr val="tx1"/>
                </a:solidFill>
              </a:rPr>
              <a:t>                                in reactions</a:t>
            </a:r>
          </a:p>
          <a:p>
            <a:pPr lvl="1"/>
            <a:r>
              <a:rPr lang="en-US" dirty="0">
                <a:solidFill>
                  <a:srgbClr val="FF0000"/>
                </a:solidFill>
              </a:rPr>
              <a:t>If the meeting is interrupted and ends, please wait 5 min and log in again</a:t>
            </a:r>
          </a:p>
          <a:p>
            <a:pPr lvl="1"/>
            <a:r>
              <a:rPr lang="en-US" dirty="0">
                <a:solidFill>
                  <a:schemeClr val="tx1"/>
                </a:solidFill>
              </a:rPr>
              <a:t>Gallery view will show all attendees</a:t>
            </a:r>
          </a:p>
          <a:p>
            <a:pPr lvl="1"/>
            <a:r>
              <a:rPr lang="en-US" dirty="0">
                <a:solidFill>
                  <a:schemeClr val="tx1"/>
                </a:solidFill>
              </a:rPr>
              <a:t>Speaker view will show current speaker and is view available on an Ipad or tablet</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103217" y="112698"/>
            <a:ext cx="5886879" cy="795614"/>
          </a:xfrm>
          <a:solidFill>
            <a:schemeClr val="accent1"/>
          </a:solidFill>
        </p:spPr>
        <p:txBody>
          <a:bodyPr/>
          <a:lstStyle/>
          <a:p>
            <a:pPr lvl="0" algn="ctr"/>
            <a:r>
              <a:rPr lang="en-US" sz="4000" dirty="0"/>
              <a:t>Rules of the zoom</a:t>
            </a:r>
          </a:p>
        </p:txBody>
      </p:sp>
      <p:sp>
        <p:nvSpPr>
          <p:cNvPr id="5" name="TextBox 4">
            <a:extLst>
              <a:ext uri="{FF2B5EF4-FFF2-40B4-BE49-F238E27FC236}">
                <a16:creationId xmlns:a16="http://schemas.microsoft.com/office/drawing/2014/main" id="{EF55E54F-A36A-4F21-95D4-CE83B653B774}"/>
              </a:ext>
            </a:extLst>
          </p:cNvPr>
          <p:cNvSpPr txBox="1"/>
          <p:nvPr/>
        </p:nvSpPr>
        <p:spPr>
          <a:xfrm>
            <a:off x="486572" y="3512312"/>
            <a:ext cx="4964688" cy="369332"/>
          </a:xfrm>
          <a:prstGeom prst="rect">
            <a:avLst/>
          </a:prstGeom>
          <a:solidFill>
            <a:schemeClr val="accent1"/>
          </a:solidFill>
        </p:spPr>
        <p:txBody>
          <a:bodyPr wrap="square" rtlCol="0">
            <a:spAutoFit/>
          </a:bodyPr>
          <a:lstStyle/>
          <a:p>
            <a:pPr algn="ctr" defTabSz="609630"/>
            <a:r>
              <a:rPr lang="en-US" dirty="0">
                <a:solidFill>
                  <a:prstClr val="white"/>
                </a:solidFill>
                <a:latin typeface="Calibri"/>
              </a:rPr>
              <a:t>Desktop Control View</a:t>
            </a:r>
          </a:p>
        </p:txBody>
      </p:sp>
      <p:pic>
        <p:nvPicPr>
          <p:cNvPr id="2050" name="Picture 2" descr="Displaying participants in Gallery View – Zoom Help Center">
            <a:extLst>
              <a:ext uri="{FF2B5EF4-FFF2-40B4-BE49-F238E27FC236}">
                <a16:creationId xmlns:a16="http://schemas.microsoft.com/office/drawing/2014/main" id="{27569E4F-E65C-424F-9F60-6EFA5AB48D51}"/>
              </a:ext>
            </a:extLst>
          </p:cNvPr>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86978" y="4516341"/>
            <a:ext cx="1271973" cy="8716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ctive Speaker (Video Layout) – Zoom Help Center">
            <a:extLst>
              <a:ext uri="{FF2B5EF4-FFF2-40B4-BE49-F238E27FC236}">
                <a16:creationId xmlns:a16="http://schemas.microsoft.com/office/drawing/2014/main" id="{42E76004-00B4-4D8C-B1E4-675A45DFDAC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20794" y="5816356"/>
            <a:ext cx="1004340" cy="71093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7075C33-E49B-4847-BB7F-C461099E3CCE}"/>
              </a:ext>
            </a:extLst>
          </p:cNvPr>
          <p:cNvSpPr txBox="1"/>
          <p:nvPr/>
        </p:nvSpPr>
        <p:spPr>
          <a:xfrm>
            <a:off x="797656" y="5084898"/>
            <a:ext cx="4095166" cy="369332"/>
          </a:xfrm>
          <a:prstGeom prst="rect">
            <a:avLst/>
          </a:prstGeom>
          <a:solidFill>
            <a:schemeClr val="accent1"/>
          </a:solidFill>
        </p:spPr>
        <p:txBody>
          <a:bodyPr wrap="square" rtlCol="0">
            <a:spAutoFit/>
          </a:bodyPr>
          <a:lstStyle/>
          <a:p>
            <a:pPr defTabSz="609630"/>
            <a:r>
              <a:rPr lang="en-US" dirty="0">
                <a:solidFill>
                  <a:prstClr val="white"/>
                </a:solidFill>
                <a:latin typeface="Calibri"/>
              </a:rPr>
              <a:t>Tablet/Smartphone View</a:t>
            </a:r>
          </a:p>
        </p:txBody>
      </p:sp>
      <p:pic>
        <p:nvPicPr>
          <p:cNvPr id="2054" name="Picture 6">
            <a:extLst>
              <a:ext uri="{FF2B5EF4-FFF2-40B4-BE49-F238E27FC236}">
                <a16:creationId xmlns:a16="http://schemas.microsoft.com/office/drawing/2014/main" id="{A9E3BAAE-418E-4069-A251-A6734830BD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p:blipFill>
        <p:spPr bwMode="auto">
          <a:xfrm>
            <a:off x="4565614" y="3874393"/>
            <a:ext cx="1248389" cy="2155551"/>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Arrow Connector 35">
            <a:extLst>
              <a:ext uri="{FF2B5EF4-FFF2-40B4-BE49-F238E27FC236}">
                <a16:creationId xmlns:a16="http://schemas.microsoft.com/office/drawing/2014/main" id="{541F89F6-E39B-4FC1-AD81-664A28C7FF6B}"/>
              </a:ext>
            </a:extLst>
          </p:cNvPr>
          <p:cNvCxnSpPr>
            <a:cxnSpLocks/>
          </p:cNvCxnSpPr>
          <p:nvPr/>
        </p:nvCxnSpPr>
        <p:spPr>
          <a:xfrm flipV="1">
            <a:off x="3730938" y="5187593"/>
            <a:ext cx="590356" cy="150664"/>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056" name="Picture 8">
            <a:extLst>
              <a:ext uri="{FF2B5EF4-FFF2-40B4-BE49-F238E27FC236}">
                <a16:creationId xmlns:a16="http://schemas.microsoft.com/office/drawing/2014/main" id="{55FEA4FD-3833-4051-93E6-B2BC5DB0840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p:blipFill>
        <p:spPr bwMode="auto">
          <a:xfrm>
            <a:off x="9637820" y="2466415"/>
            <a:ext cx="2067610" cy="137205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0" descr="How to Use Zoom | Faculty Center at Sonoma State University">
            <a:extLst>
              <a:ext uri="{FF2B5EF4-FFF2-40B4-BE49-F238E27FC236}">
                <a16:creationId xmlns:a16="http://schemas.microsoft.com/office/drawing/2014/main" id="{EC97F27C-895A-419A-BE12-CC17E62DEACA}"/>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t="23476" r="13959"/>
          <a:stretch/>
        </p:blipFill>
        <p:spPr bwMode="auto">
          <a:xfrm>
            <a:off x="31463" y="2266701"/>
            <a:ext cx="6077172" cy="122937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C07FEA4-F2EB-47B1-9856-EB75AF2F645F}"/>
              </a:ext>
            </a:extLst>
          </p:cNvPr>
          <p:cNvSpPr>
            <a:spLocks noGrp="1"/>
          </p:cNvSpPr>
          <p:nvPr>
            <p:ph type="sldNum" sz="quarter" idx="15"/>
          </p:nvPr>
        </p:nvSpPr>
        <p:spPr/>
        <p:txBody>
          <a:bodyPr/>
          <a:lstStyle/>
          <a:p>
            <a:pPr defTabSz="609630"/>
            <a:fld id="{97A94E25-127B-4C48-AF96-44BA7B823777}" type="slidenum">
              <a:rPr lang="en-US">
                <a:solidFill>
                  <a:prstClr val="black"/>
                </a:solidFill>
                <a:latin typeface="Calibri"/>
              </a:rPr>
              <a:pPr defTabSz="609630"/>
              <a:t>3</a:t>
            </a:fld>
            <a:endParaRPr lang="en-US" dirty="0">
              <a:solidFill>
                <a:prstClr val="black"/>
              </a:solidFill>
              <a:latin typeface="Calibri"/>
            </a:endParaRPr>
          </a:p>
        </p:txBody>
      </p:sp>
      <p:pic>
        <p:nvPicPr>
          <p:cNvPr id="4" name="Picture 3">
            <a:extLst>
              <a:ext uri="{FF2B5EF4-FFF2-40B4-BE49-F238E27FC236}">
                <a16:creationId xmlns:a16="http://schemas.microsoft.com/office/drawing/2014/main" id="{BB058473-02F4-4E26-93B7-F1D9D0E8C03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4098" y="1796268"/>
            <a:ext cx="6051902" cy="431622"/>
          </a:xfrm>
          <a:prstGeom prst="rect">
            <a:avLst/>
          </a:prstGeom>
        </p:spPr>
      </p:pic>
      <p:pic>
        <p:nvPicPr>
          <p:cNvPr id="19" name="Picture 8">
            <a:extLst>
              <a:ext uri="{FF2B5EF4-FFF2-40B4-BE49-F238E27FC236}">
                <a16:creationId xmlns:a16="http://schemas.microsoft.com/office/drawing/2014/main" id="{D69C1C05-D21C-4AEE-8837-9C80510D26DD}"/>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p:blipFill>
        <p:spPr bwMode="auto">
          <a:xfrm>
            <a:off x="5223929" y="1096091"/>
            <a:ext cx="793944" cy="526857"/>
          </a:xfrm>
          <a:prstGeom prst="rect">
            <a:avLst/>
          </a:prstGeom>
          <a:noFill/>
          <a:extLst>
            <a:ext uri="{909E8E84-426E-40DD-AFC4-6F175D3DCCD1}">
              <a14:hiddenFill xmlns:a14="http://schemas.microsoft.com/office/drawing/2010/main">
                <a:solidFill>
                  <a:srgbClr val="FFFFFF"/>
                </a:solidFill>
              </a14:hiddenFill>
            </a:ext>
          </a:extLst>
        </p:spPr>
      </p:pic>
      <p:sp>
        <p:nvSpPr>
          <p:cNvPr id="9" name="Arrow: Up 8">
            <a:extLst>
              <a:ext uri="{FF2B5EF4-FFF2-40B4-BE49-F238E27FC236}">
                <a16:creationId xmlns:a16="http://schemas.microsoft.com/office/drawing/2014/main" id="{99559E5F-B780-4394-9F82-1EB88EA80FD5}"/>
              </a:ext>
            </a:extLst>
          </p:cNvPr>
          <p:cNvSpPr/>
          <p:nvPr/>
        </p:nvSpPr>
        <p:spPr>
          <a:xfrm>
            <a:off x="5619943" y="1623468"/>
            <a:ext cx="319957" cy="17176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dirty="0">
              <a:solidFill>
                <a:prstClr val="white"/>
              </a:solidFill>
              <a:latin typeface="Calibri"/>
            </a:endParaRPr>
          </a:p>
        </p:txBody>
      </p:sp>
      <p:pic>
        <p:nvPicPr>
          <p:cNvPr id="11" name="Picture 10" descr="Graphical user interface, application&#10;&#10;Description automatically generated">
            <a:extLst>
              <a:ext uri="{FF2B5EF4-FFF2-40B4-BE49-F238E27FC236}">
                <a16:creationId xmlns:a16="http://schemas.microsoft.com/office/drawing/2014/main" id="{3DEDDDB6-EBB0-4A66-875C-54239FF0554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57008" y="6164250"/>
            <a:ext cx="2222944" cy="675774"/>
          </a:xfrm>
          <a:prstGeom prst="rect">
            <a:avLst/>
          </a:prstGeom>
        </p:spPr>
      </p:pic>
      <p:cxnSp>
        <p:nvCxnSpPr>
          <p:cNvPr id="21" name="Straight Arrow Connector 20">
            <a:extLst>
              <a:ext uri="{FF2B5EF4-FFF2-40B4-BE49-F238E27FC236}">
                <a16:creationId xmlns:a16="http://schemas.microsoft.com/office/drawing/2014/main" id="{4EE64F82-7D36-4865-BA7D-712ABFDBD579}"/>
              </a:ext>
            </a:extLst>
          </p:cNvPr>
          <p:cNvCxnSpPr>
            <a:cxnSpLocks/>
          </p:cNvCxnSpPr>
          <p:nvPr/>
        </p:nvCxnSpPr>
        <p:spPr>
          <a:xfrm flipV="1">
            <a:off x="5451260" y="6016007"/>
            <a:ext cx="0" cy="296487"/>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46C9AC1B-AB22-4B8D-9E10-7CE6029F1075}"/>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372449" y="5689163"/>
            <a:ext cx="2687135" cy="1043457"/>
          </a:xfrm>
          <a:prstGeom prst="rect">
            <a:avLst/>
          </a:prstGeom>
        </p:spPr>
      </p:pic>
    </p:spTree>
    <p:custDataLst>
      <p:tags r:id="rId1"/>
    </p:custDataLst>
    <p:extLst>
      <p:ext uri="{BB962C8B-B14F-4D97-AF65-F5344CB8AC3E}">
        <p14:creationId xmlns:p14="http://schemas.microsoft.com/office/powerpoint/2010/main" val="2968659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group&#10;&#10;Description automatically generated">
            <a:extLst>
              <a:ext uri="{FF2B5EF4-FFF2-40B4-BE49-F238E27FC236}">
                <a16:creationId xmlns:a16="http://schemas.microsoft.com/office/drawing/2014/main" id="{4FC02588-FD05-21C2-8A65-3D0BDDD9D2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5426" y="229743"/>
            <a:ext cx="10679373" cy="5366385"/>
          </a:xfrm>
          <a:prstGeom prst="rect">
            <a:avLst/>
          </a:prstGeom>
        </p:spPr>
      </p:pic>
    </p:spTree>
    <p:extLst>
      <p:ext uri="{BB962C8B-B14F-4D97-AF65-F5344CB8AC3E}">
        <p14:creationId xmlns:p14="http://schemas.microsoft.com/office/powerpoint/2010/main" val="3009202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CF584D-F5A3-1F96-10DB-BAC9DA47CE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3724" y="220436"/>
            <a:ext cx="10690377" cy="5576860"/>
          </a:xfrm>
          <a:prstGeom prst="rect">
            <a:avLst/>
          </a:prstGeom>
        </p:spPr>
      </p:pic>
    </p:spTree>
    <p:extLst>
      <p:ext uri="{BB962C8B-B14F-4D97-AF65-F5344CB8AC3E}">
        <p14:creationId xmlns:p14="http://schemas.microsoft.com/office/powerpoint/2010/main" val="425054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B79F72-28F8-EC3F-8C15-33B081BE7D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7551" y="162397"/>
            <a:ext cx="10684821" cy="5605887"/>
          </a:xfrm>
          <a:prstGeom prst="rect">
            <a:avLst/>
          </a:prstGeom>
        </p:spPr>
      </p:pic>
    </p:spTree>
    <p:extLst>
      <p:ext uri="{BB962C8B-B14F-4D97-AF65-F5344CB8AC3E}">
        <p14:creationId xmlns:p14="http://schemas.microsoft.com/office/powerpoint/2010/main" val="1856080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43702-F65E-4EAF-B3B6-EE711EA4CCE7}"/>
              </a:ext>
            </a:extLst>
          </p:cNvPr>
          <p:cNvSpPr>
            <a:spLocks noGrp="1"/>
          </p:cNvSpPr>
          <p:nvPr>
            <p:ph type="title"/>
          </p:nvPr>
        </p:nvSpPr>
        <p:spPr/>
        <p:txBody>
          <a:bodyPr/>
          <a:lstStyle/>
          <a:p>
            <a:r>
              <a:rPr lang="en-US" dirty="0"/>
              <a:t>Follow-up on The Rotary  Foundation</a:t>
            </a:r>
          </a:p>
        </p:txBody>
      </p:sp>
      <p:sp>
        <p:nvSpPr>
          <p:cNvPr id="3" name="Content Placeholder 2">
            <a:extLst>
              <a:ext uri="{FF2B5EF4-FFF2-40B4-BE49-F238E27FC236}">
                <a16:creationId xmlns:a16="http://schemas.microsoft.com/office/drawing/2014/main" id="{103E6A70-08EF-4CF8-90FA-79499CF5D788}"/>
              </a:ext>
            </a:extLst>
          </p:cNvPr>
          <p:cNvSpPr>
            <a:spLocks noGrp="1"/>
          </p:cNvSpPr>
          <p:nvPr>
            <p:ph idx="1"/>
          </p:nvPr>
        </p:nvSpPr>
        <p:spPr>
          <a:xfrm>
            <a:off x="264695" y="1219201"/>
            <a:ext cx="9631780" cy="4525963"/>
          </a:xfrm>
        </p:spPr>
        <p:txBody>
          <a:bodyPr/>
          <a:lstStyle/>
          <a:p>
            <a:pPr marL="0" marR="0">
              <a:lnSpc>
                <a:spcPct val="107000"/>
              </a:lnSpc>
              <a:spcBef>
                <a:spcPts val="0"/>
              </a:spcBef>
              <a:spcAft>
                <a:spcPts val="800"/>
              </a:spcAft>
            </a:pPr>
            <a:r>
              <a:rPr lang="en-US" sz="2400" dirty="0">
                <a:solidFill>
                  <a:schemeClr val="tx1"/>
                </a:solidFill>
                <a:latin typeface="Arial" panose="020B0604020202020204" pitchFamily="34" charset="0"/>
                <a:cs typeface="Arial" panose="020B0604020202020204" pitchFamily="34" charset="0"/>
              </a:rPr>
              <a:t>Poll 2 </a:t>
            </a:r>
          </a:p>
          <a:p>
            <a:pPr marL="0" marR="0">
              <a:lnSpc>
                <a:spcPct val="107000"/>
              </a:lnSpc>
              <a:spcBef>
                <a:spcPts val="0"/>
              </a:spcBef>
              <a:spcAft>
                <a:spcPts val="800"/>
              </a:spcAft>
            </a:pP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As a result of this webinar, I would like to see a more advanced follow up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400" dirty="0">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Yes </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400" dirty="0">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No</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76790384"/>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43702-F65E-4EAF-B3B6-EE711EA4CCE7}"/>
              </a:ext>
            </a:extLst>
          </p:cNvPr>
          <p:cNvSpPr>
            <a:spLocks noGrp="1"/>
          </p:cNvSpPr>
          <p:nvPr>
            <p:ph type="title"/>
          </p:nvPr>
        </p:nvSpPr>
        <p:spPr/>
        <p:txBody>
          <a:bodyPr/>
          <a:lstStyle/>
          <a:p>
            <a:r>
              <a:rPr lang="en-US" dirty="0"/>
              <a:t>Follow-up on The Rotary  Foundation</a:t>
            </a:r>
          </a:p>
        </p:txBody>
      </p:sp>
      <p:sp>
        <p:nvSpPr>
          <p:cNvPr id="3" name="Content Placeholder 2">
            <a:extLst>
              <a:ext uri="{FF2B5EF4-FFF2-40B4-BE49-F238E27FC236}">
                <a16:creationId xmlns:a16="http://schemas.microsoft.com/office/drawing/2014/main" id="{103E6A70-08EF-4CF8-90FA-79499CF5D788}"/>
              </a:ext>
            </a:extLst>
          </p:cNvPr>
          <p:cNvSpPr>
            <a:spLocks noGrp="1"/>
          </p:cNvSpPr>
          <p:nvPr>
            <p:ph idx="1"/>
          </p:nvPr>
        </p:nvSpPr>
        <p:spPr>
          <a:xfrm>
            <a:off x="264695" y="1219201"/>
            <a:ext cx="11684000" cy="4525963"/>
          </a:xfrm>
        </p:spPr>
        <p:txBody>
          <a:bodyPr/>
          <a:lstStyle/>
          <a:p>
            <a:pPr marL="0" marR="0">
              <a:lnSpc>
                <a:spcPct val="107000"/>
              </a:lnSpc>
              <a:spcBef>
                <a:spcPts val="0"/>
              </a:spcBef>
              <a:spcAft>
                <a:spcPts val="800"/>
              </a:spcAft>
            </a:pPr>
            <a:r>
              <a:rPr lang="en-US" sz="2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Poll 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As a result of this webinar, I would like to know more about: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400" dirty="0">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Fundraising ideas for the Annual Fund and Polio</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400" dirty="0">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How the funds are spent and invested</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400" dirty="0">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Endowment Fund</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400" dirty="0">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The ABCs of doing a Global Grant</a:t>
            </a:r>
          </a:p>
          <a:p>
            <a:pPr marL="342900" marR="0" indent="-342900">
              <a:lnSpc>
                <a:spcPct val="107000"/>
              </a:lnSpc>
              <a:spcBef>
                <a:spcPts val="0"/>
              </a:spcBef>
              <a:spcAft>
                <a:spcPts val="800"/>
              </a:spcAft>
              <a:buFont typeface="Arial" panose="020B0604020202020204" pitchFamily="34" charset="0"/>
              <a:buChar char="•"/>
            </a:pPr>
            <a:r>
              <a:rPr lang="en-US" sz="2400" dirty="0">
                <a:solidFill>
                  <a:srgbClr val="C00000"/>
                </a:solidFill>
                <a:latin typeface="Trebuchet MS" panose="020B0603020202020204" pitchFamily="34" charset="0"/>
                <a:ea typeface="Calibri" panose="020F0502020204030204" pitchFamily="34" charset="0"/>
                <a:cs typeface="Times New Roman" panose="02020603050405020304" pitchFamily="18" charset="0"/>
              </a:rPr>
              <a:t>Other</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03514042"/>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8382E3B-F0AC-1D3E-1028-EEDE2CD635B6}"/>
              </a:ext>
            </a:extLst>
          </p:cNvPr>
          <p:cNvSpPr txBox="1"/>
          <p:nvPr/>
        </p:nvSpPr>
        <p:spPr>
          <a:xfrm>
            <a:off x="1201003" y="1460310"/>
            <a:ext cx="914400" cy="914400"/>
          </a:xfrm>
          <a:prstGeom prst="rect">
            <a:avLst/>
          </a:prstGeom>
          <a:noFill/>
        </p:spPr>
        <p:txBody>
          <a:bodyPr wrap="square" rtlCol="0">
            <a:spAutoFit/>
          </a:bodyPr>
          <a:lstStyle/>
          <a:p>
            <a:endParaRPr lang="en-US" dirty="0"/>
          </a:p>
        </p:txBody>
      </p:sp>
      <p:pic>
        <p:nvPicPr>
          <p:cNvPr id="14" name="Picture 13">
            <a:extLst>
              <a:ext uri="{FF2B5EF4-FFF2-40B4-BE49-F238E27FC236}">
                <a16:creationId xmlns:a16="http://schemas.microsoft.com/office/drawing/2014/main" id="{34E359A3-C82D-C6D4-EA70-109D6E852C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1342" y="370910"/>
            <a:ext cx="10374388" cy="5737282"/>
          </a:xfrm>
          <a:prstGeom prst="rect">
            <a:avLst/>
          </a:prstGeom>
        </p:spPr>
      </p:pic>
    </p:spTree>
    <p:extLst>
      <p:ext uri="{BB962C8B-B14F-4D97-AF65-F5344CB8AC3E}">
        <p14:creationId xmlns:p14="http://schemas.microsoft.com/office/powerpoint/2010/main" val="3933349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F16951E-008E-2CC5-C2C4-A7A422F790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0745" y="298450"/>
            <a:ext cx="11890509" cy="5299113"/>
          </a:xfrm>
          <a:prstGeom prst="rect">
            <a:avLst/>
          </a:prstGeom>
        </p:spPr>
      </p:pic>
    </p:spTree>
    <p:extLst>
      <p:ext uri="{BB962C8B-B14F-4D97-AF65-F5344CB8AC3E}">
        <p14:creationId xmlns:p14="http://schemas.microsoft.com/office/powerpoint/2010/main" val="2310995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icon, circle&#10;&#10;Description automatically generated">
            <a:extLst>
              <a:ext uri="{FF2B5EF4-FFF2-40B4-BE49-F238E27FC236}">
                <a16:creationId xmlns:a16="http://schemas.microsoft.com/office/drawing/2014/main" id="{1A1D2631-F6C4-16E9-D888-ADDBB104F3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7151"/>
            <a:ext cx="12192000" cy="6865151"/>
          </a:xfrm>
          <a:prstGeom prst="rect">
            <a:avLst/>
          </a:prstGeom>
        </p:spPr>
      </p:pic>
      <p:sp>
        <p:nvSpPr>
          <p:cNvPr id="4" name="Subtitle 2">
            <a:extLst>
              <a:ext uri="{FF2B5EF4-FFF2-40B4-BE49-F238E27FC236}">
                <a16:creationId xmlns:a16="http://schemas.microsoft.com/office/drawing/2014/main" id="{4A966E96-C7EB-D4DE-EBF0-FCF5D9E7546A}"/>
              </a:ext>
            </a:extLst>
          </p:cNvPr>
          <p:cNvSpPr txBox="1">
            <a:spLocks/>
          </p:cNvSpPr>
          <p:nvPr/>
        </p:nvSpPr>
        <p:spPr>
          <a:xfrm>
            <a:off x="472772" y="2367480"/>
            <a:ext cx="8861193" cy="1021597"/>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r>
              <a:rPr lang="pt-br" sz="4267"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INCREASE OUR IMPACT</a:t>
            </a:r>
          </a:p>
        </p:txBody>
      </p:sp>
    </p:spTree>
    <p:custDataLst>
      <p:tags r:id="rId1"/>
    </p:custDataLst>
    <p:extLst>
      <p:ext uri="{BB962C8B-B14F-4D97-AF65-F5344CB8AC3E}">
        <p14:creationId xmlns:p14="http://schemas.microsoft.com/office/powerpoint/2010/main" val="168078802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43702-F65E-4EAF-B3B6-EE711EA4CCE7}"/>
              </a:ext>
            </a:extLst>
          </p:cNvPr>
          <p:cNvSpPr>
            <a:spLocks noGrp="1"/>
          </p:cNvSpPr>
          <p:nvPr>
            <p:ph type="title"/>
          </p:nvPr>
        </p:nvSpPr>
        <p:spPr/>
        <p:txBody>
          <a:bodyPr/>
          <a:lstStyle/>
          <a:p>
            <a:r>
              <a:rPr lang="en-US" dirty="0"/>
              <a:t>Knowledge of The Rotary  Foundation</a:t>
            </a:r>
          </a:p>
        </p:txBody>
      </p:sp>
      <p:sp>
        <p:nvSpPr>
          <p:cNvPr id="3" name="Content Placeholder 2">
            <a:extLst>
              <a:ext uri="{FF2B5EF4-FFF2-40B4-BE49-F238E27FC236}">
                <a16:creationId xmlns:a16="http://schemas.microsoft.com/office/drawing/2014/main" id="{103E6A70-08EF-4CF8-90FA-79499CF5D788}"/>
              </a:ext>
            </a:extLst>
          </p:cNvPr>
          <p:cNvSpPr>
            <a:spLocks noGrp="1"/>
          </p:cNvSpPr>
          <p:nvPr>
            <p:ph idx="1"/>
          </p:nvPr>
        </p:nvSpPr>
        <p:spPr>
          <a:xfrm>
            <a:off x="721112" y="1466851"/>
            <a:ext cx="10972800" cy="3257550"/>
          </a:xfrm>
        </p:spPr>
        <p:txBody>
          <a:bodyPr/>
          <a:lstStyle/>
          <a:p>
            <a:r>
              <a:rPr lang="en-US" sz="2400" dirty="0">
                <a:solidFill>
                  <a:schemeClr val="tx1"/>
                </a:solidFill>
                <a:latin typeface="Arial" panose="020B0604020202020204" pitchFamily="34" charset="0"/>
                <a:cs typeface="Arial" panose="020B0604020202020204" pitchFamily="34" charset="0"/>
              </a:rPr>
              <a:t>Poll 1 </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How </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would you rate your knowledge of TRF:</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indent="-342900">
              <a:lnSpc>
                <a:spcPct val="107000"/>
              </a:lnSpc>
              <a:spcBef>
                <a:spcPts val="0"/>
              </a:spcBef>
              <a:spcAft>
                <a:spcPts val="800"/>
              </a:spcAft>
              <a:buFont typeface="Arial" panose="020B0604020202020204" pitchFamily="34" charset="0"/>
              <a:buChar char="•"/>
            </a:pPr>
            <a:r>
              <a:rPr lang="en-US"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Excellent</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I am well versed in most areas</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indent="-342900">
              <a:lnSpc>
                <a:spcPct val="107000"/>
              </a:lnSpc>
              <a:spcBef>
                <a:spcPts val="0"/>
              </a:spcBef>
              <a:spcAft>
                <a:spcPts val="800"/>
              </a:spcAft>
              <a:buFont typeface="Arial" panose="020B0604020202020204" pitchFamily="34" charset="0"/>
              <a:buChar char="•"/>
            </a:pPr>
            <a:r>
              <a:rPr lang="en-US"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Good</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I am considered knowledgeable at my Club</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indent="-342900">
              <a:lnSpc>
                <a:spcPct val="107000"/>
              </a:lnSpc>
              <a:spcBef>
                <a:spcPts val="0"/>
              </a:spcBef>
              <a:spcAft>
                <a:spcPts val="800"/>
              </a:spcAft>
              <a:buFont typeface="Arial" panose="020B0604020202020204" pitchFamily="34" charset="0"/>
              <a:buChar char="•"/>
            </a:pPr>
            <a:r>
              <a:rPr lang="en-US"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Fair</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I know a few things about it</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indent="-342900">
              <a:lnSpc>
                <a:spcPct val="107000"/>
              </a:lnSpc>
              <a:spcBef>
                <a:spcPts val="0"/>
              </a:spcBef>
              <a:spcAft>
                <a:spcPts val="800"/>
              </a:spcAft>
              <a:buFont typeface="Arial" panose="020B0604020202020204" pitchFamily="34" charset="0"/>
              <a:buChar char="•"/>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Count me as a </a:t>
            </a:r>
            <a:r>
              <a:rPr lang="en-US"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beginner</a:t>
            </a:r>
          </a:p>
        </p:txBody>
      </p:sp>
    </p:spTree>
    <p:extLst>
      <p:ext uri="{BB962C8B-B14F-4D97-AF65-F5344CB8AC3E}">
        <p14:creationId xmlns:p14="http://schemas.microsoft.com/office/powerpoint/2010/main" val="1031778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altLang="en-US" sz="3200" dirty="0">
                <a:latin typeface="Arial Narrow" pitchFamily="34" charset="0"/>
                <a:ea typeface="ＭＳ Ｐゴシック" pitchFamily="34" charset="-128"/>
              </a:rPr>
              <a:t>The Rotary Foundation’s Mission</a:t>
            </a:r>
            <a:endParaRPr lang="en-US" sz="3200" dirty="0"/>
          </a:p>
        </p:txBody>
      </p:sp>
      <p:pic>
        <p:nvPicPr>
          <p:cNvPr id="2" name="Content Placeholder 1"/>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a:xfrm>
            <a:off x="5690749" y="3052119"/>
            <a:ext cx="2576950" cy="2734722"/>
          </a:xfrm>
        </p:spPr>
      </p:pic>
      <p:sp>
        <p:nvSpPr>
          <p:cNvPr id="16" name="Content Placeholder 15"/>
          <p:cNvSpPr>
            <a:spLocks noGrp="1"/>
          </p:cNvSpPr>
          <p:nvPr>
            <p:ph sz="half" idx="4294967295"/>
          </p:nvPr>
        </p:nvSpPr>
        <p:spPr>
          <a:xfrm>
            <a:off x="1094014" y="1159329"/>
            <a:ext cx="4513036" cy="4628697"/>
          </a:xfrm>
          <a:prstGeom prst="rect">
            <a:avLst/>
          </a:prstGeom>
        </p:spPr>
        <p:txBody>
          <a:bodyPr>
            <a:noAutofit/>
          </a:bodyPr>
          <a:lstStyle/>
          <a:p>
            <a:pPr marL="0" indent="0">
              <a:spcBef>
                <a:spcPts val="0"/>
              </a:spcBef>
            </a:pPr>
            <a:r>
              <a:rPr lang="en-US" altLang="en-US" sz="2800" dirty="0">
                <a:solidFill>
                  <a:schemeClr val="tx1"/>
                </a:solidFill>
                <a:latin typeface="Arial" panose="020B0604020202020204" pitchFamily="34" charset="0"/>
                <a:ea typeface="ＭＳ Ｐゴシック" pitchFamily="34" charset="-128"/>
                <a:cs typeface="Arial" panose="020B0604020202020204" pitchFamily="34" charset="0"/>
              </a:rPr>
              <a:t>The mission of The Rotary Foundation is to enable Rotarians to advance world understanding, goodwill, and peace by improving health, providing quality education, improving the environment, and alleviating poverty.</a:t>
            </a:r>
          </a:p>
          <a:p>
            <a:pPr marL="0" indent="0">
              <a:spcBef>
                <a:spcPts val="0"/>
              </a:spcBef>
            </a:pPr>
            <a:endParaRPr lang="en-US" sz="2600" dirty="0"/>
          </a:p>
        </p:txBody>
      </p:sp>
      <p:pic>
        <p:nvPicPr>
          <p:cNvPr id="3" name="Content Placeholder 2"/>
          <p:cNvPicPr>
            <a:picLocks noGrp="1" noChangeAspect="1"/>
          </p:cNvPicPr>
          <p:nvPr>
            <p:ph sz="half" idx="4294967295"/>
          </p:nvPr>
        </p:nvPicPr>
        <p:blipFill rotWithShape="1">
          <a:blip r:embed="rId4" cstate="email">
            <a:extLst>
              <a:ext uri="{28A0092B-C50C-407E-A947-70E740481C1C}">
                <a14:useLocalDpi xmlns:a14="http://schemas.microsoft.com/office/drawing/2010/main"/>
              </a:ext>
            </a:extLst>
          </a:blip>
          <a:srcRect/>
          <a:stretch/>
        </p:blipFill>
        <p:spPr>
          <a:xfrm>
            <a:off x="8831264" y="3700463"/>
            <a:ext cx="1836737" cy="2087562"/>
          </a:xfrm>
          <a:prstGeom prst="rect">
            <a:avLst/>
          </a:prstGeom>
        </p:spPr>
      </p:pic>
      <p:pic>
        <p:nvPicPr>
          <p:cNvPr id="4" name="Content Placeholder 3"/>
          <p:cNvPicPr>
            <a:picLocks noGrp="1" noChangeAspect="1"/>
          </p:cNvPicPr>
          <p:nvPr>
            <p:ph sz="half" idx="4294967295"/>
          </p:nvPr>
        </p:nvPicPr>
        <p:blipFill rotWithShape="1">
          <a:blip r:embed="rId5" cstate="email">
            <a:extLst>
              <a:ext uri="{28A0092B-C50C-407E-A947-70E740481C1C}">
                <a14:useLocalDpi xmlns:a14="http://schemas.microsoft.com/office/drawing/2010/main"/>
              </a:ext>
            </a:extLst>
          </a:blip>
          <a:srcRect/>
          <a:stretch/>
        </p:blipFill>
        <p:spPr>
          <a:xfrm>
            <a:off x="8267700" y="1666875"/>
            <a:ext cx="2400300" cy="4121150"/>
          </a:xfrm>
          <a:prstGeom prst="rect">
            <a:avLst/>
          </a:prstGeom>
        </p:spPr>
      </p:pic>
      <p:sp>
        <p:nvSpPr>
          <p:cNvPr id="13" name="Subtitle 2"/>
          <p:cNvSpPr txBox="1">
            <a:spLocks/>
          </p:cNvSpPr>
          <p:nvPr/>
        </p:nvSpPr>
        <p:spPr>
          <a:xfrm>
            <a:off x="4041775" y="6238875"/>
            <a:ext cx="6400800" cy="514350"/>
          </a:xfrm>
          <a:prstGeom prst="rect">
            <a:avLst/>
          </a:prstGeom>
        </p:spPr>
        <p:txBody>
          <a:bodyPr>
            <a:normAutofit/>
          </a:bodyPr>
          <a:lstStyle>
            <a:lvl1pPr marL="0" indent="0" algn="l" defTabSz="457200" rtl="0" eaLnBrk="1" latinLnBrk="0" hangingPunct="1">
              <a:spcBef>
                <a:spcPct val="20000"/>
              </a:spcBef>
              <a:buFontTx/>
              <a:buNone/>
              <a:defRPr sz="3200" b="1" i="0" kern="1200">
                <a:solidFill>
                  <a:srgbClr val="01B4E7"/>
                </a:solidFill>
                <a:latin typeface="Arial Narrow"/>
                <a:ea typeface="+mn-ea"/>
                <a:cs typeface="Arial Narrow"/>
              </a:defRPr>
            </a:lvl1pPr>
            <a:lvl2pPr marL="742950" indent="-285750" algn="l" defTabSz="457200" rtl="0" eaLnBrk="1" latinLnBrk="0" hangingPunct="1">
              <a:spcBef>
                <a:spcPct val="20000"/>
              </a:spcBef>
              <a:buFont typeface="Arial"/>
              <a:buChar char="–"/>
              <a:defRPr sz="2800" b="1" i="0" kern="1200">
                <a:solidFill>
                  <a:srgbClr val="16316B"/>
                </a:solidFill>
                <a:latin typeface="Arial Narrow"/>
                <a:ea typeface="+mn-ea"/>
                <a:cs typeface="Arial Narrow"/>
              </a:defRPr>
            </a:lvl2pPr>
            <a:lvl3pPr marL="1143000" indent="-228600" algn="l" defTabSz="457200" rtl="0" eaLnBrk="1" latinLnBrk="0" hangingPunct="1">
              <a:spcBef>
                <a:spcPct val="20000"/>
              </a:spcBef>
              <a:buFont typeface="Arial"/>
              <a:buChar char="•"/>
              <a:defRPr sz="2400" b="1" i="0" kern="1200">
                <a:solidFill>
                  <a:srgbClr val="16316B"/>
                </a:solidFill>
                <a:latin typeface="Arial Narrow"/>
                <a:ea typeface="+mn-ea"/>
                <a:cs typeface="Arial Narrow"/>
              </a:defRPr>
            </a:lvl3pPr>
            <a:lvl4pPr marL="16002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4pPr>
            <a:lvl5pPr marL="2057400" indent="-228600" algn="l" defTabSz="457200" rtl="0" eaLnBrk="1" latinLnBrk="0" hangingPunct="1">
              <a:spcBef>
                <a:spcPct val="20000"/>
              </a:spcBef>
              <a:buFont typeface="Arial"/>
              <a:buChar char="»"/>
              <a:defRPr sz="2000" b="1" i="0" kern="1200">
                <a:solidFill>
                  <a:srgbClr val="16316B"/>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r>
              <a:rPr kumimoji="0" lang="en-US" sz="1400" b="1" i="0" u="none" strike="noStrike" kern="1200" cap="none" spc="0" normalizeH="0" baseline="0" noProof="0">
                <a:ln>
                  <a:noFill/>
                </a:ln>
                <a:solidFill>
                  <a:srgbClr val="01B4E7"/>
                </a:solidFill>
                <a:effectLst/>
                <a:uLnTx/>
                <a:uFillTx/>
                <a:latin typeface="Arial Narrow"/>
                <a:ea typeface="+mn-ea"/>
              </a:rPr>
              <a:t>100 YEARS OF DOING GOOD IN THE WORLD</a:t>
            </a:r>
            <a:endParaRPr kumimoji="0" lang="en-US" sz="1400" b="1" i="0" u="none" strike="noStrike" kern="1200" cap="none" spc="0" normalizeH="0" baseline="0" noProof="0" dirty="0">
              <a:ln>
                <a:noFill/>
              </a:ln>
              <a:solidFill>
                <a:srgbClr val="01B4E7"/>
              </a:solidFill>
              <a:effectLst/>
              <a:uLnTx/>
              <a:uFillTx/>
              <a:latin typeface="Arial Narrow"/>
              <a:ea typeface="+mn-ea"/>
            </a:endParaRPr>
          </a:p>
        </p:txBody>
      </p:sp>
    </p:spTree>
    <p:extLst>
      <p:ext uri="{BB962C8B-B14F-4D97-AF65-F5344CB8AC3E}">
        <p14:creationId xmlns:p14="http://schemas.microsoft.com/office/powerpoint/2010/main" val="2576975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644C2-16E4-4121-9353-6B83BDA04A22}"/>
              </a:ext>
            </a:extLst>
          </p:cNvPr>
          <p:cNvSpPr>
            <a:spLocks noGrp="1"/>
          </p:cNvSpPr>
          <p:nvPr>
            <p:ph type="title"/>
          </p:nvPr>
        </p:nvSpPr>
        <p:spPr>
          <a:xfrm>
            <a:off x="0" y="1"/>
            <a:ext cx="12192000" cy="1542928"/>
          </a:xfrm>
          <a:solidFill>
            <a:srgbClr val="14407C"/>
          </a:solidFill>
        </p:spPr>
        <p:txBody>
          <a:bodyPr>
            <a:normAutofit/>
          </a:bodyPr>
          <a:lstStyle/>
          <a:p>
            <a:pPr>
              <a:spcBef>
                <a:spcPts val="0"/>
              </a:spcBef>
            </a:pPr>
            <a:r>
              <a:rPr lang="en-US" b="1" dirty="0">
                <a:solidFill>
                  <a:prstClr val="white"/>
                </a:solidFill>
                <a:latin typeface="Arial Narrow Bold"/>
              </a:rPr>
              <a:t>4 FUNDS - SUPPORTING THE ROTARY FOUNDATION</a:t>
            </a:r>
            <a:br>
              <a:rPr lang="en-US" dirty="0"/>
            </a:br>
            <a:endParaRPr lang="en-US" dirty="0"/>
          </a:p>
        </p:txBody>
      </p:sp>
      <p:pic>
        <p:nvPicPr>
          <p:cNvPr id="4" name="Content Placeholder 3">
            <a:extLst>
              <a:ext uri="{FF2B5EF4-FFF2-40B4-BE49-F238E27FC236}">
                <a16:creationId xmlns:a16="http://schemas.microsoft.com/office/drawing/2014/main" id="{991C2021-77EC-428D-9F25-5701CD63C984}"/>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305910" y="1850058"/>
            <a:ext cx="2667000" cy="2205223"/>
          </a:xfrm>
          <a:prstGeom prst="rect">
            <a:avLst/>
          </a:prstGeom>
          <a:noFill/>
          <a:ln w="31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277D3856-3CC6-490F-990B-E0FA8E46017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4318" y="1850058"/>
            <a:ext cx="2585819" cy="2205223"/>
          </a:xfrm>
          <a:prstGeom prst="rect">
            <a:avLst/>
          </a:prstGeom>
          <a:noFill/>
          <a:ln w="31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6BCB6BCC-195E-4E67-80D7-8B07EABEE4A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83104" y="1832538"/>
            <a:ext cx="2585819" cy="2216190"/>
          </a:xfrm>
          <a:prstGeom prst="rect">
            <a:avLst/>
          </a:prstGeom>
          <a:noFill/>
          <a:ln w="31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8">
            <a:extLst>
              <a:ext uri="{FF2B5EF4-FFF2-40B4-BE49-F238E27FC236}">
                <a16:creationId xmlns:a16="http://schemas.microsoft.com/office/drawing/2014/main" id="{41624EAD-7337-416C-8239-E2116B3AFD5E}"/>
              </a:ext>
            </a:extLst>
          </p:cNvPr>
          <p:cNvSpPr txBox="1">
            <a:spLocks noChangeArrowheads="1"/>
          </p:cNvSpPr>
          <p:nvPr/>
        </p:nvSpPr>
        <p:spPr bwMode="auto">
          <a:xfrm>
            <a:off x="3305910" y="4564519"/>
            <a:ext cx="2667000"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0" cap="none" spc="0" normalizeH="0" baseline="0" noProof="0" dirty="0">
                <a:ln>
                  <a:noFill/>
                </a:ln>
                <a:solidFill>
                  <a:srgbClr val="585858"/>
                </a:solidFill>
                <a:effectLst/>
                <a:uLnTx/>
                <a:uFillTx/>
                <a:latin typeface="Georgia" pitchFamily="18" charset="0"/>
                <a:ea typeface="+mn-ea"/>
                <a:cs typeface="Arial" charset="0"/>
              </a:rPr>
              <a:t>PolioPlus Fund</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0" cap="none" spc="0" normalizeH="0" baseline="0" noProof="0" dirty="0">
                <a:ln>
                  <a:noFill/>
                </a:ln>
                <a:solidFill>
                  <a:srgbClr val="585858"/>
                </a:solidFill>
                <a:effectLst/>
                <a:uLnTx/>
                <a:uFillTx/>
                <a:latin typeface="Georgia" pitchFamily="18" charset="0"/>
                <a:ea typeface="+mn-ea"/>
                <a:cs typeface="Arial" charset="0"/>
              </a:rPr>
              <a:t>End Polio Now</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Arial" charset="0"/>
              </a:rPr>
              <a:t>Gates 2 to 1 Match</a:t>
            </a:r>
          </a:p>
        </p:txBody>
      </p:sp>
      <p:sp>
        <p:nvSpPr>
          <p:cNvPr id="8" name="Rectangle 3">
            <a:extLst>
              <a:ext uri="{FF2B5EF4-FFF2-40B4-BE49-F238E27FC236}">
                <a16:creationId xmlns:a16="http://schemas.microsoft.com/office/drawing/2014/main" id="{D2B66F30-291B-4297-8465-88BEA3F6A8DA}"/>
              </a:ext>
            </a:extLst>
          </p:cNvPr>
          <p:cNvSpPr txBox="1">
            <a:spLocks noChangeArrowheads="1"/>
          </p:cNvSpPr>
          <p:nvPr/>
        </p:nvSpPr>
        <p:spPr bwMode="auto">
          <a:xfrm>
            <a:off x="28349" y="4573812"/>
            <a:ext cx="3048000" cy="11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585858"/>
                </a:solidFill>
                <a:effectLst/>
                <a:uLnTx/>
                <a:uFillTx/>
                <a:latin typeface="Georgia" pitchFamily="18" charset="0"/>
                <a:cs typeface="Arial"/>
              </a:rPr>
              <a:t>Annual Fund</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585858"/>
                </a:solidFill>
                <a:effectLst/>
                <a:uLnTx/>
                <a:uFillTx/>
                <a:latin typeface="Georgia" pitchFamily="18" charset="0"/>
                <a:cs typeface="Arial"/>
              </a:rPr>
              <a:t>For support today</a:t>
            </a:r>
          </a:p>
        </p:txBody>
      </p:sp>
      <p:sp>
        <p:nvSpPr>
          <p:cNvPr id="9" name="Rectangle 4">
            <a:extLst>
              <a:ext uri="{FF2B5EF4-FFF2-40B4-BE49-F238E27FC236}">
                <a16:creationId xmlns:a16="http://schemas.microsoft.com/office/drawing/2014/main" id="{B0F2FB94-D978-4C7A-93E9-7EDFA76E9654}"/>
              </a:ext>
            </a:extLst>
          </p:cNvPr>
          <p:cNvSpPr txBox="1">
            <a:spLocks noChangeArrowheads="1"/>
          </p:cNvSpPr>
          <p:nvPr/>
        </p:nvSpPr>
        <p:spPr bwMode="auto">
          <a:xfrm>
            <a:off x="6139988" y="4573812"/>
            <a:ext cx="2955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585858"/>
                </a:solidFill>
                <a:effectLst/>
                <a:uLnTx/>
                <a:uFillTx/>
                <a:latin typeface="Georgia" pitchFamily="18" charset="0"/>
                <a:cs typeface="Arial"/>
              </a:rPr>
              <a:t>Endowment Fund</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585858"/>
                </a:solidFill>
                <a:effectLst/>
                <a:uLnTx/>
                <a:uFillTx/>
                <a:latin typeface="Georgia" pitchFamily="18" charset="0"/>
                <a:cs typeface="Arial"/>
              </a:rPr>
              <a:t>To secure tomorrow</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cs typeface="+mn-cs"/>
              </a:rPr>
              <a:t>2.025 BY 2025</a:t>
            </a:r>
            <a:endParaRPr kumimoji="0" lang="en-US" sz="2800" b="1" i="0" u="none" strike="noStrike" kern="0" cap="none" spc="0" normalizeH="0" baseline="0" noProof="0" dirty="0">
              <a:ln>
                <a:noFill/>
              </a:ln>
              <a:solidFill>
                <a:srgbClr val="585858"/>
              </a:solidFill>
              <a:effectLst/>
              <a:uLnTx/>
              <a:uFillTx/>
              <a:latin typeface="Georgia" pitchFamily="18" charset="0"/>
              <a:cs typeface="Arial"/>
            </a:endParaRPr>
          </a:p>
        </p:txBody>
      </p:sp>
      <p:pic>
        <p:nvPicPr>
          <p:cNvPr id="10" name="Picture 9">
            <a:extLst>
              <a:ext uri="{FF2B5EF4-FFF2-40B4-BE49-F238E27FC236}">
                <a16:creationId xmlns:a16="http://schemas.microsoft.com/office/drawing/2014/main" id="{112FF7C7-9E8E-42B2-B910-3EC8300C8E3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234105" y="1810648"/>
            <a:ext cx="2684167" cy="2249002"/>
          </a:xfrm>
          <a:prstGeom prst="rect">
            <a:avLst/>
          </a:prstGeom>
        </p:spPr>
      </p:pic>
      <p:sp>
        <p:nvSpPr>
          <p:cNvPr id="11" name="Rectangle 3">
            <a:extLst>
              <a:ext uri="{FF2B5EF4-FFF2-40B4-BE49-F238E27FC236}">
                <a16:creationId xmlns:a16="http://schemas.microsoft.com/office/drawing/2014/main" id="{2CF111DB-1DB1-F47D-5039-6D2C6997947F}"/>
              </a:ext>
            </a:extLst>
          </p:cNvPr>
          <p:cNvSpPr txBox="1">
            <a:spLocks noChangeArrowheads="1"/>
          </p:cNvSpPr>
          <p:nvPr/>
        </p:nvSpPr>
        <p:spPr bwMode="auto">
          <a:xfrm>
            <a:off x="9052188" y="4566179"/>
            <a:ext cx="3048000" cy="11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585858"/>
                </a:solidFill>
                <a:effectLst/>
                <a:uLnTx/>
                <a:uFillTx/>
                <a:latin typeface="Georgia" pitchFamily="18" charset="0"/>
                <a:cs typeface="Arial"/>
              </a:rPr>
              <a:t>Disaster Response Fund</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585858"/>
                </a:solidFill>
                <a:effectLst/>
                <a:uLnTx/>
                <a:uFillTx/>
                <a:latin typeface="Georgia" pitchFamily="18" charset="0"/>
                <a:cs typeface="Arial"/>
              </a:rPr>
              <a:t>Disaster-Related Reserve</a:t>
            </a:r>
          </a:p>
        </p:txBody>
      </p:sp>
    </p:spTree>
    <p:extLst>
      <p:ext uri="{BB962C8B-B14F-4D97-AF65-F5344CB8AC3E}">
        <p14:creationId xmlns:p14="http://schemas.microsoft.com/office/powerpoint/2010/main" val="4161619502"/>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93412" y="1540862"/>
            <a:ext cx="11643957" cy="430996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585858"/>
              </a:solidFill>
              <a:latin typeface="Georgia"/>
              <a:cs typeface="Georgia"/>
            </a:endParaRPr>
          </a:p>
        </p:txBody>
      </p:sp>
      <p:sp>
        <p:nvSpPr>
          <p:cNvPr id="4" name="Title 1"/>
          <p:cNvSpPr txBox="1">
            <a:spLocks/>
          </p:cNvSpPr>
          <p:nvPr/>
        </p:nvSpPr>
        <p:spPr>
          <a:xfrm>
            <a:off x="240573" y="482601"/>
            <a:ext cx="11685223" cy="529559"/>
          </a:xfrm>
          <a:prstGeom prst="rect">
            <a:avLst/>
          </a:prstGeom>
        </p:spPr>
        <p:txBody>
          <a:bodyPr vert="horz" lIns="91440" tIns="45720" rIns="91440" bIns="45720" rtlCol="0" anchor="t">
            <a:normAutofit lnSpcReduction="10000"/>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fontAlgn="base">
              <a:spcAft>
                <a:spcPct val="0"/>
              </a:spcAft>
            </a:pPr>
            <a:r>
              <a:rPr lang="en-US" sz="3600" spc="0" dirty="0">
                <a:solidFill>
                  <a:prstClr val="white"/>
                </a:solidFill>
              </a:rPr>
              <a:t>ANNUAL FUND-SHARE</a:t>
            </a:r>
          </a:p>
        </p:txBody>
      </p:sp>
      <p:graphicFrame>
        <p:nvGraphicFramePr>
          <p:cNvPr id="2" name="Diagram 1"/>
          <p:cNvGraphicFramePr/>
          <p:nvPr/>
        </p:nvGraphicFramePr>
        <p:xfrm>
          <a:off x="2353519" y="983265"/>
          <a:ext cx="8791787" cy="16545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extLst>
              <p:ext uri="{D42A27DB-BD31-4B8C-83A1-F6EECF244321}">
                <p14:modId xmlns:p14="http://schemas.microsoft.com/office/powerpoint/2010/main" val="4030167362"/>
              </p:ext>
            </p:extLst>
          </p:nvPr>
        </p:nvGraphicFramePr>
        <p:xfrm>
          <a:off x="2353518" y="2701686"/>
          <a:ext cx="8791787" cy="39084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1" name="Down Arrow 30"/>
          <p:cNvSpPr/>
          <p:nvPr/>
        </p:nvSpPr>
        <p:spPr>
          <a:xfrm>
            <a:off x="9515393" y="2520749"/>
            <a:ext cx="646176" cy="361875"/>
          </a:xfrm>
          <a:prstGeom prst="downArrow">
            <a:avLst/>
          </a:prstGeom>
          <a:solidFill>
            <a:srgbClr val="17458F"/>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2400" dirty="0">
              <a:solidFill>
                <a:prstClr val="white"/>
              </a:solidFill>
            </a:endParaRPr>
          </a:p>
        </p:txBody>
      </p:sp>
      <p:sp>
        <p:nvSpPr>
          <p:cNvPr id="6" name="TextBox 5">
            <a:extLst>
              <a:ext uri="{FF2B5EF4-FFF2-40B4-BE49-F238E27FC236}">
                <a16:creationId xmlns:a16="http://schemas.microsoft.com/office/drawing/2014/main" id="{7553E1DD-31C3-42CC-A4E8-2E5ADD8D86C4}"/>
              </a:ext>
            </a:extLst>
          </p:cNvPr>
          <p:cNvSpPr txBox="1"/>
          <p:nvPr/>
        </p:nvSpPr>
        <p:spPr>
          <a:xfrm rot="10800000" flipV="1">
            <a:off x="8986690" y="6212351"/>
            <a:ext cx="2158615" cy="461665"/>
          </a:xfrm>
          <a:prstGeom prst="rect">
            <a:avLst/>
          </a:prstGeom>
          <a:noFill/>
          <a:ln>
            <a:solidFill>
              <a:srgbClr val="FFC000"/>
            </a:solidFill>
          </a:ln>
        </p:spPr>
        <p:txBody>
          <a:bodyPr wrap="square" rtlCol="0">
            <a:spAutoFit/>
          </a:bodyPr>
          <a:lstStyle/>
          <a:p>
            <a:r>
              <a:rPr lang="en-US" sz="2400" dirty="0">
                <a:latin typeface="Georgia" panose="02040502050405020303" pitchFamily="18" charset="0"/>
              </a:rPr>
              <a:t>5% expenses</a:t>
            </a:r>
          </a:p>
        </p:txBody>
      </p:sp>
    </p:spTree>
    <p:custDataLst>
      <p:tags r:id="rId1"/>
    </p:custDataLst>
    <p:extLst>
      <p:ext uri="{BB962C8B-B14F-4D97-AF65-F5344CB8AC3E}">
        <p14:creationId xmlns:p14="http://schemas.microsoft.com/office/powerpoint/2010/main" val="2535133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72534"/>
            <a:ext cx="11684000" cy="533400"/>
          </a:xfrm>
        </p:spPr>
        <p:txBody>
          <a:bodyPr/>
          <a:lstStyle/>
          <a:p>
            <a:r>
              <a:rPr lang="en-US" dirty="0"/>
              <a:t>CHARITY NAVIGATOR</a:t>
            </a: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38400" y="2006600"/>
            <a:ext cx="7010400" cy="2974744"/>
          </a:xfrm>
          <a:prstGeom prst="round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84843A11-533F-33D4-FE43-4199C0802C55}"/>
              </a:ext>
            </a:extLst>
          </p:cNvPr>
          <p:cNvSpPr txBox="1"/>
          <p:nvPr/>
        </p:nvSpPr>
        <p:spPr>
          <a:xfrm>
            <a:off x="3913414" y="5421087"/>
            <a:ext cx="7483929" cy="646331"/>
          </a:xfrm>
          <a:prstGeom prst="rect">
            <a:avLst/>
          </a:prstGeom>
          <a:noFill/>
        </p:spPr>
        <p:txBody>
          <a:bodyPr wrap="square" rtlCol="0">
            <a:spAutoFit/>
          </a:bodyPr>
          <a:lstStyle/>
          <a:p>
            <a:r>
              <a:rPr lang="en-US" sz="3600" b="1" dirty="0">
                <a:solidFill>
                  <a:srgbClr val="3333CC"/>
                </a:solidFill>
                <a:latin typeface="Arial" panose="020B0604020202020204" pitchFamily="34" charset="0"/>
                <a:ea typeface="Calibri" panose="020F0502020204030204" pitchFamily="34" charset="0"/>
                <a:cs typeface="Arial" panose="020B0604020202020204" pitchFamily="34" charset="0"/>
              </a:rPr>
              <a:t>15 years in a row!</a:t>
            </a:r>
          </a:p>
        </p:txBody>
      </p:sp>
    </p:spTree>
    <p:custDataLst>
      <p:tags r:id="rId1"/>
    </p:custDataLst>
    <p:extLst>
      <p:ext uri="{BB962C8B-B14F-4D97-AF65-F5344CB8AC3E}">
        <p14:creationId xmlns:p14="http://schemas.microsoft.com/office/powerpoint/2010/main" val="82927052"/>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1992</TotalTime>
  <Words>5503</Words>
  <Application>Microsoft Office PowerPoint</Application>
  <PresentationFormat>Widescreen</PresentationFormat>
  <Paragraphs>423</Paragraphs>
  <Slides>36</Slides>
  <Notes>34</Notes>
  <HiddenSlides>0</HiddenSlides>
  <MMClips>0</MMClips>
  <ScaleCrop>false</ScaleCrop>
  <HeadingPairs>
    <vt:vector size="8" baseType="variant">
      <vt:variant>
        <vt:lpstr>Fonts Used</vt:lpstr>
      </vt:variant>
      <vt:variant>
        <vt:i4>14</vt:i4>
      </vt:variant>
      <vt:variant>
        <vt:lpstr>Theme</vt:lpstr>
      </vt:variant>
      <vt:variant>
        <vt:i4>5</vt:i4>
      </vt:variant>
      <vt:variant>
        <vt:lpstr>Embedded OLE Servers</vt:lpstr>
      </vt:variant>
      <vt:variant>
        <vt:i4>1</vt:i4>
      </vt:variant>
      <vt:variant>
        <vt:lpstr>Slide Titles</vt:lpstr>
      </vt:variant>
      <vt:variant>
        <vt:i4>36</vt:i4>
      </vt:variant>
    </vt:vector>
  </HeadingPairs>
  <TitlesOfParts>
    <vt:vector size="56" baseType="lpstr">
      <vt:lpstr>Arial</vt:lpstr>
      <vt:lpstr>Arial Narrow</vt:lpstr>
      <vt:lpstr>Arial Narrow Bold</vt:lpstr>
      <vt:lpstr>Calibri</vt:lpstr>
      <vt:lpstr>Georgia</vt:lpstr>
      <vt:lpstr>Gill Sans MT</vt:lpstr>
      <vt:lpstr>Lucida Sans</vt:lpstr>
      <vt:lpstr>Open Sans</vt:lpstr>
      <vt:lpstr>Sentinel</vt:lpstr>
      <vt:lpstr>Symbol</vt:lpstr>
      <vt:lpstr>Times New Roman</vt:lpstr>
      <vt:lpstr>Trebuchet MS</vt:lpstr>
      <vt:lpstr>Verdana</vt:lpstr>
      <vt:lpstr>Wingdings</vt:lpstr>
      <vt:lpstr>2_Custom Design</vt:lpstr>
      <vt:lpstr>1_Custom Design</vt:lpstr>
      <vt:lpstr>1_Office Theme</vt:lpstr>
      <vt:lpstr>2_Office Theme</vt:lpstr>
      <vt:lpstr>Berlin</vt:lpstr>
      <vt:lpstr>Acrobat Document</vt:lpstr>
      <vt:lpstr>PowerPoint Presentation</vt:lpstr>
      <vt:lpstr>PowerPoint Presentation</vt:lpstr>
      <vt:lpstr>PowerPoint Presentation</vt:lpstr>
      <vt:lpstr>PowerPoint Presentation</vt:lpstr>
      <vt:lpstr>Knowledge of The Rotary  Foundation</vt:lpstr>
      <vt:lpstr>The Rotary Foundation’s Mission</vt:lpstr>
      <vt:lpstr>4 FUNDS - SUPPORTING THE ROTARY FOUNDATION </vt:lpstr>
      <vt:lpstr>PowerPoint Presentation</vt:lpstr>
      <vt:lpstr>CHARITY NAVIGATOR</vt:lpstr>
      <vt:lpstr>Individual recognition</vt:lpstr>
      <vt:lpstr>PowerPoint Presentation</vt:lpstr>
      <vt:lpstr>Club recognition</vt:lpstr>
      <vt:lpstr>PowerPoint Presentation</vt:lpstr>
      <vt:lpstr>PowerPoint Presentation</vt:lpstr>
      <vt:lpstr>PowerPoint Presentation</vt:lpstr>
      <vt:lpstr>PowerPoint Presentation</vt:lpstr>
      <vt:lpstr>PowerPoint Presentation</vt:lpstr>
      <vt:lpstr>PowerPoint Presentation</vt:lpstr>
      <vt:lpstr>The Rotary Foundation Goals 2023-24  </vt:lpstr>
      <vt:lpstr>    4 GRANT TYPES </vt:lpstr>
      <vt:lpstr>District Grants</vt:lpstr>
      <vt:lpstr>Global Grants</vt:lpstr>
      <vt:lpstr>Seven Areas of Focus</vt:lpstr>
      <vt:lpstr>PowerPoint Presentation</vt:lpstr>
      <vt:lpstr>Community Needs Assessment </vt:lpstr>
      <vt:lpstr>The Rotary Foundation – District Qualification Memorandum of Understanding</vt:lpstr>
      <vt:lpstr>Programs of Scale</vt:lpstr>
      <vt:lpstr>2022-23 GRANT STATISTICS</vt:lpstr>
      <vt:lpstr>Ways to Give and How to Support Fundraising</vt:lpstr>
      <vt:lpstr>PowerPoint Presentation</vt:lpstr>
      <vt:lpstr>PowerPoint Presentation</vt:lpstr>
      <vt:lpstr>PowerPoint Presentation</vt:lpstr>
      <vt:lpstr>Follow-up on The Rotary  Foundation</vt:lpstr>
      <vt:lpstr>Follow-up on The Rotary  Foundation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Pamela Stewart</dc:creator>
  <cp:lastModifiedBy>Michael Brown</cp:lastModifiedBy>
  <cp:revision>29</cp:revision>
  <cp:lastPrinted>2022-10-30T14:36:07Z</cp:lastPrinted>
  <dcterms:created xsi:type="dcterms:W3CDTF">2022-09-23T05:03:12Z</dcterms:created>
  <dcterms:modified xsi:type="dcterms:W3CDTF">2023-11-08T00:40:23Z</dcterms:modified>
</cp:coreProperties>
</file>