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tags/tag27.xml" ContentType="application/vnd.openxmlformats-officedocument.presentationml.tags+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tags/tag28.xml" ContentType="application/vnd.openxmlformats-officedocument.presentationml.tags+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39" r:id="rId5"/>
    <p:sldId id="470" r:id="rId6"/>
    <p:sldId id="478" r:id="rId7"/>
    <p:sldId id="459" r:id="rId8"/>
    <p:sldId id="466" r:id="rId9"/>
    <p:sldId id="468" r:id="rId10"/>
    <p:sldId id="359" r:id="rId11"/>
    <p:sldId id="360" r:id="rId12"/>
    <p:sldId id="481" r:id="rId13"/>
    <p:sldId id="346" r:id="rId14"/>
    <p:sldId id="390" r:id="rId15"/>
    <p:sldId id="388" r:id="rId16"/>
    <p:sldId id="389" r:id="rId17"/>
    <p:sldId id="476" r:id="rId18"/>
    <p:sldId id="480" r:id="rId19"/>
    <p:sldId id="312" r:id="rId20"/>
    <p:sldId id="330" r:id="rId21"/>
    <p:sldId id="362" r:id="rId22"/>
    <p:sldId id="477" r:id="rId23"/>
    <p:sldId id="331" r:id="rId24"/>
    <p:sldId id="353" r:id="rId25"/>
    <p:sldId id="363" r:id="rId26"/>
    <p:sldId id="364" r:id="rId27"/>
    <p:sldId id="361" r:id="rId28"/>
    <p:sldId id="475" r:id="rId29"/>
    <p:sldId id="314" r:id="rId30"/>
    <p:sldId id="344" r:id="rId31"/>
    <p:sldId id="367" r:id="rId32"/>
    <p:sldId id="373" r:id="rId33"/>
    <p:sldId id="313" r:id="rId34"/>
    <p:sldId id="340" r:id="rId35"/>
    <p:sldId id="27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600"/>
    <a:srgbClr val="D91B5C"/>
    <a:srgbClr val="17458F"/>
    <a:srgbClr val="872175"/>
    <a:srgbClr val="F7A81B"/>
    <a:srgbClr val="48595D"/>
    <a:srgbClr val="01B4E7"/>
    <a:srgbClr val="009999"/>
    <a:srgbClr val="005DAA"/>
    <a:srgbClr val="1A7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BDF2F-E606-4158-B79E-0E04D7539057}" v="1" dt="2024-07-10T01:11:20.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1" autoAdjust="0"/>
    <p:restoredTop sz="73325" autoAdjust="0"/>
  </p:normalViewPr>
  <p:slideViewPr>
    <p:cSldViewPr snapToGrid="0" showGuides="1">
      <p:cViewPr varScale="1">
        <p:scale>
          <a:sx n="99" d="100"/>
          <a:sy n="99" d="100"/>
        </p:scale>
        <p:origin x="114" y="34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1" d="100"/>
          <a:sy n="41" d="100"/>
        </p:scale>
        <p:origin x="2264"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Zone 30 DGNs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208159790836953E-2"/>
          <c:y val="9.3260942963606056E-2"/>
          <c:w val="0.90527832669564956"/>
          <c:h val="0.76548411363331914"/>
        </c:manualLayout>
      </c:layout>
      <c:barChart>
        <c:barDir val="col"/>
        <c:grouping val="stacked"/>
        <c:varyColors val="0"/>
        <c:ser>
          <c:idx val="0"/>
          <c:order val="0"/>
          <c:tx>
            <c:strRef>
              <c:f>Sheet1!$B$1</c:f>
              <c:strCache>
                <c:ptCount val="1"/>
                <c:pt idx="0">
                  <c:v>Complete</c:v>
                </c:pt>
              </c:strCache>
            </c:strRef>
          </c:tx>
          <c:spPr>
            <a:solidFill>
              <a:schemeClr val="accent1"/>
            </a:solidFill>
            <a:ln>
              <a:noFill/>
            </a:ln>
            <a:effectLst/>
          </c:spPr>
          <c:invertIfNegative val="0"/>
          <c:cat>
            <c:strRef>
              <c:f>Sheet1!$A$2:$A$4</c:f>
              <c:strCache>
                <c:ptCount val="3"/>
                <c:pt idx="0">
                  <c:v>Basics</c:v>
                </c:pt>
                <c:pt idx="1">
                  <c:v>Intermediate</c:v>
                </c:pt>
                <c:pt idx="2">
                  <c:v>Advaced</c:v>
                </c:pt>
              </c:strCache>
            </c:strRef>
          </c:cat>
          <c:val>
            <c:numRef>
              <c:f>Sheet1!$B$2:$B$4</c:f>
              <c:numCache>
                <c:formatCode>General</c:formatCode>
                <c:ptCount val="3"/>
                <c:pt idx="0">
                  <c:v>2</c:v>
                </c:pt>
                <c:pt idx="1">
                  <c:v>0</c:v>
                </c:pt>
                <c:pt idx="2">
                  <c:v>0</c:v>
                </c:pt>
              </c:numCache>
            </c:numRef>
          </c:val>
          <c:extLst>
            <c:ext xmlns:c16="http://schemas.microsoft.com/office/drawing/2014/chart" uri="{C3380CC4-5D6E-409C-BE32-E72D297353CC}">
              <c16:uniqueId val="{00000000-D198-4286-8405-FDF9F37AF36A}"/>
            </c:ext>
          </c:extLst>
        </c:ser>
        <c:ser>
          <c:idx val="1"/>
          <c:order val="1"/>
          <c:tx>
            <c:strRef>
              <c:f>Sheet1!$C$1</c:f>
              <c:strCache>
                <c:ptCount val="1"/>
                <c:pt idx="0">
                  <c:v>In Progress</c:v>
                </c:pt>
              </c:strCache>
            </c:strRef>
          </c:tx>
          <c:spPr>
            <a:solidFill>
              <a:schemeClr val="accent2"/>
            </a:solidFill>
            <a:ln>
              <a:noFill/>
            </a:ln>
            <a:effectLst/>
          </c:spPr>
          <c:invertIfNegative val="0"/>
          <c:cat>
            <c:strRef>
              <c:f>Sheet1!$A$2:$A$4</c:f>
              <c:strCache>
                <c:ptCount val="3"/>
                <c:pt idx="0">
                  <c:v>Basics</c:v>
                </c:pt>
                <c:pt idx="1">
                  <c:v>Intermediate</c:v>
                </c:pt>
                <c:pt idx="2">
                  <c:v>Advaced</c:v>
                </c:pt>
              </c:strCache>
            </c:strRef>
          </c:cat>
          <c:val>
            <c:numRef>
              <c:f>Sheet1!$C$2:$C$4</c:f>
              <c:numCache>
                <c:formatCode>General</c:formatCode>
                <c:ptCount val="3"/>
                <c:pt idx="0">
                  <c:v>3</c:v>
                </c:pt>
                <c:pt idx="1">
                  <c:v>0</c:v>
                </c:pt>
                <c:pt idx="2">
                  <c:v>0</c:v>
                </c:pt>
              </c:numCache>
            </c:numRef>
          </c:val>
          <c:extLst>
            <c:ext xmlns:c16="http://schemas.microsoft.com/office/drawing/2014/chart" uri="{C3380CC4-5D6E-409C-BE32-E72D297353CC}">
              <c16:uniqueId val="{00000001-D198-4286-8405-FDF9F37AF36A}"/>
            </c:ext>
          </c:extLst>
        </c:ser>
        <c:ser>
          <c:idx val="2"/>
          <c:order val="2"/>
          <c:tx>
            <c:strRef>
              <c:f>Sheet1!$D$1</c:f>
              <c:strCache>
                <c:ptCount val="1"/>
                <c:pt idx="0">
                  <c:v>No Started</c:v>
                </c:pt>
              </c:strCache>
            </c:strRef>
          </c:tx>
          <c:spPr>
            <a:solidFill>
              <a:schemeClr val="accent3"/>
            </a:solidFill>
            <a:ln>
              <a:noFill/>
            </a:ln>
            <a:effectLst/>
          </c:spPr>
          <c:invertIfNegative val="0"/>
          <c:cat>
            <c:strRef>
              <c:f>Sheet1!$A$2:$A$4</c:f>
              <c:strCache>
                <c:ptCount val="3"/>
                <c:pt idx="0">
                  <c:v>Basics</c:v>
                </c:pt>
                <c:pt idx="1">
                  <c:v>Intermediate</c:v>
                </c:pt>
                <c:pt idx="2">
                  <c:v>Advaced</c:v>
                </c:pt>
              </c:strCache>
            </c:str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D198-4286-8405-FDF9F37AF36A}"/>
            </c:ext>
          </c:extLst>
        </c:ser>
        <c:ser>
          <c:idx val="3"/>
          <c:order val="3"/>
          <c:tx>
            <c:strRef>
              <c:f>Sheet1!$E$1</c:f>
              <c:strCache>
                <c:ptCount val="1"/>
                <c:pt idx="0">
                  <c:v>Not Enrolled</c:v>
                </c:pt>
              </c:strCache>
            </c:strRef>
          </c:tx>
          <c:spPr>
            <a:solidFill>
              <a:schemeClr val="accent4"/>
            </a:solidFill>
            <a:ln>
              <a:noFill/>
            </a:ln>
            <a:effectLst/>
          </c:spPr>
          <c:invertIfNegative val="0"/>
          <c:cat>
            <c:strRef>
              <c:f>Sheet1!$A$2:$A$4</c:f>
              <c:strCache>
                <c:ptCount val="3"/>
                <c:pt idx="0">
                  <c:v>Basics</c:v>
                </c:pt>
                <c:pt idx="1">
                  <c:v>Intermediate</c:v>
                </c:pt>
                <c:pt idx="2">
                  <c:v>Advaced</c:v>
                </c:pt>
              </c:strCache>
            </c:strRef>
          </c:cat>
          <c:val>
            <c:numRef>
              <c:f>Sheet1!$E$2:$E$4</c:f>
              <c:numCache>
                <c:formatCode>General</c:formatCode>
                <c:ptCount val="3"/>
                <c:pt idx="0">
                  <c:v>9</c:v>
                </c:pt>
                <c:pt idx="1">
                  <c:v>14</c:v>
                </c:pt>
                <c:pt idx="2">
                  <c:v>14</c:v>
                </c:pt>
              </c:numCache>
            </c:numRef>
          </c:val>
          <c:extLst>
            <c:ext xmlns:c16="http://schemas.microsoft.com/office/drawing/2014/chart" uri="{C3380CC4-5D6E-409C-BE32-E72D297353CC}">
              <c16:uniqueId val="{00000003-D198-4286-8405-FDF9F37AF36A}"/>
            </c:ext>
          </c:extLst>
        </c:ser>
        <c:dLbls>
          <c:showLegendKey val="0"/>
          <c:showVal val="0"/>
          <c:showCatName val="0"/>
          <c:showSerName val="0"/>
          <c:showPercent val="0"/>
          <c:showBubbleSize val="0"/>
        </c:dLbls>
        <c:gapWidth val="150"/>
        <c:overlap val="100"/>
        <c:axId val="809829120"/>
        <c:axId val="769883456"/>
      </c:barChart>
      <c:catAx>
        <c:axId val="8098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9883456"/>
        <c:crosses val="autoZero"/>
        <c:auto val="1"/>
        <c:lblAlgn val="ctr"/>
        <c:lblOffset val="100"/>
        <c:noMultiLvlLbl val="0"/>
      </c:catAx>
      <c:valAx>
        <c:axId val="7698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982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Zone 31 DGNs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999665582342747E-2"/>
          <c:y val="9.3260942963606056E-2"/>
          <c:w val="0.90527832669564956"/>
          <c:h val="0.76548411363331914"/>
        </c:manualLayout>
      </c:layout>
      <c:barChart>
        <c:barDir val="col"/>
        <c:grouping val="stacked"/>
        <c:varyColors val="0"/>
        <c:ser>
          <c:idx val="0"/>
          <c:order val="0"/>
          <c:tx>
            <c:strRef>
              <c:f>Sheet1!$B$1</c:f>
              <c:strCache>
                <c:ptCount val="1"/>
                <c:pt idx="0">
                  <c:v>Complete</c:v>
                </c:pt>
              </c:strCache>
            </c:strRef>
          </c:tx>
          <c:spPr>
            <a:solidFill>
              <a:schemeClr val="accent1"/>
            </a:solidFill>
            <a:ln>
              <a:noFill/>
            </a:ln>
            <a:effectLst/>
          </c:spPr>
          <c:invertIfNegative val="0"/>
          <c:cat>
            <c:strRef>
              <c:f>Sheet1!$A$2:$A$4</c:f>
              <c:strCache>
                <c:ptCount val="3"/>
                <c:pt idx="0">
                  <c:v>Basics</c:v>
                </c:pt>
                <c:pt idx="1">
                  <c:v>Intermediate</c:v>
                </c:pt>
                <c:pt idx="2">
                  <c:v>Advaced</c:v>
                </c:pt>
              </c:strCache>
            </c:strRef>
          </c:cat>
          <c:val>
            <c:numRef>
              <c:f>Sheet1!$B$2:$B$4</c:f>
              <c:numCache>
                <c:formatCode>General</c:formatCode>
                <c:ptCount val="3"/>
                <c:pt idx="0">
                  <c:v>1</c:v>
                </c:pt>
                <c:pt idx="1">
                  <c:v>1</c:v>
                </c:pt>
                <c:pt idx="2">
                  <c:v>0</c:v>
                </c:pt>
              </c:numCache>
            </c:numRef>
          </c:val>
          <c:extLst>
            <c:ext xmlns:c16="http://schemas.microsoft.com/office/drawing/2014/chart" uri="{C3380CC4-5D6E-409C-BE32-E72D297353CC}">
              <c16:uniqueId val="{00000000-440F-4DAC-93F5-27558520E0F0}"/>
            </c:ext>
          </c:extLst>
        </c:ser>
        <c:ser>
          <c:idx val="1"/>
          <c:order val="1"/>
          <c:tx>
            <c:strRef>
              <c:f>Sheet1!$C$1</c:f>
              <c:strCache>
                <c:ptCount val="1"/>
                <c:pt idx="0">
                  <c:v>In Progress</c:v>
                </c:pt>
              </c:strCache>
            </c:strRef>
          </c:tx>
          <c:spPr>
            <a:solidFill>
              <a:schemeClr val="accent2"/>
            </a:solidFill>
            <a:ln>
              <a:noFill/>
            </a:ln>
            <a:effectLst/>
          </c:spPr>
          <c:invertIfNegative val="0"/>
          <c:cat>
            <c:strRef>
              <c:f>Sheet1!$A$2:$A$4</c:f>
              <c:strCache>
                <c:ptCount val="3"/>
                <c:pt idx="0">
                  <c:v>Basics</c:v>
                </c:pt>
                <c:pt idx="1">
                  <c:v>Intermediate</c:v>
                </c:pt>
                <c:pt idx="2">
                  <c:v>Advaced</c:v>
                </c:pt>
              </c:strCache>
            </c:strRef>
          </c:cat>
          <c:val>
            <c:numRef>
              <c:f>Sheet1!$C$2:$C$4</c:f>
              <c:numCache>
                <c:formatCode>General</c:formatCode>
                <c:ptCount val="3"/>
                <c:pt idx="0">
                  <c:v>4</c:v>
                </c:pt>
                <c:pt idx="1">
                  <c:v>1</c:v>
                </c:pt>
                <c:pt idx="2">
                  <c:v>0</c:v>
                </c:pt>
              </c:numCache>
            </c:numRef>
          </c:val>
          <c:extLst>
            <c:ext xmlns:c16="http://schemas.microsoft.com/office/drawing/2014/chart" uri="{C3380CC4-5D6E-409C-BE32-E72D297353CC}">
              <c16:uniqueId val="{00000001-440F-4DAC-93F5-27558520E0F0}"/>
            </c:ext>
          </c:extLst>
        </c:ser>
        <c:ser>
          <c:idx val="2"/>
          <c:order val="2"/>
          <c:tx>
            <c:strRef>
              <c:f>Sheet1!$D$1</c:f>
              <c:strCache>
                <c:ptCount val="1"/>
                <c:pt idx="0">
                  <c:v>No Started</c:v>
                </c:pt>
              </c:strCache>
            </c:strRef>
          </c:tx>
          <c:spPr>
            <a:solidFill>
              <a:schemeClr val="accent3"/>
            </a:solidFill>
            <a:ln>
              <a:noFill/>
            </a:ln>
            <a:effectLst/>
          </c:spPr>
          <c:invertIfNegative val="0"/>
          <c:cat>
            <c:strRef>
              <c:f>Sheet1!$A$2:$A$4</c:f>
              <c:strCache>
                <c:ptCount val="3"/>
                <c:pt idx="0">
                  <c:v>Basics</c:v>
                </c:pt>
                <c:pt idx="1">
                  <c:v>Intermediate</c:v>
                </c:pt>
                <c:pt idx="2">
                  <c:v>Advaced</c:v>
                </c:pt>
              </c:strCache>
            </c:str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440F-4DAC-93F5-27558520E0F0}"/>
            </c:ext>
          </c:extLst>
        </c:ser>
        <c:ser>
          <c:idx val="3"/>
          <c:order val="3"/>
          <c:tx>
            <c:strRef>
              <c:f>Sheet1!$E$1</c:f>
              <c:strCache>
                <c:ptCount val="1"/>
                <c:pt idx="0">
                  <c:v>Not Enrolled</c:v>
                </c:pt>
              </c:strCache>
            </c:strRef>
          </c:tx>
          <c:spPr>
            <a:solidFill>
              <a:schemeClr val="accent4"/>
            </a:solidFill>
            <a:ln>
              <a:noFill/>
            </a:ln>
            <a:effectLst/>
          </c:spPr>
          <c:invertIfNegative val="0"/>
          <c:cat>
            <c:strRef>
              <c:f>Sheet1!$A$2:$A$4</c:f>
              <c:strCache>
                <c:ptCount val="3"/>
                <c:pt idx="0">
                  <c:v>Basics</c:v>
                </c:pt>
                <c:pt idx="1">
                  <c:v>Intermediate</c:v>
                </c:pt>
                <c:pt idx="2">
                  <c:v>Advaced</c:v>
                </c:pt>
              </c:strCache>
            </c:strRef>
          </c:cat>
          <c:val>
            <c:numRef>
              <c:f>Sheet1!$E$2:$E$4</c:f>
              <c:numCache>
                <c:formatCode>General</c:formatCode>
                <c:ptCount val="3"/>
                <c:pt idx="0">
                  <c:v>12</c:v>
                </c:pt>
                <c:pt idx="1">
                  <c:v>15</c:v>
                </c:pt>
                <c:pt idx="2">
                  <c:v>17</c:v>
                </c:pt>
              </c:numCache>
            </c:numRef>
          </c:val>
          <c:extLst>
            <c:ext xmlns:c16="http://schemas.microsoft.com/office/drawing/2014/chart" uri="{C3380CC4-5D6E-409C-BE32-E72D297353CC}">
              <c16:uniqueId val="{00000003-440F-4DAC-93F5-27558520E0F0}"/>
            </c:ext>
          </c:extLst>
        </c:ser>
        <c:dLbls>
          <c:showLegendKey val="0"/>
          <c:showVal val="0"/>
          <c:showCatName val="0"/>
          <c:showSerName val="0"/>
          <c:showPercent val="0"/>
          <c:showBubbleSize val="0"/>
        </c:dLbls>
        <c:gapWidth val="150"/>
        <c:overlap val="100"/>
        <c:axId val="809829120"/>
        <c:axId val="769883456"/>
      </c:barChart>
      <c:catAx>
        <c:axId val="8098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9883456"/>
        <c:crosses val="autoZero"/>
        <c:auto val="1"/>
        <c:lblAlgn val="ctr"/>
        <c:lblOffset val="100"/>
        <c:noMultiLvlLbl val="0"/>
      </c:catAx>
      <c:valAx>
        <c:axId val="7698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982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Zone 30 DGEs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208159790836953E-2"/>
          <c:y val="9.3260942963606056E-2"/>
          <c:w val="0.90527832669564956"/>
          <c:h val="0.76548411363331914"/>
        </c:manualLayout>
      </c:layout>
      <c:barChart>
        <c:barDir val="col"/>
        <c:grouping val="stacked"/>
        <c:varyColors val="0"/>
        <c:ser>
          <c:idx val="0"/>
          <c:order val="0"/>
          <c:tx>
            <c:strRef>
              <c:f>Sheet1!$B$1</c:f>
              <c:strCache>
                <c:ptCount val="1"/>
                <c:pt idx="0">
                  <c:v>Complete</c:v>
                </c:pt>
              </c:strCache>
            </c:strRef>
          </c:tx>
          <c:spPr>
            <a:solidFill>
              <a:schemeClr val="accent1"/>
            </a:solidFill>
            <a:ln>
              <a:noFill/>
            </a:ln>
            <a:effectLst/>
          </c:spPr>
          <c:invertIfNegative val="0"/>
          <c:cat>
            <c:strRef>
              <c:f>Sheet1!$A$2:$A$4</c:f>
              <c:strCache>
                <c:ptCount val="3"/>
                <c:pt idx="0">
                  <c:v>Basics</c:v>
                </c:pt>
                <c:pt idx="1">
                  <c:v>Intermediate</c:v>
                </c:pt>
                <c:pt idx="2">
                  <c:v>Advaced</c:v>
                </c:pt>
              </c:strCache>
            </c:strRef>
          </c:cat>
          <c:val>
            <c:numRef>
              <c:f>Sheet1!$B$2:$B$4</c:f>
              <c:numCache>
                <c:formatCode>General</c:formatCode>
                <c:ptCount val="3"/>
                <c:pt idx="0">
                  <c:v>10</c:v>
                </c:pt>
                <c:pt idx="1">
                  <c:v>1</c:v>
                </c:pt>
                <c:pt idx="2">
                  <c:v>1</c:v>
                </c:pt>
              </c:numCache>
            </c:numRef>
          </c:val>
          <c:extLst>
            <c:ext xmlns:c16="http://schemas.microsoft.com/office/drawing/2014/chart" uri="{C3380CC4-5D6E-409C-BE32-E72D297353CC}">
              <c16:uniqueId val="{00000000-D198-4286-8405-FDF9F37AF36A}"/>
            </c:ext>
          </c:extLst>
        </c:ser>
        <c:ser>
          <c:idx val="1"/>
          <c:order val="1"/>
          <c:tx>
            <c:strRef>
              <c:f>Sheet1!$C$1</c:f>
              <c:strCache>
                <c:ptCount val="1"/>
                <c:pt idx="0">
                  <c:v>In Progress</c:v>
                </c:pt>
              </c:strCache>
            </c:strRef>
          </c:tx>
          <c:spPr>
            <a:solidFill>
              <a:schemeClr val="accent2"/>
            </a:solidFill>
            <a:ln>
              <a:noFill/>
            </a:ln>
            <a:effectLst/>
          </c:spPr>
          <c:invertIfNegative val="0"/>
          <c:cat>
            <c:strRef>
              <c:f>Sheet1!$A$2:$A$4</c:f>
              <c:strCache>
                <c:ptCount val="3"/>
                <c:pt idx="0">
                  <c:v>Basics</c:v>
                </c:pt>
                <c:pt idx="1">
                  <c:v>Intermediate</c:v>
                </c:pt>
                <c:pt idx="2">
                  <c:v>Advaced</c:v>
                </c:pt>
              </c:strCache>
            </c:strRef>
          </c:cat>
          <c:val>
            <c:numRef>
              <c:f>Sheet1!$C$2:$C$4</c:f>
              <c:numCache>
                <c:formatCode>General</c:formatCode>
                <c:ptCount val="3"/>
                <c:pt idx="0">
                  <c:v>3</c:v>
                </c:pt>
                <c:pt idx="1">
                  <c:v>8</c:v>
                </c:pt>
                <c:pt idx="2">
                  <c:v>0</c:v>
                </c:pt>
              </c:numCache>
            </c:numRef>
          </c:val>
          <c:extLst>
            <c:ext xmlns:c16="http://schemas.microsoft.com/office/drawing/2014/chart" uri="{C3380CC4-5D6E-409C-BE32-E72D297353CC}">
              <c16:uniqueId val="{00000001-D198-4286-8405-FDF9F37AF36A}"/>
            </c:ext>
          </c:extLst>
        </c:ser>
        <c:ser>
          <c:idx val="2"/>
          <c:order val="2"/>
          <c:tx>
            <c:strRef>
              <c:f>Sheet1!$D$1</c:f>
              <c:strCache>
                <c:ptCount val="1"/>
                <c:pt idx="0">
                  <c:v>No Started</c:v>
                </c:pt>
              </c:strCache>
            </c:strRef>
          </c:tx>
          <c:spPr>
            <a:solidFill>
              <a:schemeClr val="accent3"/>
            </a:solidFill>
            <a:ln>
              <a:noFill/>
            </a:ln>
            <a:effectLst/>
          </c:spPr>
          <c:invertIfNegative val="0"/>
          <c:cat>
            <c:strRef>
              <c:f>Sheet1!$A$2:$A$4</c:f>
              <c:strCache>
                <c:ptCount val="3"/>
                <c:pt idx="0">
                  <c:v>Basics</c:v>
                </c:pt>
                <c:pt idx="1">
                  <c:v>Intermediate</c:v>
                </c:pt>
                <c:pt idx="2">
                  <c:v>Advaced</c:v>
                </c:pt>
              </c:strCache>
            </c:strRef>
          </c:cat>
          <c:val>
            <c:numRef>
              <c:f>Sheet1!$D$2:$D$4</c:f>
              <c:numCache>
                <c:formatCode>General</c:formatCode>
                <c:ptCount val="3"/>
                <c:pt idx="0">
                  <c:v>0</c:v>
                </c:pt>
                <c:pt idx="1">
                  <c:v>3</c:v>
                </c:pt>
                <c:pt idx="2">
                  <c:v>1</c:v>
                </c:pt>
              </c:numCache>
            </c:numRef>
          </c:val>
          <c:extLst>
            <c:ext xmlns:c16="http://schemas.microsoft.com/office/drawing/2014/chart" uri="{C3380CC4-5D6E-409C-BE32-E72D297353CC}">
              <c16:uniqueId val="{00000002-D198-4286-8405-FDF9F37AF36A}"/>
            </c:ext>
          </c:extLst>
        </c:ser>
        <c:ser>
          <c:idx val="3"/>
          <c:order val="3"/>
          <c:tx>
            <c:strRef>
              <c:f>Sheet1!$E$1</c:f>
              <c:strCache>
                <c:ptCount val="1"/>
                <c:pt idx="0">
                  <c:v>Not Enrolled</c:v>
                </c:pt>
              </c:strCache>
            </c:strRef>
          </c:tx>
          <c:spPr>
            <a:solidFill>
              <a:schemeClr val="accent4"/>
            </a:solidFill>
            <a:ln>
              <a:noFill/>
            </a:ln>
            <a:effectLst/>
          </c:spPr>
          <c:invertIfNegative val="0"/>
          <c:cat>
            <c:strRef>
              <c:f>Sheet1!$A$2:$A$4</c:f>
              <c:strCache>
                <c:ptCount val="3"/>
                <c:pt idx="0">
                  <c:v>Basics</c:v>
                </c:pt>
                <c:pt idx="1">
                  <c:v>Intermediate</c:v>
                </c:pt>
                <c:pt idx="2">
                  <c:v>Advaced</c:v>
                </c:pt>
              </c:strCache>
            </c:strRef>
          </c:cat>
          <c:val>
            <c:numRef>
              <c:f>Sheet1!$E$2:$E$4</c:f>
              <c:numCache>
                <c:formatCode>General</c:formatCode>
                <c:ptCount val="3"/>
                <c:pt idx="0">
                  <c:v>1</c:v>
                </c:pt>
                <c:pt idx="1">
                  <c:v>2</c:v>
                </c:pt>
                <c:pt idx="2">
                  <c:v>12</c:v>
                </c:pt>
              </c:numCache>
            </c:numRef>
          </c:val>
          <c:extLst>
            <c:ext xmlns:c16="http://schemas.microsoft.com/office/drawing/2014/chart" uri="{C3380CC4-5D6E-409C-BE32-E72D297353CC}">
              <c16:uniqueId val="{00000003-D198-4286-8405-FDF9F37AF36A}"/>
            </c:ext>
          </c:extLst>
        </c:ser>
        <c:dLbls>
          <c:showLegendKey val="0"/>
          <c:showVal val="0"/>
          <c:showCatName val="0"/>
          <c:showSerName val="0"/>
          <c:showPercent val="0"/>
          <c:showBubbleSize val="0"/>
        </c:dLbls>
        <c:gapWidth val="150"/>
        <c:overlap val="100"/>
        <c:axId val="809829120"/>
        <c:axId val="769883456"/>
      </c:barChart>
      <c:catAx>
        <c:axId val="8098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9883456"/>
        <c:crosses val="autoZero"/>
        <c:auto val="1"/>
        <c:lblAlgn val="ctr"/>
        <c:lblOffset val="100"/>
        <c:noMultiLvlLbl val="0"/>
      </c:catAx>
      <c:valAx>
        <c:axId val="7698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982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Zone 31 DGEs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999665582342747E-2"/>
          <c:y val="9.3260942963606056E-2"/>
          <c:w val="0.90527832669564956"/>
          <c:h val="0.76548411363331914"/>
        </c:manualLayout>
      </c:layout>
      <c:barChart>
        <c:barDir val="col"/>
        <c:grouping val="stacked"/>
        <c:varyColors val="0"/>
        <c:ser>
          <c:idx val="0"/>
          <c:order val="0"/>
          <c:tx>
            <c:strRef>
              <c:f>Sheet1!$B$1</c:f>
              <c:strCache>
                <c:ptCount val="1"/>
                <c:pt idx="0">
                  <c:v>Complete</c:v>
                </c:pt>
              </c:strCache>
            </c:strRef>
          </c:tx>
          <c:spPr>
            <a:solidFill>
              <a:schemeClr val="accent1"/>
            </a:solidFill>
            <a:ln>
              <a:noFill/>
            </a:ln>
            <a:effectLst/>
          </c:spPr>
          <c:invertIfNegative val="0"/>
          <c:cat>
            <c:strRef>
              <c:f>Sheet1!$A$2:$A$4</c:f>
              <c:strCache>
                <c:ptCount val="3"/>
                <c:pt idx="0">
                  <c:v>Basics</c:v>
                </c:pt>
                <c:pt idx="1">
                  <c:v>Intermediate</c:v>
                </c:pt>
                <c:pt idx="2">
                  <c:v>Advaced</c:v>
                </c:pt>
              </c:strCache>
            </c:strRef>
          </c:cat>
          <c:val>
            <c:numRef>
              <c:f>Sheet1!$B$2:$B$4</c:f>
              <c:numCache>
                <c:formatCode>General</c:formatCode>
                <c:ptCount val="3"/>
                <c:pt idx="0">
                  <c:v>10</c:v>
                </c:pt>
                <c:pt idx="1">
                  <c:v>4</c:v>
                </c:pt>
                <c:pt idx="2">
                  <c:v>2</c:v>
                </c:pt>
              </c:numCache>
            </c:numRef>
          </c:val>
          <c:extLst>
            <c:ext xmlns:c16="http://schemas.microsoft.com/office/drawing/2014/chart" uri="{C3380CC4-5D6E-409C-BE32-E72D297353CC}">
              <c16:uniqueId val="{00000000-440F-4DAC-93F5-27558520E0F0}"/>
            </c:ext>
          </c:extLst>
        </c:ser>
        <c:ser>
          <c:idx val="1"/>
          <c:order val="1"/>
          <c:tx>
            <c:strRef>
              <c:f>Sheet1!$C$1</c:f>
              <c:strCache>
                <c:ptCount val="1"/>
                <c:pt idx="0">
                  <c:v>In Progress</c:v>
                </c:pt>
              </c:strCache>
            </c:strRef>
          </c:tx>
          <c:spPr>
            <a:solidFill>
              <a:schemeClr val="accent2"/>
            </a:solidFill>
            <a:ln>
              <a:noFill/>
            </a:ln>
            <a:effectLst/>
          </c:spPr>
          <c:invertIfNegative val="0"/>
          <c:cat>
            <c:strRef>
              <c:f>Sheet1!$A$2:$A$4</c:f>
              <c:strCache>
                <c:ptCount val="3"/>
                <c:pt idx="0">
                  <c:v>Basics</c:v>
                </c:pt>
                <c:pt idx="1">
                  <c:v>Intermediate</c:v>
                </c:pt>
                <c:pt idx="2">
                  <c:v>Advaced</c:v>
                </c:pt>
              </c:strCache>
            </c:strRef>
          </c:cat>
          <c:val>
            <c:numRef>
              <c:f>Sheet1!$C$2:$C$4</c:f>
              <c:numCache>
                <c:formatCode>General</c:formatCode>
                <c:ptCount val="3"/>
                <c:pt idx="0">
                  <c:v>4</c:v>
                </c:pt>
                <c:pt idx="1">
                  <c:v>3</c:v>
                </c:pt>
                <c:pt idx="2">
                  <c:v>1</c:v>
                </c:pt>
              </c:numCache>
            </c:numRef>
          </c:val>
          <c:extLst>
            <c:ext xmlns:c16="http://schemas.microsoft.com/office/drawing/2014/chart" uri="{C3380CC4-5D6E-409C-BE32-E72D297353CC}">
              <c16:uniqueId val="{00000001-440F-4DAC-93F5-27558520E0F0}"/>
            </c:ext>
          </c:extLst>
        </c:ser>
        <c:ser>
          <c:idx val="2"/>
          <c:order val="2"/>
          <c:tx>
            <c:strRef>
              <c:f>Sheet1!$D$1</c:f>
              <c:strCache>
                <c:ptCount val="1"/>
                <c:pt idx="0">
                  <c:v>No Started</c:v>
                </c:pt>
              </c:strCache>
            </c:strRef>
          </c:tx>
          <c:spPr>
            <a:solidFill>
              <a:schemeClr val="accent3"/>
            </a:solidFill>
            <a:ln>
              <a:noFill/>
            </a:ln>
            <a:effectLst/>
          </c:spPr>
          <c:invertIfNegative val="0"/>
          <c:cat>
            <c:strRef>
              <c:f>Sheet1!$A$2:$A$4</c:f>
              <c:strCache>
                <c:ptCount val="3"/>
                <c:pt idx="0">
                  <c:v>Basics</c:v>
                </c:pt>
                <c:pt idx="1">
                  <c:v>Intermediate</c:v>
                </c:pt>
                <c:pt idx="2">
                  <c:v>Advaced</c:v>
                </c:pt>
              </c:strCache>
            </c:strRef>
          </c:cat>
          <c:val>
            <c:numRef>
              <c:f>Sheet1!$D$2:$D$4</c:f>
              <c:numCache>
                <c:formatCode>General</c:formatCode>
                <c:ptCount val="3"/>
                <c:pt idx="0">
                  <c:v>0</c:v>
                </c:pt>
                <c:pt idx="1">
                  <c:v>5</c:v>
                </c:pt>
                <c:pt idx="2">
                  <c:v>0</c:v>
                </c:pt>
              </c:numCache>
            </c:numRef>
          </c:val>
          <c:extLst>
            <c:ext xmlns:c16="http://schemas.microsoft.com/office/drawing/2014/chart" uri="{C3380CC4-5D6E-409C-BE32-E72D297353CC}">
              <c16:uniqueId val="{00000002-440F-4DAC-93F5-27558520E0F0}"/>
            </c:ext>
          </c:extLst>
        </c:ser>
        <c:ser>
          <c:idx val="3"/>
          <c:order val="3"/>
          <c:tx>
            <c:strRef>
              <c:f>Sheet1!$E$1</c:f>
              <c:strCache>
                <c:ptCount val="1"/>
                <c:pt idx="0">
                  <c:v>Not Enrolled</c:v>
                </c:pt>
              </c:strCache>
            </c:strRef>
          </c:tx>
          <c:spPr>
            <a:solidFill>
              <a:schemeClr val="accent4"/>
            </a:solidFill>
            <a:ln>
              <a:noFill/>
            </a:ln>
            <a:effectLst/>
          </c:spPr>
          <c:invertIfNegative val="0"/>
          <c:cat>
            <c:strRef>
              <c:f>Sheet1!$A$2:$A$4</c:f>
              <c:strCache>
                <c:ptCount val="3"/>
                <c:pt idx="0">
                  <c:v>Basics</c:v>
                </c:pt>
                <c:pt idx="1">
                  <c:v>Intermediate</c:v>
                </c:pt>
                <c:pt idx="2">
                  <c:v>Advaced</c:v>
                </c:pt>
              </c:strCache>
            </c:strRef>
          </c:cat>
          <c:val>
            <c:numRef>
              <c:f>Sheet1!$E$2:$E$4</c:f>
              <c:numCache>
                <c:formatCode>General</c:formatCode>
                <c:ptCount val="3"/>
                <c:pt idx="0">
                  <c:v>3</c:v>
                </c:pt>
                <c:pt idx="1">
                  <c:v>5</c:v>
                </c:pt>
                <c:pt idx="2">
                  <c:v>14</c:v>
                </c:pt>
              </c:numCache>
            </c:numRef>
          </c:val>
          <c:extLst>
            <c:ext xmlns:c16="http://schemas.microsoft.com/office/drawing/2014/chart" uri="{C3380CC4-5D6E-409C-BE32-E72D297353CC}">
              <c16:uniqueId val="{00000003-440F-4DAC-93F5-27558520E0F0}"/>
            </c:ext>
          </c:extLst>
        </c:ser>
        <c:dLbls>
          <c:showLegendKey val="0"/>
          <c:showVal val="0"/>
          <c:showCatName val="0"/>
          <c:showSerName val="0"/>
          <c:showPercent val="0"/>
          <c:showBubbleSize val="0"/>
        </c:dLbls>
        <c:gapWidth val="150"/>
        <c:overlap val="100"/>
        <c:axId val="809829120"/>
        <c:axId val="769883456"/>
      </c:barChart>
      <c:catAx>
        <c:axId val="8098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9883456"/>
        <c:crosses val="autoZero"/>
        <c:auto val="1"/>
        <c:lblAlgn val="ctr"/>
        <c:lblOffset val="100"/>
        <c:noMultiLvlLbl val="0"/>
      </c:catAx>
      <c:valAx>
        <c:axId val="7698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982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67626705734156E-2"/>
          <c:y val="3.4796926911556718E-2"/>
          <c:w val="0.90626486990025312"/>
          <c:h val="0.83077816795835113"/>
        </c:manualLayout>
      </c:layout>
      <c:barChart>
        <c:barDir val="col"/>
        <c:grouping val="stacked"/>
        <c:varyColors val="0"/>
        <c:ser>
          <c:idx val="0"/>
          <c:order val="0"/>
          <c:tx>
            <c:strRef>
              <c:f>Sheet1!$B$1</c:f>
              <c:strCache>
                <c:ptCount val="1"/>
                <c:pt idx="0">
                  <c:v>2018-20</c:v>
                </c:pt>
              </c:strCache>
            </c:strRef>
          </c:tx>
          <c:spPr>
            <a:solidFill>
              <a:srgbClr val="01B4E7"/>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Sheet1!$B$2:$B$11</c:f>
              <c:numCache>
                <c:formatCode>#,##0</c:formatCode>
                <c:ptCount val="10"/>
                <c:pt idx="0">
                  <c:v>8822</c:v>
                </c:pt>
                <c:pt idx="1">
                  <c:v>3161</c:v>
                </c:pt>
                <c:pt idx="2">
                  <c:v>4364</c:v>
                </c:pt>
                <c:pt idx="3">
                  <c:v>5476</c:v>
                </c:pt>
                <c:pt idx="4">
                  <c:v>2405</c:v>
                </c:pt>
                <c:pt idx="5">
                  <c:v>2174</c:v>
                </c:pt>
                <c:pt idx="6">
                  <c:v>1459</c:v>
                </c:pt>
                <c:pt idx="7">
                  <c:v>4461</c:v>
                </c:pt>
                <c:pt idx="8">
                  <c:v>2918</c:v>
                </c:pt>
                <c:pt idx="9">
                  <c:v>3563</c:v>
                </c:pt>
              </c:numCache>
            </c:numRef>
          </c:val>
          <c:extLst>
            <c:ext xmlns:c16="http://schemas.microsoft.com/office/drawing/2014/chart" uri="{C3380CC4-5D6E-409C-BE32-E72D297353CC}">
              <c16:uniqueId val="{00000000-0C9D-4A07-9607-6DDBE6995553}"/>
            </c:ext>
          </c:extLst>
        </c:ser>
        <c:ser>
          <c:idx val="1"/>
          <c:order val="1"/>
          <c:tx>
            <c:strRef>
              <c:f>Sheet1!$C$1</c:f>
              <c:strCache>
                <c:ptCount val="1"/>
                <c:pt idx="0">
                  <c:v>2020-21</c:v>
                </c:pt>
              </c:strCache>
            </c:strRef>
          </c:tx>
          <c:spPr>
            <a:solidFill>
              <a:schemeClr val="accent2"/>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Sheet1!$C$2:$C$11</c:f>
              <c:numCache>
                <c:formatCode>#,##0</c:formatCode>
                <c:ptCount val="10"/>
                <c:pt idx="0">
                  <c:v>15814</c:v>
                </c:pt>
                <c:pt idx="1">
                  <c:v>4452</c:v>
                </c:pt>
                <c:pt idx="2">
                  <c:v>6362</c:v>
                </c:pt>
                <c:pt idx="3">
                  <c:v>5545</c:v>
                </c:pt>
                <c:pt idx="4">
                  <c:v>2247</c:v>
                </c:pt>
                <c:pt idx="5">
                  <c:v>3243</c:v>
                </c:pt>
                <c:pt idx="6">
                  <c:v>1819</c:v>
                </c:pt>
                <c:pt idx="7">
                  <c:v>3623</c:v>
                </c:pt>
                <c:pt idx="8">
                  <c:v>4073</c:v>
                </c:pt>
                <c:pt idx="9">
                  <c:v>5930</c:v>
                </c:pt>
              </c:numCache>
            </c:numRef>
          </c:val>
          <c:extLst>
            <c:ext xmlns:c16="http://schemas.microsoft.com/office/drawing/2014/chart" uri="{C3380CC4-5D6E-409C-BE32-E72D297353CC}">
              <c16:uniqueId val="{00000001-0C9D-4A07-9607-6DDBE6995553}"/>
            </c:ext>
          </c:extLst>
        </c:ser>
        <c:ser>
          <c:idx val="2"/>
          <c:order val="2"/>
          <c:tx>
            <c:strRef>
              <c:f>Sheet1!$D$1</c:f>
              <c:strCache>
                <c:ptCount val="1"/>
                <c:pt idx="0">
                  <c:v>2021-22</c:v>
                </c:pt>
              </c:strCache>
            </c:strRef>
          </c:tx>
          <c:spPr>
            <a:solidFill>
              <a:schemeClr val="accent3"/>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Sheet1!$D$2:$D$11</c:f>
              <c:numCache>
                <c:formatCode>#,##0</c:formatCode>
                <c:ptCount val="10"/>
                <c:pt idx="0">
                  <c:v>14892</c:v>
                </c:pt>
                <c:pt idx="1">
                  <c:v>3865</c:v>
                </c:pt>
                <c:pt idx="2">
                  <c:v>4919</c:v>
                </c:pt>
                <c:pt idx="3">
                  <c:v>5694</c:v>
                </c:pt>
                <c:pt idx="4">
                  <c:v>1924</c:v>
                </c:pt>
                <c:pt idx="5">
                  <c:v>2824</c:v>
                </c:pt>
                <c:pt idx="6">
                  <c:v>3135</c:v>
                </c:pt>
                <c:pt idx="7">
                  <c:v>3533</c:v>
                </c:pt>
                <c:pt idx="8">
                  <c:v>2812</c:v>
                </c:pt>
                <c:pt idx="9">
                  <c:v>6352</c:v>
                </c:pt>
              </c:numCache>
            </c:numRef>
          </c:val>
          <c:extLst>
            <c:ext xmlns:c16="http://schemas.microsoft.com/office/drawing/2014/chart" uri="{C3380CC4-5D6E-409C-BE32-E72D297353CC}">
              <c16:uniqueId val="{00000002-0C9D-4A07-9607-6DDBE6995553}"/>
            </c:ext>
          </c:extLst>
        </c:ser>
        <c:ser>
          <c:idx val="3"/>
          <c:order val="3"/>
          <c:tx>
            <c:strRef>
              <c:f>Sheet1!$E$1</c:f>
              <c:strCache>
                <c:ptCount val="1"/>
                <c:pt idx="0">
                  <c:v>2022-23</c:v>
                </c:pt>
              </c:strCache>
            </c:strRef>
          </c:tx>
          <c:spPr>
            <a:solidFill>
              <a:schemeClr val="accent4"/>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Sheet1!$E$2:$E$11</c:f>
              <c:numCache>
                <c:formatCode>#,##0</c:formatCode>
                <c:ptCount val="10"/>
                <c:pt idx="0">
                  <c:v>18195</c:v>
                </c:pt>
                <c:pt idx="1">
                  <c:v>4081</c:v>
                </c:pt>
                <c:pt idx="2">
                  <c:v>4886</c:v>
                </c:pt>
                <c:pt idx="3">
                  <c:v>4406</c:v>
                </c:pt>
                <c:pt idx="4">
                  <c:v>2624</c:v>
                </c:pt>
                <c:pt idx="5">
                  <c:v>2327</c:v>
                </c:pt>
                <c:pt idx="6">
                  <c:v>2879</c:v>
                </c:pt>
                <c:pt idx="7">
                  <c:v>3987</c:v>
                </c:pt>
                <c:pt idx="8">
                  <c:v>3532</c:v>
                </c:pt>
                <c:pt idx="9">
                  <c:v>8863</c:v>
                </c:pt>
              </c:numCache>
            </c:numRef>
          </c:val>
          <c:extLst>
            <c:ext xmlns:c16="http://schemas.microsoft.com/office/drawing/2014/chart" uri="{C3380CC4-5D6E-409C-BE32-E72D297353CC}">
              <c16:uniqueId val="{00000000-2BF3-4CA8-9CB6-4C391B21BF82}"/>
            </c:ext>
          </c:extLst>
        </c:ser>
        <c:ser>
          <c:idx val="4"/>
          <c:order val="4"/>
          <c:tx>
            <c:strRef>
              <c:f>Sheet1!$F$1</c:f>
              <c:strCache>
                <c:ptCount val="1"/>
                <c:pt idx="0">
                  <c:v>2023-24</c:v>
                </c:pt>
              </c:strCache>
            </c:strRef>
          </c:tx>
          <c:spPr>
            <a:solidFill>
              <a:schemeClr val="accent5"/>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Sheet1!$F$2:$F$11</c:f>
              <c:numCache>
                <c:formatCode>#,##0</c:formatCode>
                <c:ptCount val="10"/>
                <c:pt idx="0">
                  <c:v>31043</c:v>
                </c:pt>
                <c:pt idx="1">
                  <c:v>3595</c:v>
                </c:pt>
                <c:pt idx="2">
                  <c:v>4349</c:v>
                </c:pt>
                <c:pt idx="3">
                  <c:v>6467</c:v>
                </c:pt>
                <c:pt idx="4">
                  <c:v>3496</c:v>
                </c:pt>
                <c:pt idx="5">
                  <c:v>3173</c:v>
                </c:pt>
                <c:pt idx="6">
                  <c:v>3039</c:v>
                </c:pt>
                <c:pt idx="7">
                  <c:v>3442</c:v>
                </c:pt>
                <c:pt idx="8">
                  <c:v>4361</c:v>
                </c:pt>
                <c:pt idx="9">
                  <c:v>10601</c:v>
                </c:pt>
              </c:numCache>
            </c:numRef>
          </c:val>
          <c:extLst>
            <c:ext xmlns:c16="http://schemas.microsoft.com/office/drawing/2014/chart" uri="{C3380CC4-5D6E-409C-BE32-E72D297353CC}">
              <c16:uniqueId val="{00000000-2538-4D34-84D5-5030F9658DA8}"/>
            </c:ext>
          </c:extLst>
        </c:ser>
        <c:dLbls>
          <c:showLegendKey val="0"/>
          <c:showVal val="0"/>
          <c:showCatName val="0"/>
          <c:showSerName val="0"/>
          <c:showPercent val="0"/>
          <c:showBubbleSize val="0"/>
        </c:dLbls>
        <c:gapWidth val="150"/>
        <c:overlap val="100"/>
        <c:axId val="664761416"/>
        <c:axId val="664763056"/>
      </c:barChart>
      <c:catAx>
        <c:axId val="6647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3056"/>
        <c:crosses val="autoZero"/>
        <c:auto val="1"/>
        <c:lblAlgn val="ctr"/>
        <c:lblOffset val="100"/>
        <c:noMultiLvlLbl val="0"/>
      </c:catAx>
      <c:valAx>
        <c:axId val="66476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64761416"/>
        <c:crosses val="autoZero"/>
        <c:crossBetween val="between"/>
      </c:valAx>
      <c:spPr>
        <a:noFill/>
        <a:ln>
          <a:noFill/>
        </a:ln>
        <a:effectLst/>
      </c:spPr>
    </c:plotArea>
    <c:legend>
      <c:legendPos val="b"/>
      <c:layout>
        <c:manualLayout>
          <c:xMode val="edge"/>
          <c:yMode val="edge"/>
          <c:x val="0.37411838703828815"/>
          <c:y val="0.12202045646584234"/>
          <c:w val="0.59024288549428261"/>
          <c:h val="6.760200218662644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62060454363732E-2"/>
          <c:y val="3.4796998831096375E-2"/>
          <c:w val="0.92619665919243543"/>
          <c:h val="0.75117037802414"/>
        </c:manualLayout>
      </c:layout>
      <c:barChart>
        <c:barDir val="col"/>
        <c:grouping val="stacked"/>
        <c:varyColors val="0"/>
        <c:ser>
          <c:idx val="0"/>
          <c:order val="0"/>
          <c:tx>
            <c:strRef>
              <c:f>Sheet1!$B$1</c:f>
              <c:strCache>
                <c:ptCount val="1"/>
                <c:pt idx="0">
                  <c:v>2019-20</c:v>
                </c:pt>
              </c:strCache>
            </c:strRef>
          </c:tx>
          <c:spPr>
            <a:solidFill>
              <a:srgbClr val="17458F"/>
            </a:solidFill>
            <a:ln>
              <a:noFill/>
            </a:ln>
            <a:effectLst/>
          </c:spPr>
          <c:invertIfNegative val="0"/>
          <c:cat>
            <c:strRef>
              <c:f>Sheet1!$A$2:$A$11</c:f>
              <c:strCache>
                <c:ptCount val="10"/>
                <c:pt idx="0">
                  <c:v>Zone 25</c:v>
                </c:pt>
                <c:pt idx="1">
                  <c:v>Zone 26</c:v>
                </c:pt>
                <c:pt idx="2">
                  <c:v>Zone 27</c:v>
                </c:pt>
                <c:pt idx="3">
                  <c:v>Zone 28</c:v>
                </c:pt>
                <c:pt idx="4">
                  <c:v>Zone 29</c:v>
                </c:pt>
                <c:pt idx="5">
                  <c:v>Zone 30</c:v>
                </c:pt>
                <c:pt idx="6">
                  <c:v>Zone 31</c:v>
                </c:pt>
                <c:pt idx="7">
                  <c:v>Zone 32</c:v>
                </c:pt>
                <c:pt idx="8">
                  <c:v>Zone 33</c:v>
                </c:pt>
                <c:pt idx="9">
                  <c:v>Zone 34 </c:v>
                </c:pt>
              </c:strCache>
            </c:strRef>
          </c:cat>
          <c:val>
            <c:numRef>
              <c:f>Sheet1!$B$2:$B$11</c:f>
              <c:numCache>
                <c:formatCode>General</c:formatCode>
                <c:ptCount val="10"/>
                <c:pt idx="0">
                  <c:v>13046</c:v>
                </c:pt>
                <c:pt idx="1">
                  <c:v>5699</c:v>
                </c:pt>
                <c:pt idx="2">
                  <c:v>5864</c:v>
                </c:pt>
                <c:pt idx="3">
                  <c:v>7241</c:v>
                </c:pt>
                <c:pt idx="4">
                  <c:v>4315</c:v>
                </c:pt>
                <c:pt idx="5">
                  <c:v>3485</c:v>
                </c:pt>
                <c:pt idx="6">
                  <c:v>3283</c:v>
                </c:pt>
                <c:pt idx="7">
                  <c:v>4850</c:v>
                </c:pt>
                <c:pt idx="8">
                  <c:v>5406</c:v>
                </c:pt>
                <c:pt idx="9">
                  <c:v>7157</c:v>
                </c:pt>
              </c:numCache>
            </c:numRef>
          </c:val>
          <c:extLst>
            <c:ext xmlns:c16="http://schemas.microsoft.com/office/drawing/2014/chart" uri="{C3380CC4-5D6E-409C-BE32-E72D297353CC}">
              <c16:uniqueId val="{00000000-6E01-4F9F-ABCD-CF59E7A5A1D9}"/>
            </c:ext>
          </c:extLst>
        </c:ser>
        <c:dLbls>
          <c:showLegendKey val="0"/>
          <c:showVal val="0"/>
          <c:showCatName val="0"/>
          <c:showSerName val="0"/>
          <c:showPercent val="0"/>
          <c:showBubbleSize val="0"/>
        </c:dLbls>
        <c:gapWidth val="219"/>
        <c:overlap val="100"/>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865559437520642"/>
          <c:y val="0.9111513327191969"/>
          <c:w val="0.29728798386956595"/>
          <c:h val="5.9161149465146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Courses Complete</c:v>
                </c:pt>
              </c:strCache>
            </c:strRef>
          </c:tx>
          <c:spPr>
            <a:solidFill>
              <a:srgbClr val="17458F"/>
            </a:solidFill>
            <a:ln>
              <a:noFill/>
            </a:ln>
            <a:effectLst/>
          </c:spPr>
          <c:invertIfNegative val="0"/>
          <c:cat>
            <c:numRef>
              <c:f>Sheet1!$A$2:$A$11</c:f>
              <c:numCache>
                <c:formatCode>General</c:formatCode>
                <c:ptCount val="10"/>
                <c:pt idx="0">
                  <c:v>6760</c:v>
                </c:pt>
                <c:pt idx="1">
                  <c:v>6780</c:v>
                </c:pt>
                <c:pt idx="2">
                  <c:v>6110</c:v>
                </c:pt>
                <c:pt idx="3">
                  <c:v>6040</c:v>
                </c:pt>
                <c:pt idx="4">
                  <c:v>6710</c:v>
                </c:pt>
                <c:pt idx="5">
                  <c:v>6690</c:v>
                </c:pt>
                <c:pt idx="6">
                  <c:v>6490</c:v>
                </c:pt>
                <c:pt idx="7">
                  <c:v>6510</c:v>
                </c:pt>
                <c:pt idx="8">
                  <c:v>6860</c:v>
                </c:pt>
                <c:pt idx="9">
                  <c:v>6740</c:v>
                </c:pt>
              </c:numCache>
            </c:numRef>
          </c:cat>
          <c:val>
            <c:numRef>
              <c:f>Sheet1!$B$2:$B$11</c:f>
              <c:numCache>
                <c:formatCode>General</c:formatCode>
                <c:ptCount val="10"/>
                <c:pt idx="0">
                  <c:v>1971</c:v>
                </c:pt>
                <c:pt idx="1">
                  <c:v>1790</c:v>
                </c:pt>
                <c:pt idx="2">
                  <c:v>1725</c:v>
                </c:pt>
                <c:pt idx="3">
                  <c:v>1550</c:v>
                </c:pt>
                <c:pt idx="4">
                  <c:v>1423</c:v>
                </c:pt>
                <c:pt idx="5">
                  <c:v>1204</c:v>
                </c:pt>
                <c:pt idx="6">
                  <c:v>1082</c:v>
                </c:pt>
                <c:pt idx="7">
                  <c:v>1064</c:v>
                </c:pt>
                <c:pt idx="8">
                  <c:v>1043</c:v>
                </c:pt>
                <c:pt idx="9">
                  <c:v>1016</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Learners</c:v>
                </c:pt>
              </c:strCache>
            </c:strRef>
          </c:tx>
          <c:spPr>
            <a:solidFill>
              <a:srgbClr val="872175"/>
            </a:solidFill>
            <a:ln>
              <a:noFill/>
            </a:ln>
            <a:effectLst/>
          </c:spPr>
          <c:invertIfNegative val="0"/>
          <c:cat>
            <c:numRef>
              <c:f>Sheet1!$A$2:$A$11</c:f>
              <c:numCache>
                <c:formatCode>General</c:formatCode>
                <c:ptCount val="10"/>
                <c:pt idx="0">
                  <c:v>6760</c:v>
                </c:pt>
                <c:pt idx="1">
                  <c:v>6780</c:v>
                </c:pt>
                <c:pt idx="2">
                  <c:v>6110</c:v>
                </c:pt>
                <c:pt idx="3">
                  <c:v>6040</c:v>
                </c:pt>
                <c:pt idx="4">
                  <c:v>6710</c:v>
                </c:pt>
                <c:pt idx="5">
                  <c:v>6690</c:v>
                </c:pt>
                <c:pt idx="6">
                  <c:v>6490</c:v>
                </c:pt>
                <c:pt idx="7">
                  <c:v>6510</c:v>
                </c:pt>
                <c:pt idx="8">
                  <c:v>6860</c:v>
                </c:pt>
                <c:pt idx="9">
                  <c:v>6740</c:v>
                </c:pt>
              </c:numCache>
            </c:numRef>
          </c:cat>
          <c:val>
            <c:numRef>
              <c:f>Sheet1!$C$2:$C$11</c:f>
              <c:numCache>
                <c:formatCode>General</c:formatCode>
                <c:ptCount val="10"/>
                <c:pt idx="0">
                  <c:v>353</c:v>
                </c:pt>
                <c:pt idx="1">
                  <c:v>425</c:v>
                </c:pt>
                <c:pt idx="2">
                  <c:v>393</c:v>
                </c:pt>
                <c:pt idx="3">
                  <c:v>266</c:v>
                </c:pt>
                <c:pt idx="4">
                  <c:v>268</c:v>
                </c:pt>
                <c:pt idx="5">
                  <c:v>407</c:v>
                </c:pt>
                <c:pt idx="6">
                  <c:v>239</c:v>
                </c:pt>
                <c:pt idx="7">
                  <c:v>204</c:v>
                </c:pt>
                <c:pt idx="8">
                  <c:v>257</c:v>
                </c:pt>
                <c:pt idx="9">
                  <c:v>167</c:v>
                </c:pt>
              </c:numCache>
            </c:numRef>
          </c:val>
          <c:extLst>
            <c:ext xmlns:c16="http://schemas.microsoft.com/office/drawing/2014/chart" uri="{C3380CC4-5D6E-409C-BE32-E72D297353CC}">
              <c16:uniqueId val="{00000001-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w="25400">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B2B68-4546-40FB-9F3A-208CCFF30A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9D74EB-54D6-44EC-BC3C-357529C30B75}">
      <dgm:prSet/>
      <dgm:spPr/>
      <dgm:t>
        <a:bodyPr/>
        <a:lstStyle/>
        <a:p>
          <a:r>
            <a:rPr lang="en-US" b="0" dirty="0"/>
            <a:t>Overview of the Learning Center</a:t>
          </a:r>
        </a:p>
      </dgm:t>
    </dgm:pt>
    <dgm:pt modelId="{5305B51E-793E-4FAC-909E-B540F3ACB20E}" type="parTrans" cxnId="{FAEB77FA-C1E0-43BA-BA6D-0FB846764FDB}">
      <dgm:prSet/>
      <dgm:spPr/>
      <dgm:t>
        <a:bodyPr/>
        <a:lstStyle/>
        <a:p>
          <a:endParaRPr lang="en-US"/>
        </a:p>
      </dgm:t>
    </dgm:pt>
    <dgm:pt modelId="{BC487A02-B6D0-4D59-9FFC-AA18279F3DE2}" type="sibTrans" cxnId="{FAEB77FA-C1E0-43BA-BA6D-0FB846764FDB}">
      <dgm:prSet/>
      <dgm:spPr/>
      <dgm:t>
        <a:bodyPr/>
        <a:lstStyle/>
        <a:p>
          <a:endParaRPr lang="en-US"/>
        </a:p>
      </dgm:t>
    </dgm:pt>
    <dgm:pt modelId="{034F8A6E-F929-433D-9258-DCAE291AD69C}">
      <dgm:prSet/>
      <dgm:spPr/>
      <dgm:t>
        <a:bodyPr/>
        <a:lstStyle/>
        <a:p>
          <a:r>
            <a:rPr lang="en-US" dirty="0"/>
            <a:t>Learning Resources</a:t>
          </a:r>
        </a:p>
      </dgm:t>
    </dgm:pt>
    <dgm:pt modelId="{D5FED6C5-66A4-4C97-90CF-98DA0CBB8B9A}" type="parTrans" cxnId="{1BE6E8AF-81FA-4F49-BD8B-98FE2414DFD3}">
      <dgm:prSet/>
      <dgm:spPr/>
      <dgm:t>
        <a:bodyPr/>
        <a:lstStyle/>
        <a:p>
          <a:endParaRPr lang="en-US"/>
        </a:p>
      </dgm:t>
    </dgm:pt>
    <dgm:pt modelId="{F6463B23-92A7-4CBC-841B-FF283D840AE6}" type="sibTrans" cxnId="{1BE6E8AF-81FA-4F49-BD8B-98FE2414DFD3}">
      <dgm:prSet/>
      <dgm:spPr/>
      <dgm:t>
        <a:bodyPr/>
        <a:lstStyle/>
        <a:p>
          <a:endParaRPr lang="en-US"/>
        </a:p>
      </dgm:t>
    </dgm:pt>
    <dgm:pt modelId="{0712BA88-08F2-48B8-BB49-B51B726C25BB}">
      <dgm:prSet/>
      <dgm:spPr/>
      <dgm:t>
        <a:bodyPr/>
        <a:lstStyle/>
        <a:p>
          <a:r>
            <a:rPr lang="en-US" dirty="0"/>
            <a:t>Leveraging the Learning Center</a:t>
          </a:r>
        </a:p>
      </dgm:t>
    </dgm:pt>
    <dgm:pt modelId="{5564C711-911C-4326-AB45-283CB8092F27}" type="parTrans" cxnId="{D6F4BFCB-850A-4BB6-AFF5-A6C7AA886FF4}">
      <dgm:prSet/>
      <dgm:spPr/>
      <dgm:t>
        <a:bodyPr/>
        <a:lstStyle/>
        <a:p>
          <a:endParaRPr lang="en-US"/>
        </a:p>
      </dgm:t>
    </dgm:pt>
    <dgm:pt modelId="{1D0ABD48-5B90-4F37-AF9D-5FEBE4E07948}" type="sibTrans" cxnId="{D6F4BFCB-850A-4BB6-AFF5-A6C7AA886FF4}">
      <dgm:prSet/>
      <dgm:spPr/>
      <dgm:t>
        <a:bodyPr/>
        <a:lstStyle/>
        <a:p>
          <a:endParaRPr lang="en-US"/>
        </a:p>
      </dgm:t>
    </dgm:pt>
    <dgm:pt modelId="{2F16BEC7-41DC-430D-9B46-5E17C88CB725}">
      <dgm:prSet/>
      <dgm:spPr/>
      <dgm:t>
        <a:bodyPr/>
        <a:lstStyle/>
        <a:p>
          <a:r>
            <a:rPr lang="en-US"/>
            <a:t>Stay Connected</a:t>
          </a:r>
        </a:p>
      </dgm:t>
    </dgm:pt>
    <dgm:pt modelId="{4426DC24-AC5E-4E1C-83BA-428ECFC9ACD5}" type="parTrans" cxnId="{1875DD32-FF21-4D86-B384-F826D12A0B9A}">
      <dgm:prSet/>
      <dgm:spPr/>
      <dgm:t>
        <a:bodyPr/>
        <a:lstStyle/>
        <a:p>
          <a:endParaRPr lang="en-US"/>
        </a:p>
      </dgm:t>
    </dgm:pt>
    <dgm:pt modelId="{8DF5C7AB-9227-4671-9CC9-1C35861AA04B}" type="sibTrans" cxnId="{1875DD32-FF21-4D86-B384-F826D12A0B9A}">
      <dgm:prSet/>
      <dgm:spPr/>
      <dgm:t>
        <a:bodyPr/>
        <a:lstStyle/>
        <a:p>
          <a:endParaRPr lang="en-US"/>
        </a:p>
      </dgm:t>
    </dgm:pt>
    <dgm:pt modelId="{EC997150-F04C-463B-9814-5DE40D51A938}" type="pres">
      <dgm:prSet presAssocID="{33AB2B68-4546-40FB-9F3A-208CCFF30ABC}" presName="vert0" presStyleCnt="0">
        <dgm:presLayoutVars>
          <dgm:dir/>
          <dgm:animOne val="branch"/>
          <dgm:animLvl val="lvl"/>
        </dgm:presLayoutVars>
      </dgm:prSet>
      <dgm:spPr/>
    </dgm:pt>
    <dgm:pt modelId="{7455CBAD-5AB7-4866-9C92-843C9F302978}" type="pres">
      <dgm:prSet presAssocID="{B69D74EB-54D6-44EC-BC3C-357529C30B75}" presName="thickLine" presStyleLbl="alignNode1" presStyleIdx="0" presStyleCnt="4"/>
      <dgm:spPr/>
    </dgm:pt>
    <dgm:pt modelId="{FA6E23EC-44F2-4920-BB1A-92553D0A471D}" type="pres">
      <dgm:prSet presAssocID="{B69D74EB-54D6-44EC-BC3C-357529C30B75}" presName="horz1" presStyleCnt="0"/>
      <dgm:spPr/>
    </dgm:pt>
    <dgm:pt modelId="{1F2C9E96-8B27-4E9D-82C6-E1BC395858FE}" type="pres">
      <dgm:prSet presAssocID="{B69D74EB-54D6-44EC-BC3C-357529C30B75}" presName="tx1" presStyleLbl="revTx" presStyleIdx="0" presStyleCnt="4"/>
      <dgm:spPr/>
    </dgm:pt>
    <dgm:pt modelId="{A81004B8-676D-4D1B-825A-11EA00BFB8F4}" type="pres">
      <dgm:prSet presAssocID="{B69D74EB-54D6-44EC-BC3C-357529C30B75}" presName="vert1" presStyleCnt="0"/>
      <dgm:spPr/>
    </dgm:pt>
    <dgm:pt modelId="{E603D530-8A51-434A-802A-3C375AA46CC4}" type="pres">
      <dgm:prSet presAssocID="{034F8A6E-F929-433D-9258-DCAE291AD69C}" presName="thickLine" presStyleLbl="alignNode1" presStyleIdx="1" presStyleCnt="4"/>
      <dgm:spPr/>
    </dgm:pt>
    <dgm:pt modelId="{A3AAC124-2986-4947-8EDB-4D0C60C22A0F}" type="pres">
      <dgm:prSet presAssocID="{034F8A6E-F929-433D-9258-DCAE291AD69C}" presName="horz1" presStyleCnt="0"/>
      <dgm:spPr/>
    </dgm:pt>
    <dgm:pt modelId="{E5B502CA-D720-45D0-9EAF-7EF0F0AFB251}" type="pres">
      <dgm:prSet presAssocID="{034F8A6E-F929-433D-9258-DCAE291AD69C}" presName="tx1" presStyleLbl="revTx" presStyleIdx="1" presStyleCnt="4"/>
      <dgm:spPr/>
    </dgm:pt>
    <dgm:pt modelId="{41C05FAE-9012-49A0-AB9B-842AE24C8CB4}" type="pres">
      <dgm:prSet presAssocID="{034F8A6E-F929-433D-9258-DCAE291AD69C}" presName="vert1" presStyleCnt="0"/>
      <dgm:spPr/>
    </dgm:pt>
    <dgm:pt modelId="{A8FBF8DF-561F-460A-B65B-DF1386734AD3}" type="pres">
      <dgm:prSet presAssocID="{0712BA88-08F2-48B8-BB49-B51B726C25BB}" presName="thickLine" presStyleLbl="alignNode1" presStyleIdx="2" presStyleCnt="4"/>
      <dgm:spPr/>
    </dgm:pt>
    <dgm:pt modelId="{D527DD5E-B707-4D81-8FF4-1D9F0EC62BAC}" type="pres">
      <dgm:prSet presAssocID="{0712BA88-08F2-48B8-BB49-B51B726C25BB}" presName="horz1" presStyleCnt="0"/>
      <dgm:spPr/>
    </dgm:pt>
    <dgm:pt modelId="{4EC9D0C3-B72D-4FEA-8443-F06D6DF42D1B}" type="pres">
      <dgm:prSet presAssocID="{0712BA88-08F2-48B8-BB49-B51B726C25BB}" presName="tx1" presStyleLbl="revTx" presStyleIdx="2" presStyleCnt="4"/>
      <dgm:spPr/>
    </dgm:pt>
    <dgm:pt modelId="{B55FA7C4-7795-4AF3-8E1C-7A130DBCFC7F}" type="pres">
      <dgm:prSet presAssocID="{0712BA88-08F2-48B8-BB49-B51B726C25BB}" presName="vert1" presStyleCnt="0"/>
      <dgm:spPr/>
    </dgm:pt>
    <dgm:pt modelId="{36153002-B991-492A-BDC2-5E57BAB10482}" type="pres">
      <dgm:prSet presAssocID="{2F16BEC7-41DC-430D-9B46-5E17C88CB725}" presName="thickLine" presStyleLbl="alignNode1" presStyleIdx="3" presStyleCnt="4"/>
      <dgm:spPr/>
    </dgm:pt>
    <dgm:pt modelId="{FD0FC86C-987D-45DC-B2F6-96A6E5605D8D}" type="pres">
      <dgm:prSet presAssocID="{2F16BEC7-41DC-430D-9B46-5E17C88CB725}" presName="horz1" presStyleCnt="0"/>
      <dgm:spPr/>
    </dgm:pt>
    <dgm:pt modelId="{D62ED396-0E24-4E2A-BF77-2E26D0A0A100}" type="pres">
      <dgm:prSet presAssocID="{2F16BEC7-41DC-430D-9B46-5E17C88CB725}" presName="tx1" presStyleLbl="revTx" presStyleIdx="3" presStyleCnt="4"/>
      <dgm:spPr/>
    </dgm:pt>
    <dgm:pt modelId="{EB2D54E2-B269-4037-9DDA-A2F2ADC1F82B}" type="pres">
      <dgm:prSet presAssocID="{2F16BEC7-41DC-430D-9B46-5E17C88CB725}" presName="vert1" presStyleCnt="0"/>
      <dgm:spPr/>
    </dgm:pt>
  </dgm:ptLst>
  <dgm:cxnLst>
    <dgm:cxn modelId="{1875DD32-FF21-4D86-B384-F826D12A0B9A}" srcId="{33AB2B68-4546-40FB-9F3A-208CCFF30ABC}" destId="{2F16BEC7-41DC-430D-9B46-5E17C88CB725}" srcOrd="3" destOrd="0" parTransId="{4426DC24-AC5E-4E1C-83BA-428ECFC9ACD5}" sibTransId="{8DF5C7AB-9227-4671-9CC9-1C35861AA04B}"/>
    <dgm:cxn modelId="{F3999C64-1E4C-425E-8D69-390837674463}" type="presOf" srcId="{0712BA88-08F2-48B8-BB49-B51B726C25BB}" destId="{4EC9D0C3-B72D-4FEA-8443-F06D6DF42D1B}" srcOrd="0" destOrd="0" presId="urn:microsoft.com/office/officeart/2008/layout/LinedList"/>
    <dgm:cxn modelId="{72E810A0-5964-4AD3-B92D-F4D9D76BDCA0}" type="presOf" srcId="{2F16BEC7-41DC-430D-9B46-5E17C88CB725}" destId="{D62ED396-0E24-4E2A-BF77-2E26D0A0A100}" srcOrd="0" destOrd="0" presId="urn:microsoft.com/office/officeart/2008/layout/LinedList"/>
    <dgm:cxn modelId="{1BE6E8AF-81FA-4F49-BD8B-98FE2414DFD3}" srcId="{33AB2B68-4546-40FB-9F3A-208CCFF30ABC}" destId="{034F8A6E-F929-433D-9258-DCAE291AD69C}" srcOrd="1" destOrd="0" parTransId="{D5FED6C5-66A4-4C97-90CF-98DA0CBB8B9A}" sibTransId="{F6463B23-92A7-4CBC-841B-FF283D840AE6}"/>
    <dgm:cxn modelId="{699B3DBE-3AC4-4348-BDAB-F5AB941C8ECD}" type="presOf" srcId="{33AB2B68-4546-40FB-9F3A-208CCFF30ABC}" destId="{EC997150-F04C-463B-9814-5DE40D51A938}" srcOrd="0" destOrd="0" presId="urn:microsoft.com/office/officeart/2008/layout/LinedList"/>
    <dgm:cxn modelId="{D6F4BFCB-850A-4BB6-AFF5-A6C7AA886FF4}" srcId="{33AB2B68-4546-40FB-9F3A-208CCFF30ABC}" destId="{0712BA88-08F2-48B8-BB49-B51B726C25BB}" srcOrd="2" destOrd="0" parTransId="{5564C711-911C-4326-AB45-283CB8092F27}" sibTransId="{1D0ABD48-5B90-4F37-AF9D-5FEBE4E07948}"/>
    <dgm:cxn modelId="{6E9BCBDF-1B4A-427C-A050-B43666B52E1F}" type="presOf" srcId="{034F8A6E-F929-433D-9258-DCAE291AD69C}" destId="{E5B502CA-D720-45D0-9EAF-7EF0F0AFB251}" srcOrd="0" destOrd="0" presId="urn:microsoft.com/office/officeart/2008/layout/LinedList"/>
    <dgm:cxn modelId="{FAEB77FA-C1E0-43BA-BA6D-0FB846764FDB}" srcId="{33AB2B68-4546-40FB-9F3A-208CCFF30ABC}" destId="{B69D74EB-54D6-44EC-BC3C-357529C30B75}" srcOrd="0" destOrd="0" parTransId="{5305B51E-793E-4FAC-909E-B540F3ACB20E}" sibTransId="{BC487A02-B6D0-4D59-9FFC-AA18279F3DE2}"/>
    <dgm:cxn modelId="{0EB76BFD-0C23-4F5F-B6D8-DCF010C9199C}" type="presOf" srcId="{B69D74EB-54D6-44EC-BC3C-357529C30B75}" destId="{1F2C9E96-8B27-4E9D-82C6-E1BC395858FE}" srcOrd="0" destOrd="0" presId="urn:microsoft.com/office/officeart/2008/layout/LinedList"/>
    <dgm:cxn modelId="{8465842B-C9DB-42FD-966F-3C7E776AB1E7}" type="presParOf" srcId="{EC997150-F04C-463B-9814-5DE40D51A938}" destId="{7455CBAD-5AB7-4866-9C92-843C9F302978}" srcOrd="0" destOrd="0" presId="urn:microsoft.com/office/officeart/2008/layout/LinedList"/>
    <dgm:cxn modelId="{B037F106-AE67-43D4-8C44-C3CA3CEE1108}" type="presParOf" srcId="{EC997150-F04C-463B-9814-5DE40D51A938}" destId="{FA6E23EC-44F2-4920-BB1A-92553D0A471D}" srcOrd="1" destOrd="0" presId="urn:microsoft.com/office/officeart/2008/layout/LinedList"/>
    <dgm:cxn modelId="{F2EF36F8-A031-4131-9C01-E3D1BACE921A}" type="presParOf" srcId="{FA6E23EC-44F2-4920-BB1A-92553D0A471D}" destId="{1F2C9E96-8B27-4E9D-82C6-E1BC395858FE}" srcOrd="0" destOrd="0" presId="urn:microsoft.com/office/officeart/2008/layout/LinedList"/>
    <dgm:cxn modelId="{EC3D3B22-17AA-419D-8E45-2816CEDCA208}" type="presParOf" srcId="{FA6E23EC-44F2-4920-BB1A-92553D0A471D}" destId="{A81004B8-676D-4D1B-825A-11EA00BFB8F4}" srcOrd="1" destOrd="0" presId="urn:microsoft.com/office/officeart/2008/layout/LinedList"/>
    <dgm:cxn modelId="{65016164-DDF4-4A78-9C83-744F04C2460E}" type="presParOf" srcId="{EC997150-F04C-463B-9814-5DE40D51A938}" destId="{E603D530-8A51-434A-802A-3C375AA46CC4}" srcOrd="2" destOrd="0" presId="urn:microsoft.com/office/officeart/2008/layout/LinedList"/>
    <dgm:cxn modelId="{451BD46D-3D00-481B-A6E5-146D2D5D6F6A}" type="presParOf" srcId="{EC997150-F04C-463B-9814-5DE40D51A938}" destId="{A3AAC124-2986-4947-8EDB-4D0C60C22A0F}" srcOrd="3" destOrd="0" presId="urn:microsoft.com/office/officeart/2008/layout/LinedList"/>
    <dgm:cxn modelId="{7EB2DB6F-54B9-4410-BBA2-395EBA9A57F0}" type="presParOf" srcId="{A3AAC124-2986-4947-8EDB-4D0C60C22A0F}" destId="{E5B502CA-D720-45D0-9EAF-7EF0F0AFB251}" srcOrd="0" destOrd="0" presId="urn:microsoft.com/office/officeart/2008/layout/LinedList"/>
    <dgm:cxn modelId="{D61B5C83-9050-49D0-9B92-F14C64EE955C}" type="presParOf" srcId="{A3AAC124-2986-4947-8EDB-4D0C60C22A0F}" destId="{41C05FAE-9012-49A0-AB9B-842AE24C8CB4}" srcOrd="1" destOrd="0" presId="urn:microsoft.com/office/officeart/2008/layout/LinedList"/>
    <dgm:cxn modelId="{15D3422A-11B9-4586-83B2-F989182BC6C6}" type="presParOf" srcId="{EC997150-F04C-463B-9814-5DE40D51A938}" destId="{A8FBF8DF-561F-460A-B65B-DF1386734AD3}" srcOrd="4" destOrd="0" presId="urn:microsoft.com/office/officeart/2008/layout/LinedList"/>
    <dgm:cxn modelId="{6C05BFAF-C956-474C-B05F-63A48DC34F1E}" type="presParOf" srcId="{EC997150-F04C-463B-9814-5DE40D51A938}" destId="{D527DD5E-B707-4D81-8FF4-1D9F0EC62BAC}" srcOrd="5" destOrd="0" presId="urn:microsoft.com/office/officeart/2008/layout/LinedList"/>
    <dgm:cxn modelId="{2677F738-D1F4-4580-A706-D3B5C36B7415}" type="presParOf" srcId="{D527DD5E-B707-4D81-8FF4-1D9F0EC62BAC}" destId="{4EC9D0C3-B72D-4FEA-8443-F06D6DF42D1B}" srcOrd="0" destOrd="0" presId="urn:microsoft.com/office/officeart/2008/layout/LinedList"/>
    <dgm:cxn modelId="{B7CB4E8B-A38F-460B-BA24-AD40777A13B8}" type="presParOf" srcId="{D527DD5E-B707-4D81-8FF4-1D9F0EC62BAC}" destId="{B55FA7C4-7795-4AF3-8E1C-7A130DBCFC7F}" srcOrd="1" destOrd="0" presId="urn:microsoft.com/office/officeart/2008/layout/LinedList"/>
    <dgm:cxn modelId="{4BEB010A-FB2B-4120-AE93-D95238F1C744}" type="presParOf" srcId="{EC997150-F04C-463B-9814-5DE40D51A938}" destId="{36153002-B991-492A-BDC2-5E57BAB10482}" srcOrd="6" destOrd="0" presId="urn:microsoft.com/office/officeart/2008/layout/LinedList"/>
    <dgm:cxn modelId="{D65959BF-2CEB-4617-A71D-C300417DD3C2}" type="presParOf" srcId="{EC997150-F04C-463B-9814-5DE40D51A938}" destId="{FD0FC86C-987D-45DC-B2F6-96A6E5605D8D}" srcOrd="7" destOrd="0" presId="urn:microsoft.com/office/officeart/2008/layout/LinedList"/>
    <dgm:cxn modelId="{58ACBDC5-5263-4439-A905-5337EDE30013}" type="presParOf" srcId="{FD0FC86C-987D-45DC-B2F6-96A6E5605D8D}" destId="{D62ED396-0E24-4E2A-BF77-2E26D0A0A100}" srcOrd="0" destOrd="0" presId="urn:microsoft.com/office/officeart/2008/layout/LinedList"/>
    <dgm:cxn modelId="{501BE9E6-37BC-4BA4-B586-BE079D0E2CB2}" type="presParOf" srcId="{FD0FC86C-987D-45DC-B2F6-96A6E5605D8D}" destId="{EB2D54E2-B269-4037-9DDA-A2F2ADC1F82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CBAD-5AB7-4866-9C92-843C9F302978}">
      <dsp:nvSpPr>
        <dsp:cNvPr id="0" name=""/>
        <dsp:cNvSpPr/>
      </dsp:nvSpPr>
      <dsp:spPr>
        <a:xfrm>
          <a:off x="0" y="0"/>
          <a:ext cx="11506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C9E96-8B27-4E9D-82C6-E1BC395858FE}">
      <dsp:nvSpPr>
        <dsp:cNvPr id="0" name=""/>
        <dsp:cNvSpPr/>
      </dsp:nvSpPr>
      <dsp:spPr>
        <a:xfrm>
          <a:off x="0" y="0"/>
          <a:ext cx="11506199" cy="100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t>Overview of the Learning Center</a:t>
          </a:r>
        </a:p>
      </dsp:txBody>
      <dsp:txXfrm>
        <a:off x="0" y="0"/>
        <a:ext cx="11506199" cy="1008724"/>
      </dsp:txXfrm>
    </dsp:sp>
    <dsp:sp modelId="{E603D530-8A51-434A-802A-3C375AA46CC4}">
      <dsp:nvSpPr>
        <dsp:cNvPr id="0" name=""/>
        <dsp:cNvSpPr/>
      </dsp:nvSpPr>
      <dsp:spPr>
        <a:xfrm>
          <a:off x="0" y="1008723"/>
          <a:ext cx="11506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502CA-D720-45D0-9EAF-7EF0F0AFB251}">
      <dsp:nvSpPr>
        <dsp:cNvPr id="0" name=""/>
        <dsp:cNvSpPr/>
      </dsp:nvSpPr>
      <dsp:spPr>
        <a:xfrm>
          <a:off x="0" y="1008724"/>
          <a:ext cx="11506199" cy="100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Learning Resources</a:t>
          </a:r>
        </a:p>
      </dsp:txBody>
      <dsp:txXfrm>
        <a:off x="0" y="1008724"/>
        <a:ext cx="11506199" cy="1008724"/>
      </dsp:txXfrm>
    </dsp:sp>
    <dsp:sp modelId="{A8FBF8DF-561F-460A-B65B-DF1386734AD3}">
      <dsp:nvSpPr>
        <dsp:cNvPr id="0" name=""/>
        <dsp:cNvSpPr/>
      </dsp:nvSpPr>
      <dsp:spPr>
        <a:xfrm>
          <a:off x="0" y="2017447"/>
          <a:ext cx="11506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9D0C3-B72D-4FEA-8443-F06D6DF42D1B}">
      <dsp:nvSpPr>
        <dsp:cNvPr id="0" name=""/>
        <dsp:cNvSpPr/>
      </dsp:nvSpPr>
      <dsp:spPr>
        <a:xfrm>
          <a:off x="0" y="2017448"/>
          <a:ext cx="11506199" cy="100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Leveraging the Learning Center</a:t>
          </a:r>
        </a:p>
      </dsp:txBody>
      <dsp:txXfrm>
        <a:off x="0" y="2017448"/>
        <a:ext cx="11506199" cy="1008724"/>
      </dsp:txXfrm>
    </dsp:sp>
    <dsp:sp modelId="{36153002-B991-492A-BDC2-5E57BAB10482}">
      <dsp:nvSpPr>
        <dsp:cNvPr id="0" name=""/>
        <dsp:cNvSpPr/>
      </dsp:nvSpPr>
      <dsp:spPr>
        <a:xfrm>
          <a:off x="0" y="3026172"/>
          <a:ext cx="11506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ED396-0E24-4E2A-BF77-2E26D0A0A100}">
      <dsp:nvSpPr>
        <dsp:cNvPr id="0" name=""/>
        <dsp:cNvSpPr/>
      </dsp:nvSpPr>
      <dsp:spPr>
        <a:xfrm>
          <a:off x="0" y="3026172"/>
          <a:ext cx="11506199" cy="100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Stay Connected</a:t>
          </a:r>
        </a:p>
      </dsp:txBody>
      <dsp:txXfrm>
        <a:off x="0" y="3026172"/>
        <a:ext cx="11506199" cy="10087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0.55646</cdr:x>
      <cdr:y>0.66249</cdr:y>
    </cdr:from>
    <cdr:to>
      <cdr:x>0.71527</cdr:x>
      <cdr:y>0.98412</cdr:y>
    </cdr:to>
    <cdr:sp macro="" textlink="">
      <cdr:nvSpPr>
        <cdr:cNvPr id="2" name="Rectangle: Rounded Corners 1">
          <a:extLst xmlns:a="http://schemas.openxmlformats.org/drawingml/2006/main">
            <a:ext uri="{FF2B5EF4-FFF2-40B4-BE49-F238E27FC236}">
              <a16:creationId xmlns:a16="http://schemas.microsoft.com/office/drawing/2014/main" id="{43C4C021-8710-F941-D904-ABB99E3CAD74}"/>
            </a:ext>
          </a:extLst>
        </cdr:cNvPr>
        <cdr:cNvSpPr/>
      </cdr:nvSpPr>
      <cdr:spPr>
        <a:xfrm xmlns:a="http://schemas.openxmlformats.org/drawingml/2006/main">
          <a:off x="6718404" y="3499927"/>
          <a:ext cx="1917387" cy="1699179"/>
        </a:xfrm>
        <a:prstGeom xmlns:a="http://schemas.openxmlformats.org/drawingml/2006/main" prst="roundRect">
          <a:avLst/>
        </a:prstGeom>
        <a:noFill xmlns:a="http://schemas.openxmlformats.org/drawingml/2006/main"/>
        <a:ln xmlns:a="http://schemas.openxmlformats.org/drawingml/2006/main" w="38100">
          <a:solidFill>
            <a:srgbClr val="D91B5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0.53507</cdr:x>
      <cdr:y>0.50299</cdr:y>
    </cdr:from>
    <cdr:to>
      <cdr:x>0.70695</cdr:x>
      <cdr:y>0.8915</cdr:y>
    </cdr:to>
    <cdr:sp macro="" textlink="">
      <cdr:nvSpPr>
        <cdr:cNvPr id="2" name="Rectangle: Rounded Corners 1">
          <a:extLst xmlns:a="http://schemas.openxmlformats.org/drawingml/2006/main">
            <a:ext uri="{FF2B5EF4-FFF2-40B4-BE49-F238E27FC236}">
              <a16:creationId xmlns:a16="http://schemas.microsoft.com/office/drawing/2014/main" id="{A4ED5309-A0A7-4CE8-9620-ABFA2A3F101F}"/>
            </a:ext>
          </a:extLst>
        </cdr:cNvPr>
        <cdr:cNvSpPr/>
      </cdr:nvSpPr>
      <cdr:spPr>
        <a:xfrm xmlns:a="http://schemas.openxmlformats.org/drawingml/2006/main">
          <a:off x="6156622" y="2558619"/>
          <a:ext cx="1977728" cy="1976279"/>
        </a:xfrm>
        <a:prstGeom xmlns:a="http://schemas.openxmlformats.org/drawingml/2006/main" prst="roundRect">
          <a:avLst/>
        </a:prstGeom>
        <a:noFill xmlns:a="http://schemas.openxmlformats.org/drawingml/2006/main"/>
        <a:ln xmlns:a="http://schemas.openxmlformats.org/drawingml/2006/main" w="38100">
          <a:solidFill>
            <a:srgbClr val="D91B5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7/9/2024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learn@rotar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me tonight. I’m excited to share with you Rotary’s online Learning Center. We’ll look at content that’s available. </a:t>
            </a:r>
          </a:p>
          <a:p>
            <a:endParaRPr lang="en-US" dirty="0"/>
          </a:p>
          <a:p>
            <a:r>
              <a:rPr lang="en-US" dirty="0"/>
              <a:t>Links for chat: </a:t>
            </a:r>
          </a:p>
          <a:p>
            <a:pPr marL="228600" indent="-228600">
              <a:buAutoNum type="arabicPeriod"/>
            </a:pPr>
            <a:r>
              <a:rPr lang="en-US" dirty="0"/>
              <a:t>Course Catalog: https://my-cmsuat.rotary.org/en/document/learning-center-course-catalog  </a:t>
            </a:r>
          </a:p>
          <a:p>
            <a:pPr marL="228600" indent="-228600">
              <a:buAutoNum type="arabicPeriod"/>
            </a:pPr>
            <a:r>
              <a:rPr lang="en-US" dirty="0"/>
              <a:t>Facebook Page: https://www.facebook.com/RotaryLearn </a:t>
            </a:r>
          </a:p>
          <a:p>
            <a:pPr marL="228600" indent="-228600">
              <a:buAutoNum type="arabicPeriod"/>
            </a:pPr>
            <a:r>
              <a:rPr lang="en-US" dirty="0"/>
              <a:t>Access to Learning Center Report course: https://my.rotary.org/learn?deep-link=https%3A//learn.rotary.org/members/learn/course/internal/view/elearning/504/access-to-learning-center-reports</a:t>
            </a:r>
          </a:p>
          <a:p>
            <a:pPr marL="228600" indent="-228600">
              <a:buAutoNum type="arabicPeriod"/>
            </a:pPr>
            <a:r>
              <a:rPr lang="en-US" dirty="0"/>
              <a:t>Learning Plan links: </a:t>
            </a:r>
            <a:r>
              <a:rPr lang="en-US" b="0" i="0" dirty="0">
                <a:solidFill>
                  <a:srgbClr val="000000"/>
                </a:solidFill>
                <a:effectLst/>
                <a:latin typeface="Times New Roman" panose="02020603050405020304" pitchFamily="18" charset="0"/>
              </a:rPr>
              <a:t>https://my.rotary.org/learn?deep-link=https%3A//learn.rotary.org/members/share/asset/view/3701</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14280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see that this is mostly learning plans. We have the three learning plans for governors, </a:t>
            </a: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55583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37646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 moving Leading Change to Intermediate, as DGEs are most likely already planning the changes they want to implement for their year when completing this learning plan</a:t>
            </a:r>
          </a:p>
          <a:p>
            <a:endParaRPr lang="en-US" dirty="0"/>
          </a:p>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a:p>
            <a:endParaRPr lang="en-US" dirty="0"/>
          </a:p>
          <a:p>
            <a:r>
              <a:rPr lang="en-US" dirty="0"/>
              <a:t>Let’s watch if 11 courses are too much.</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96514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Change moved to Intermediate</a:t>
            </a:r>
          </a:p>
          <a:p>
            <a:r>
              <a:rPr lang="en-US" dirty="0"/>
              <a:t>Removed Conducting Training Online as this is covered by District Learning Committee, DG should work with that team</a:t>
            </a:r>
          </a:p>
          <a:p>
            <a:r>
              <a:rPr lang="en-US" dirty="0"/>
              <a:t>Removed Deliver a Speech and Building Consensus, reducing courses required during the same timeframe as GETS and IA, courses are better served as personal/professional development courses rather than basics needed to understand the Rotary role</a:t>
            </a:r>
          </a:p>
          <a:p>
            <a:endParaRPr lang="en-US" dirty="0"/>
          </a:p>
          <a:p>
            <a:r>
              <a:rPr lang="en-US" dirty="0"/>
              <a:t>These slides show the current learning plans and proposed changes for July 2023.</a:t>
            </a:r>
          </a:p>
          <a:p>
            <a:r>
              <a:rPr lang="en-US" dirty="0"/>
              <a:t>Text that is crossed out and in blue means it is staying in the series but moving to a different learning plan. </a:t>
            </a:r>
          </a:p>
          <a:p>
            <a:r>
              <a:rPr lang="en-US" dirty="0"/>
              <a:t>Red text means a new course is being added. </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61053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DGNs should be working on their basic learning plans. A number of DGNs need to get to the LC to enroll. I will be enrolling DGNs as well.  </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42961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DGEs should be done with the basics and working on their intermediate learning plan. We have a few that have already finished their advanced courses. Some of you already completed your intermediate plans, you will need to go back and complete this year’s Protecting Youth Program Participants if you want your district to be eligible to participate in youth programs. This is new this year. </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75823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Club officers each have a learning plan (or series of courses) that is required before taking office. </a:t>
            </a:r>
          </a:p>
          <a:p>
            <a:endParaRPr lang="en-US" baseline="0" dirty="0"/>
          </a:p>
          <a:p>
            <a:r>
              <a:rPr lang="en-US" baseline="0" dirty="0"/>
              <a:t>We encourage you to ask your club officers to take these courses. Once their names are entered into My Rotary and our database, the following Monday we send a message telling them about the courses they are required or recommended to take based on their role. One of our challenges is that we don’t get club president names into our system in a timely manner, so we’ll need your help getting club officers entered into My Rotary by February 2025. </a:t>
            </a:r>
          </a:p>
          <a:p>
            <a:endParaRPr lang="en-US" baseline="0" dirty="0"/>
          </a:p>
          <a:p>
            <a:r>
              <a:rPr lang="en-US" baseline="0" dirty="0"/>
              <a:t>You can go back any time to review content or save it in your favorites to find it more easily.</a:t>
            </a:r>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5718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four total</a:t>
            </a:r>
            <a:r>
              <a:rPr lang="en-US" baseline="0" dirty="0"/>
              <a:t> leadership course that could help you work on specific skills as Rotary leaders. </a:t>
            </a:r>
          </a:p>
          <a:p>
            <a:pPr marL="171450" indent="-171450">
              <a:buFont typeface="Arial" panose="020B0604020202020204" pitchFamily="34" charset="0"/>
              <a:buChar char="•"/>
            </a:pPr>
            <a:r>
              <a:rPr lang="en-US" baseline="0" dirty="0"/>
              <a:t>Leadership Basics</a:t>
            </a:r>
          </a:p>
          <a:p>
            <a:pPr marL="171450" indent="-171450">
              <a:buFont typeface="Arial" panose="020B0604020202020204" pitchFamily="34" charset="0"/>
              <a:buChar char="•"/>
            </a:pPr>
            <a:r>
              <a:rPr lang="en-US" baseline="0" dirty="0"/>
              <a:t>Leading a Team</a:t>
            </a:r>
          </a:p>
          <a:p>
            <a:pPr marL="171450" indent="-171450">
              <a:buFont typeface="Arial" panose="020B0604020202020204" pitchFamily="34" charset="0"/>
              <a:buChar char="•"/>
            </a:pPr>
            <a:r>
              <a:rPr lang="en-US" baseline="0" dirty="0"/>
              <a:t>Building Consensus</a:t>
            </a:r>
          </a:p>
          <a:p>
            <a:pPr marL="171450" indent="-171450">
              <a:buFont typeface="Arial" panose="020B0604020202020204" pitchFamily="34" charset="0"/>
              <a:buChar char="•"/>
            </a:pPr>
            <a:r>
              <a:rPr lang="en-US" baseline="0" dirty="0"/>
              <a:t>Collaboration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For Communication we have</a:t>
            </a:r>
          </a:p>
          <a:p>
            <a:pPr marL="171450" indent="-171450">
              <a:buFont typeface="Arial" panose="020B0604020202020204" pitchFamily="34" charset="0"/>
              <a:buChar char="•"/>
            </a:pPr>
            <a:r>
              <a:rPr lang="en-US" baseline="0" dirty="0"/>
              <a:t>Develop a Speech</a:t>
            </a:r>
          </a:p>
          <a:p>
            <a:pPr marL="171450" indent="-171450">
              <a:buFont typeface="Arial" panose="020B0604020202020204" pitchFamily="34" charset="0"/>
              <a:buChar char="•"/>
            </a:pPr>
            <a:r>
              <a:rPr lang="en-US" baseline="0" dirty="0"/>
              <a:t>Deliver a Speech</a:t>
            </a:r>
          </a:p>
          <a:p>
            <a:pPr marL="171450" indent="-171450">
              <a:buFont typeface="Arial" panose="020B0604020202020204" pitchFamily="34" charset="0"/>
              <a:buChar char="•"/>
            </a:pPr>
            <a:r>
              <a:rPr lang="en-US" baseline="0" dirty="0"/>
              <a:t>Inspirational Speech</a:t>
            </a:r>
          </a:p>
          <a:p>
            <a:pPr marL="171450" indent="-171450">
              <a:buFont typeface="Arial" panose="020B0604020202020204" pitchFamily="34" charset="0"/>
              <a:buChar char="•"/>
            </a:pPr>
            <a:r>
              <a:rPr lang="en-US" baseline="0" dirty="0"/>
              <a:t>Interpersonal Communication and Networking</a:t>
            </a:r>
          </a:p>
          <a:p>
            <a:pPr marL="0" indent="0">
              <a:buFont typeface="Arial" panose="020B0604020202020204" pitchFamily="34" charset="0"/>
              <a:buNone/>
            </a:pPr>
            <a:r>
              <a:rPr lang="en-US" baseline="0" dirty="0"/>
              <a:t>If you are interested in building you leadership or communication skills, I highly recommend taking these courses before the start of your year and using your role to complete the projects and seek feedback from other members.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you are more interested in improving your speaking skills, we also have four Toastmaster courses focused on communication. </a:t>
            </a:r>
          </a:p>
        </p:txBody>
      </p:sp>
      <p:sp>
        <p:nvSpPr>
          <p:cNvPr id="4" name="Slide Number Placeholder 3"/>
          <p:cNvSpPr>
            <a:spLocks noGrp="1"/>
          </p:cNvSpPr>
          <p:nvPr>
            <p:ph type="sldNum" sz="quarter" idx="10"/>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18588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a:t>
            </a:r>
            <a:br>
              <a:rPr lang="en-US" dirty="0"/>
            </a:br>
            <a:r>
              <a:rPr lang="en-US" dirty="0"/>
              <a:t>Now that you</a:t>
            </a:r>
            <a:r>
              <a:rPr lang="en-US" baseline="0" dirty="0"/>
              <a:t> know what resources are available to you, let’s talk about features you can benefit from.</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136185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email our team with a list of individual courses you would like to see in a learning plan. The benefit of this is if you are asking members to take a group of individual courses, we could give you one deep link and you can track progress of the learning plan on your reports.</a:t>
            </a:r>
          </a:p>
          <a:p>
            <a:endParaRPr lang="en-US" dirty="0"/>
          </a:p>
          <a:p>
            <a:r>
              <a:rPr lang="en-US" dirty="0"/>
              <a:t>You can also request us to set up a learning topic for your zone or district by topic or language. For example, we have a topic called District 5890 Expanding Our Reach only visible to members in D5890. We also have several catalogs for other languages. For example, we enrolled Chinese-speaking districts in a learning topic for Rotary Resources in Chinese. This reminds me if you speak a language not represented here, but members in your district translate Rotary materials into your local language, and you would like to post materials in a central location, you can use the Learning Center. </a:t>
            </a:r>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39604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sharing an overview of the Learning Center and some of the resources you have access to on the Learning Center as a Rotary member.</a:t>
            </a:r>
          </a:p>
          <a:p>
            <a:endParaRPr lang="en-US" dirty="0"/>
          </a:p>
          <a:p>
            <a:r>
              <a:rPr lang="en-US" dirty="0"/>
              <a:t>We’ll also look at how you can leverage the Learning Center and stay connected with the staff team for support. </a:t>
            </a:r>
          </a:p>
          <a:p>
            <a:endParaRPr lang="en-US" dirty="0"/>
          </a:p>
          <a:p>
            <a:pPr defTabSz="931774">
              <a:defRPr/>
            </a:pPr>
            <a:r>
              <a:rPr lang="en-US" dirty="0"/>
              <a:t>There will be time for questions at the end.</a:t>
            </a:r>
          </a:p>
          <a:p>
            <a:r>
              <a:rPr lang="en-US" dirty="0"/>
              <a:t> </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5790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positions</a:t>
            </a:r>
            <a:r>
              <a:rPr lang="en-US" baseline="0" dirty="0"/>
              <a:t> have the ability to receive reports of the members in their district.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167505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positions</a:t>
            </a:r>
            <a:r>
              <a:rPr lang="en-US" baseline="0" dirty="0"/>
              <a:t> have the ability to receive reports of the members in their district.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1921104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r>
              <a:rPr lang="en-US" baseline="0" dirty="0"/>
              <a:t> on the mobile app can be found in the Getting Started with the Learning Center course in the additional resources. </a:t>
            </a:r>
          </a:p>
          <a:p>
            <a:endParaRPr lang="en-US" baseline="0" dirty="0"/>
          </a:p>
          <a:p>
            <a:r>
              <a:rPr lang="en-US" baseline="0" dirty="0"/>
              <a:t>Our goal is to have a new mobile app by December where you click on the app, log into My Rotary, and get directed to the Learning Center.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22</a:t>
            </a:fld>
            <a:endParaRPr lang="en-US" dirty="0"/>
          </a:p>
        </p:txBody>
      </p:sp>
    </p:spTree>
    <p:extLst>
      <p:ext uri="{BB962C8B-B14F-4D97-AF65-F5344CB8AC3E}">
        <p14:creationId xmlns:p14="http://schemas.microsoft.com/office/powerpoint/2010/main" val="1242207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districts can create learning</a:t>
            </a:r>
            <a:r>
              <a:rPr lang="en-US" baseline="0" dirty="0"/>
              <a:t> plans or learning topics visible only to the members in the district. Learning plans use courses that are already available and put them into a group that is easily accessible. While learning topics allow district leaders to post materials about a specific topic for discussion or easy download. </a:t>
            </a:r>
            <a:endParaRPr lang="en-US" dirty="0"/>
          </a:p>
          <a:p>
            <a:endParaRPr lang="en-US" dirty="0"/>
          </a:p>
          <a:p>
            <a:r>
              <a:rPr lang="en-US" dirty="0"/>
              <a:t>Add a poll or have participants</a:t>
            </a:r>
            <a:r>
              <a:rPr lang="en-US" baseline="0" dirty="0"/>
              <a:t> type in chat</a:t>
            </a:r>
            <a:r>
              <a:rPr lang="en-US" dirty="0"/>
              <a:t>:</a:t>
            </a:r>
            <a:r>
              <a:rPr lang="en-US" baseline="0" dirty="0"/>
              <a:t> What Features are you most interested in using?</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23</a:t>
            </a:fld>
            <a:endParaRPr lang="en-US" dirty="0"/>
          </a:p>
        </p:txBody>
      </p:sp>
    </p:spTree>
    <p:extLst>
      <p:ext uri="{BB962C8B-B14F-4D97-AF65-F5344CB8AC3E}">
        <p14:creationId xmlns:p14="http://schemas.microsoft.com/office/powerpoint/2010/main" val="3443788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 </a:t>
            </a:r>
          </a:p>
          <a:p>
            <a:r>
              <a:rPr lang="en-US" dirty="0"/>
              <a:t>Now that you</a:t>
            </a:r>
            <a:r>
              <a:rPr lang="en-US" baseline="0" dirty="0"/>
              <a:t> know what resources are available to you, let’s talk about some best practices as a committee chair.</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2274088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30 June 2024</a:t>
            </a:r>
          </a:p>
        </p:txBody>
      </p:sp>
      <p:sp>
        <p:nvSpPr>
          <p:cNvPr id="4" name="Slide Number Placeholder 3"/>
          <p:cNvSpPr>
            <a:spLocks noGrp="1"/>
          </p:cNvSpPr>
          <p:nvPr>
            <p:ph type="sldNum" sz="quarter" idx="5"/>
          </p:nvPr>
        </p:nvSpPr>
        <p:spPr/>
        <p:txBody>
          <a:bodyPr/>
          <a:lstStyle/>
          <a:p>
            <a:fld id="{DB827055-821E-4F6B-AAA9-2685E1493D9C}" type="slidenum">
              <a:rPr lang="en-US" smtClean="0"/>
              <a:t>25</a:t>
            </a:fld>
            <a:endParaRPr lang="en-US" dirty="0"/>
          </a:p>
        </p:txBody>
      </p:sp>
    </p:spTree>
    <p:extLst>
      <p:ext uri="{BB962C8B-B14F-4D97-AF65-F5344CB8AC3E}">
        <p14:creationId xmlns:p14="http://schemas.microsoft.com/office/powerpoint/2010/main" val="382653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Zones 30 and 31 have the lowest LC usage in the US. Why do you think that is? </a:t>
            </a:r>
          </a:p>
          <a:p>
            <a:endParaRPr lang="en-US" baseline="0" dirty="0"/>
          </a:p>
          <a:p>
            <a:r>
              <a:rPr lang="en-US" baseline="0" dirty="0"/>
              <a:t>As DGEs you can be asking your incoming officers to complete courses. Most members learn about online courses from their district leaders. </a:t>
            </a:r>
          </a:p>
          <a:p>
            <a:br>
              <a:rPr lang="en-US" baseline="0" dirty="0"/>
            </a:br>
            <a:r>
              <a:rPr lang="en-US" baseline="0" dirty="0"/>
              <a:t>Area all your district committee chairs going to the LC?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2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5 districts</a:t>
            </a:r>
            <a:r>
              <a:rPr lang="en-US" baseline="0" dirty="0"/>
              <a:t> with completed course in each zone. District 6760 has moved from third to first place from last year with the highest number of completed courses. 6780 remains in second place and 6110 moves to third place.</a:t>
            </a:r>
          </a:p>
          <a:p>
            <a:endParaRPr lang="en-US" baseline="0" dirty="0"/>
          </a:p>
          <a:p>
            <a:r>
              <a:rPr lang="en-US" baseline="0" dirty="0"/>
              <a:t>D6760 has the highest completions in zone 30 and D6110 has the highest completions in zone 31.</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27</a:t>
            </a:fld>
            <a:endParaRPr lang="en-US" dirty="0"/>
          </a:p>
        </p:txBody>
      </p:sp>
    </p:spTree>
    <p:extLst>
      <p:ext uri="{BB962C8B-B14F-4D97-AF65-F5344CB8AC3E}">
        <p14:creationId xmlns:p14="http://schemas.microsoft.com/office/powerpoint/2010/main" val="334355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us on Facebook. I post updates on new courses, revised courses, data, and tips here. You can share these posts on your district and club pages to encourage others to take courses.</a:t>
            </a:r>
          </a:p>
        </p:txBody>
      </p:sp>
      <p:sp>
        <p:nvSpPr>
          <p:cNvPr id="4" name="Slide Number Placeholder 3"/>
          <p:cNvSpPr>
            <a:spLocks noGrp="1"/>
          </p:cNvSpPr>
          <p:nvPr>
            <p:ph type="sldNum" sz="quarter" idx="5"/>
          </p:nvPr>
        </p:nvSpPr>
        <p:spPr/>
        <p:txBody>
          <a:bodyPr/>
          <a:lstStyle/>
          <a:p>
            <a:fld id="{DB827055-821E-4F6B-AAA9-2685E1493D9C}" type="slidenum">
              <a:rPr lang="en-US" smtClean="0"/>
              <a:t>28</a:t>
            </a:fld>
            <a:endParaRPr lang="en-US" dirty="0"/>
          </a:p>
        </p:txBody>
      </p:sp>
    </p:spTree>
    <p:extLst>
      <p:ext uri="{BB962C8B-B14F-4D97-AF65-F5344CB8AC3E}">
        <p14:creationId xmlns:p14="http://schemas.microsoft.com/office/powerpoint/2010/main" val="1422184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list of all our courses with links on My Rotary. I’ll add the link to chat. These links can be used to promote courses and to link to courses on your web sites.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https://my-cmsuat.rotary.org/en/document/learning-center-course-catalog</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29</a:t>
            </a:fld>
            <a:endParaRPr lang="en-US" dirty="0"/>
          </a:p>
        </p:txBody>
      </p:sp>
    </p:spTree>
    <p:extLst>
      <p:ext uri="{BB962C8B-B14F-4D97-AF65-F5344CB8AC3E}">
        <p14:creationId xmlns:p14="http://schemas.microsoft.com/office/powerpoint/2010/main" val="213951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to access the Learning Center, we recommend that you keep your system updated. That means regularly completing updates when prompted for you computer system and browser, shutting down and re-starting your computer regularly, and clearing cookies and cache so your browser is refreshed. </a:t>
            </a:r>
          </a:p>
          <a:p>
            <a:endParaRPr lang="en-US" dirty="0"/>
          </a:p>
          <a:p>
            <a:r>
              <a:rPr lang="en-US" dirty="0">
                <a:cs typeface="Calibri"/>
              </a:rPr>
              <a:t>The Learning Centers platform is compatible with Google Chrome, Microsoft Edge, Safari, and Firefox for web browsers. To ensure the best experience, we recommend that you have one of the two latest versions of your preferred browser. </a:t>
            </a:r>
          </a:p>
          <a:p>
            <a:endParaRPr lang="en-US" dirty="0">
              <a:cs typeface="Calibri"/>
            </a:endParaRPr>
          </a:p>
          <a:p>
            <a:r>
              <a:rPr lang="en-US" dirty="0">
                <a:cs typeface="Calibri"/>
              </a:rPr>
              <a:t>Note: You can only access the Learning Center if you have created a My Rotary account and logged in. </a:t>
            </a:r>
          </a:p>
          <a:p>
            <a:endParaRPr lang="en-US" dirty="0">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a:p>
        </p:txBody>
      </p:sp>
    </p:spTree>
    <p:extLst>
      <p:ext uri="{BB962C8B-B14F-4D97-AF65-F5344CB8AC3E}">
        <p14:creationId xmlns:p14="http://schemas.microsoft.com/office/powerpoint/2010/main" val="2838196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30</a:t>
            </a:fld>
            <a:endParaRPr lang="en-US" dirty="0"/>
          </a:p>
        </p:txBody>
      </p:sp>
    </p:spTree>
    <p:extLst>
      <p:ext uri="{BB962C8B-B14F-4D97-AF65-F5344CB8AC3E}">
        <p14:creationId xmlns:p14="http://schemas.microsoft.com/office/powerpoint/2010/main" val="260142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31</a:t>
            </a:fld>
            <a:endParaRPr lang="en-US" dirty="0"/>
          </a:p>
        </p:txBody>
      </p:sp>
    </p:spTree>
    <p:extLst>
      <p:ext uri="{BB962C8B-B14F-4D97-AF65-F5344CB8AC3E}">
        <p14:creationId xmlns:p14="http://schemas.microsoft.com/office/powerpoint/2010/main" val="1703559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chat window. And we’ll take</a:t>
            </a:r>
            <a:r>
              <a:rPr lang="en-US" baseline="0" dirty="0"/>
              <a:t> questions as well.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32</a:t>
            </a:fld>
            <a:endParaRPr lang="en-US" dirty="0"/>
          </a:p>
        </p:txBody>
      </p:sp>
    </p:spTree>
    <p:extLst>
      <p:ext uri="{BB962C8B-B14F-4D97-AF65-F5344CB8AC3E}">
        <p14:creationId xmlns:p14="http://schemas.microsoft.com/office/powerpoint/2010/main" val="122082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easy ways to enter the Learning Center. </a:t>
            </a:r>
            <a:endParaRPr lang="en-US" dirty="0">
              <a:cs typeface="Calibri" panose="020F0502020204030204"/>
            </a:endParaRPr>
          </a:p>
          <a:p>
            <a:endParaRPr lang="en-US" dirty="0"/>
          </a:p>
          <a:p>
            <a:r>
              <a:rPr lang="en-US" dirty="0"/>
              <a:t>After you sign into My Rotary, you can hover over Knowledge &amp; Resources.</a:t>
            </a:r>
            <a:endParaRPr lang="en-US" baseline="0"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a:p>
        </p:txBody>
      </p:sp>
    </p:spTree>
    <p:extLst>
      <p:ext uri="{BB962C8B-B14F-4D97-AF65-F5344CB8AC3E}">
        <p14:creationId xmlns:p14="http://schemas.microsoft.com/office/powerpoint/2010/main" val="162112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see a drop-down menu that allows you to access the learning center. </a:t>
            </a: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a:p>
        </p:txBody>
      </p:sp>
    </p:spTree>
    <p:extLst>
      <p:ext uri="{BB962C8B-B14F-4D97-AF65-F5344CB8AC3E}">
        <p14:creationId xmlns:p14="http://schemas.microsoft.com/office/powerpoint/2010/main" val="418346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learning center can also be accessed directly on the My Rotary Homepage. After you sign in, you can also scroll to the bottom of the page and </a:t>
            </a:r>
            <a:r>
              <a:rPr lang="en-US" baseline="0" dirty="0"/>
              <a:t>click on Learning Center button.</a:t>
            </a:r>
          </a:p>
          <a:p>
            <a:pPr defTabSz="931774">
              <a:defRPr/>
            </a:pPr>
            <a:endParaRPr lang="en-US" baseline="0" dirty="0"/>
          </a:p>
          <a:p>
            <a:pPr defTabSz="931774">
              <a:defRPr/>
            </a:pPr>
            <a:r>
              <a:rPr lang="en-US" baseline="0" dirty="0"/>
              <a:t>Lastly, you can type rotary.org/learn in your URL and sign into My Rotary.</a:t>
            </a:r>
          </a:p>
          <a:p>
            <a:pPr>
              <a:defRPr/>
            </a:pPr>
            <a:endParaRPr lang="en-US" dirty="0">
              <a:cs typeface="Calibri"/>
            </a:endParaRPr>
          </a:p>
          <a:p>
            <a:pPr>
              <a:defRPr/>
            </a:pPr>
            <a:r>
              <a:rPr lang="en-US" dirty="0">
                <a:cs typeface="Calibri"/>
              </a:rPr>
              <a:t>Note: When encouraging your members to create a My Rotary account to access the Learning Center, remind them to use the email associated with their Rotary membership. If they use a different email, it will create a second account in our database that isn't attached to their club, so in the Learning Center they will view the courses for non-members. If this happens, email </a:t>
            </a:r>
            <a:r>
              <a:rPr lang="en-US" dirty="0">
                <a:cs typeface="Calibri"/>
                <a:hlinkClick r:id="rId3"/>
              </a:rPr>
              <a:t>learn@rotary.org</a:t>
            </a:r>
            <a:r>
              <a:rPr lang="en-US" dirty="0">
                <a:cs typeface="Calibri"/>
              </a:rPr>
              <a:t> and we'll investigate further. </a:t>
            </a:r>
          </a:p>
          <a:p>
            <a:endParaRPr lang="en-US" baseline="0" dirty="0"/>
          </a:p>
          <a:p>
            <a:pPr defTabSz="931774">
              <a:defRPr/>
            </a:pPr>
            <a:r>
              <a:rPr lang="en-US" b="1" dirty="0"/>
              <a:t>https://www.rotary.org/myrotary/en/document/how-create-my-rotary-account (for reference if anyone asks for the link)</a:t>
            </a:r>
            <a:endParaRPr lang="en-US" b="1" dirty="0">
              <a:cs typeface="Calibri"/>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a:p>
        </p:txBody>
      </p:sp>
    </p:spTree>
    <p:extLst>
      <p:ext uri="{BB962C8B-B14F-4D97-AF65-F5344CB8AC3E}">
        <p14:creationId xmlns:p14="http://schemas.microsoft.com/office/powerpoint/2010/main" val="244119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been before,</a:t>
            </a:r>
            <a:r>
              <a:rPr lang="en-US" baseline="0" dirty="0"/>
              <a:t> you will be asked to accept the privacy policy before being taken to the course catalog page, or the home page. Each box on this page is a catalog of courses.</a:t>
            </a:r>
          </a:p>
          <a:p>
            <a:endParaRPr lang="en-US" baseline="0" dirty="0"/>
          </a:p>
          <a:p>
            <a:r>
              <a:rPr lang="en-US" baseline="0" dirty="0"/>
              <a:t>Course catalogs include courses you can choose to enroll in. Learners can browse courses by topic or by language. Click view on the button of the course catalog you want to look through. As incoming governors, you’ll want to go to district leadership.</a:t>
            </a:r>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8672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QUESTIONS?</a:t>
            </a:r>
          </a:p>
          <a:p>
            <a:r>
              <a:rPr lang="en-US" dirty="0"/>
              <a:t>Now that you</a:t>
            </a:r>
            <a:r>
              <a:rPr lang="en-US" baseline="0" dirty="0"/>
              <a:t> know what resources are available to you, let’s talk about some best practices as a committee chair.</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25362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into your courses I’d like to talk about </a:t>
            </a:r>
            <a:r>
              <a:rPr lang="en-US"/>
              <a:t>our philosophy.</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55610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18202895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4E25-127B-4C48-AF96-44BA7B823777}" type="slidenum">
              <a:rPr lang="en-US" smtClean="0"/>
              <a:t>‹#›</a:t>
            </a:fld>
            <a:endParaRPr lang="en-US"/>
          </a:p>
        </p:txBody>
      </p:sp>
    </p:spTree>
    <p:extLst>
      <p:ext uri="{BB962C8B-B14F-4D97-AF65-F5344CB8AC3E}">
        <p14:creationId xmlns:p14="http://schemas.microsoft.com/office/powerpoint/2010/main" val="2264630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79" r:id="rId25"/>
    <p:sldLayoutId id="2147483680"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3.xml"/><Relationship Id="rId5" Type="http://schemas.openxmlformats.org/officeDocument/2006/relationships/image" Target="../media/image18.jp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BAA5D0-0EC3-48B3-8B71-C05A7A297150}"/>
              </a:ext>
            </a:extLst>
          </p:cNvPr>
          <p:cNvSpPr>
            <a:spLocks noGrp="1"/>
          </p:cNvSpPr>
          <p:nvPr>
            <p:ph type="body" sz="quarter" idx="14"/>
          </p:nvPr>
        </p:nvSpPr>
        <p:spPr/>
        <p:txBody>
          <a:bodyPr>
            <a:normAutofit lnSpcReduction="10000"/>
          </a:bodyPr>
          <a:lstStyle/>
          <a:p>
            <a:r>
              <a:rPr lang="en-US" dirty="0">
                <a:solidFill>
                  <a:srgbClr val="01B4E7"/>
                </a:solidFill>
              </a:rPr>
              <a:t>Rotary’s Learning Center</a:t>
            </a:r>
          </a:p>
        </p:txBody>
      </p:sp>
      <p:sp>
        <p:nvSpPr>
          <p:cNvPr id="11" name="Subtitle 10">
            <a:extLst>
              <a:ext uri="{FF2B5EF4-FFF2-40B4-BE49-F238E27FC236}">
                <a16:creationId xmlns:a16="http://schemas.microsoft.com/office/drawing/2014/main" id="{F5BF5BF4-0702-4C28-8FC1-612DFF051C49}"/>
              </a:ext>
            </a:extLst>
          </p:cNvPr>
          <p:cNvSpPr>
            <a:spLocks noGrp="1"/>
          </p:cNvSpPr>
          <p:nvPr>
            <p:ph type="subTitle" idx="1"/>
          </p:nvPr>
        </p:nvSpPr>
        <p:spPr/>
        <p:txBody>
          <a:bodyPr>
            <a:normAutofit fontScale="92500"/>
          </a:bodyPr>
          <a:lstStyle/>
          <a:p>
            <a:r>
              <a:rPr lang="en-US" dirty="0"/>
              <a:t>Kimberly Kouame, Learning Resource Manager at World Headquarters</a:t>
            </a:r>
          </a:p>
        </p:txBody>
      </p:sp>
      <p:sp>
        <p:nvSpPr>
          <p:cNvPr id="5" name="Slide Number Placeholder 4">
            <a:extLst>
              <a:ext uri="{FF2B5EF4-FFF2-40B4-BE49-F238E27FC236}">
                <a16:creationId xmlns:a16="http://schemas.microsoft.com/office/drawing/2014/main" id="{3AF02CC5-9061-4C17-BEB5-A44BFFA5188A}"/>
              </a:ext>
            </a:extLst>
          </p:cNvPr>
          <p:cNvSpPr>
            <a:spLocks noGrp="1"/>
          </p:cNvSpPr>
          <p:nvPr>
            <p:ph type="sldNum" sz="quarter" idx="12"/>
          </p:nvPr>
        </p:nvSpPr>
        <p:spPr/>
        <p:txBody>
          <a:bodyPr/>
          <a:lstStyle/>
          <a:p>
            <a:fld id="{97A94E25-127B-4C48-AF96-44BA7B823777}" type="slidenum">
              <a:rPr lang="en-US" smtClean="0"/>
              <a:pPr/>
              <a:t>1</a:t>
            </a:fld>
            <a:endParaRPr lang="en-US" dirty="0"/>
          </a:p>
        </p:txBody>
      </p:sp>
      <p:pic>
        <p:nvPicPr>
          <p:cNvPr id="8" name="Picture Placeholder 2">
            <a:extLst>
              <a:ext uri="{FF2B5EF4-FFF2-40B4-BE49-F238E27FC236}">
                <a16:creationId xmlns:a16="http://schemas.microsoft.com/office/drawing/2014/main" id="{DD6E75A8-B84D-49C3-B41E-80BDAA593A1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0" y="0"/>
            <a:ext cx="12192000" cy="5043488"/>
          </a:xfrm>
        </p:spPr>
      </p:pic>
    </p:spTree>
    <p:custDataLst>
      <p:tags r:id="rId1"/>
    </p:custDataLst>
    <p:extLst>
      <p:ext uri="{BB962C8B-B14F-4D97-AF65-F5344CB8AC3E}">
        <p14:creationId xmlns:p14="http://schemas.microsoft.com/office/powerpoint/2010/main" val="3951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leadership catalog</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6" name="Picture 5" descr="A screenshot of a social media account&#10;&#10;Description automatically generated">
            <a:extLst>
              <a:ext uri="{FF2B5EF4-FFF2-40B4-BE49-F238E27FC236}">
                <a16:creationId xmlns:a16="http://schemas.microsoft.com/office/drawing/2014/main" id="{133C4127-5142-FBA9-6ED8-FFE159DCA69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30932" y="1520742"/>
            <a:ext cx="7832500" cy="5337257"/>
          </a:xfrm>
          <a:prstGeom prst="rect">
            <a:avLst/>
          </a:prstGeom>
        </p:spPr>
      </p:pic>
      <p:sp>
        <p:nvSpPr>
          <p:cNvPr id="10" name="Rectangle: Rounded Corners 9">
            <a:extLst>
              <a:ext uri="{FF2B5EF4-FFF2-40B4-BE49-F238E27FC236}">
                <a16:creationId xmlns:a16="http://schemas.microsoft.com/office/drawing/2014/main" id="{D1D81CF8-6DED-E3C9-0EEE-5C8F427916C7}"/>
              </a:ext>
            </a:extLst>
          </p:cNvPr>
          <p:cNvSpPr/>
          <p:nvPr/>
        </p:nvSpPr>
        <p:spPr>
          <a:xfrm>
            <a:off x="1877263" y="3239205"/>
            <a:ext cx="2684905" cy="1888957"/>
          </a:xfrm>
          <a:prstGeom prst="roundRect">
            <a:avLst/>
          </a:prstGeom>
          <a:noFill/>
          <a:ln w="381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Rectangle: Rounded Corners 10">
            <a:extLst>
              <a:ext uri="{FF2B5EF4-FFF2-40B4-BE49-F238E27FC236}">
                <a16:creationId xmlns:a16="http://schemas.microsoft.com/office/drawing/2014/main" id="{D1D81CF8-6DED-E3C9-0EEE-5C8F427916C7}"/>
              </a:ext>
            </a:extLst>
          </p:cNvPr>
          <p:cNvSpPr/>
          <p:nvPr/>
        </p:nvSpPr>
        <p:spPr>
          <a:xfrm>
            <a:off x="8423808" y="1540043"/>
            <a:ext cx="1502964" cy="1699162"/>
          </a:xfrm>
          <a:prstGeom prst="roundRect">
            <a:avLst/>
          </a:prstGeom>
          <a:noFill/>
          <a:ln w="381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315178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Basics</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11</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2486729379"/>
              </p:ext>
            </p:extLst>
          </p:nvPr>
        </p:nvGraphicFramePr>
        <p:xfrm>
          <a:off x="-37322" y="1540042"/>
          <a:ext cx="12229322" cy="5317961"/>
        </p:xfrm>
        <a:graphic>
          <a:graphicData uri="http://schemas.openxmlformats.org/drawingml/2006/table">
            <a:tbl>
              <a:tblPr firstRow="1" bandRow="1">
                <a:tableStyleId>{5C22544A-7EE6-4342-B048-85BDC9FD1C3A}</a:tableStyleId>
              </a:tblPr>
              <a:tblGrid>
                <a:gridCol w="12229322">
                  <a:extLst>
                    <a:ext uri="{9D8B030D-6E8A-4147-A177-3AD203B41FA5}">
                      <a16:colId xmlns:a16="http://schemas.microsoft.com/office/drawing/2014/main" val="1713019278"/>
                    </a:ext>
                  </a:extLst>
                </a:gridCol>
              </a:tblGrid>
              <a:tr h="532519">
                <a:tc>
                  <a:txBody>
                    <a:bodyPr/>
                    <a:lstStyle/>
                    <a:p>
                      <a:r>
                        <a:rPr lang="en-US" sz="2200" dirty="0"/>
                        <a:t>2024-25 Courses</a:t>
                      </a:r>
                    </a:p>
                  </a:txBody>
                  <a:tcPr/>
                </a:tc>
                <a:extLst>
                  <a:ext uri="{0D108BD9-81ED-4DB2-BD59-A6C34878D82A}">
                    <a16:rowId xmlns:a16="http://schemas.microsoft.com/office/drawing/2014/main" val="4044274272"/>
                  </a:ext>
                </a:extLst>
              </a:tr>
              <a:tr h="525290">
                <a:tc>
                  <a:txBody>
                    <a:bodyPr/>
                    <a:lstStyle/>
                    <a:p>
                      <a:pPr latinLnBrk="1"/>
                      <a:r>
                        <a:rPr lang="en-US" sz="2400" dirty="0">
                          <a:effectLst/>
                        </a:rPr>
                        <a:t>Get Ready: District Governor-nominee</a:t>
                      </a:r>
                    </a:p>
                  </a:txBody>
                  <a:tcPr anchor="ctr"/>
                </a:tc>
                <a:extLst>
                  <a:ext uri="{0D108BD9-81ED-4DB2-BD59-A6C34878D82A}">
                    <a16:rowId xmlns:a16="http://schemas.microsoft.com/office/drawing/2014/main" val="3457333822"/>
                  </a:ext>
                </a:extLst>
              </a:tr>
              <a:tr h="532519">
                <a:tc>
                  <a:txBody>
                    <a:bodyPr/>
                    <a:lstStyle/>
                    <a:p>
                      <a:pPr latinLnBrk="1"/>
                      <a:r>
                        <a:rPr lang="en-US" sz="2400" b="0" i="0" kern="1200" dirty="0">
                          <a:solidFill>
                            <a:schemeClr val="dk1"/>
                          </a:solidFill>
                          <a:effectLst/>
                          <a:latin typeface="+mn-lt"/>
                          <a:ea typeface="+mn-ea"/>
                          <a:cs typeface="+mn-cs"/>
                        </a:rPr>
                        <a:t>Working With Your District Team</a:t>
                      </a:r>
                      <a:endParaRPr lang="en-US" sz="2400" dirty="0">
                        <a:effectLst/>
                      </a:endParaRPr>
                    </a:p>
                  </a:txBody>
                  <a:tcPr anchor="ctr"/>
                </a:tc>
                <a:extLst>
                  <a:ext uri="{0D108BD9-81ED-4DB2-BD59-A6C34878D82A}">
                    <a16:rowId xmlns:a16="http://schemas.microsoft.com/office/drawing/2014/main" val="3051540551"/>
                  </a:ext>
                </a:extLst>
              </a:tr>
              <a:tr h="532519">
                <a:tc>
                  <a:txBody>
                    <a:bodyPr/>
                    <a:lstStyle/>
                    <a:p>
                      <a:pPr latinLnBrk="1"/>
                      <a:r>
                        <a:rPr lang="en-US" sz="2400" dirty="0">
                          <a:effectLst/>
                        </a:rPr>
                        <a:t>Your District Events</a:t>
                      </a:r>
                    </a:p>
                  </a:txBody>
                  <a:tcPr anchor="ctr"/>
                </a:tc>
                <a:extLst>
                  <a:ext uri="{0D108BD9-81ED-4DB2-BD59-A6C34878D82A}">
                    <a16:rowId xmlns:a16="http://schemas.microsoft.com/office/drawing/2014/main" val="2377338375"/>
                  </a:ext>
                </a:extLst>
              </a:tr>
              <a:tr h="532519">
                <a:tc>
                  <a:txBody>
                    <a:bodyPr/>
                    <a:lstStyle/>
                    <a:p>
                      <a:pPr latinLnBrk="1"/>
                      <a:r>
                        <a:rPr lang="en-US" sz="2400" b="0" i="0" kern="1200" dirty="0">
                          <a:solidFill>
                            <a:schemeClr val="dk1"/>
                          </a:solidFill>
                          <a:effectLst/>
                          <a:latin typeface="+mn-lt"/>
                          <a:ea typeface="+mn-ea"/>
                          <a:cs typeface="+mn-cs"/>
                        </a:rPr>
                        <a:t>Rotary’s Action Plan and You</a:t>
                      </a:r>
                      <a:endParaRPr lang="en-US" sz="2400" dirty="0">
                        <a:effectLst/>
                      </a:endParaRPr>
                    </a:p>
                  </a:txBody>
                  <a:tcPr anchor="ctr"/>
                </a:tc>
                <a:extLst>
                  <a:ext uri="{0D108BD9-81ED-4DB2-BD59-A6C34878D82A}">
                    <a16:rowId xmlns:a16="http://schemas.microsoft.com/office/drawing/2014/main" val="1541228100"/>
                  </a:ext>
                </a:extLst>
              </a:tr>
              <a:tr h="532519">
                <a:tc>
                  <a:txBody>
                    <a:bodyPr/>
                    <a:lstStyle/>
                    <a:p>
                      <a:pPr latinLnBrk="1"/>
                      <a:r>
                        <a:rPr lang="en-US" sz="2400" dirty="0">
                          <a:effectLst/>
                        </a:rPr>
                        <a:t>Rotary Foundation Basics</a:t>
                      </a:r>
                    </a:p>
                  </a:txBody>
                  <a:tcPr anchor="ctr"/>
                </a:tc>
                <a:extLst>
                  <a:ext uri="{0D108BD9-81ED-4DB2-BD59-A6C34878D82A}">
                    <a16:rowId xmlns:a16="http://schemas.microsoft.com/office/drawing/2014/main" val="1250083839"/>
                  </a:ext>
                </a:extLst>
              </a:tr>
              <a:tr h="532519">
                <a:tc>
                  <a:txBody>
                    <a:bodyPr/>
                    <a:lstStyle/>
                    <a:p>
                      <a:pPr latinLnBrk="1"/>
                      <a:r>
                        <a:rPr lang="en-US" sz="2400" dirty="0">
                          <a:effectLst/>
                        </a:rPr>
                        <a:t>The Rotary Brand</a:t>
                      </a:r>
                    </a:p>
                  </a:txBody>
                  <a:tcPr anchor="ctr"/>
                </a:tc>
                <a:extLst>
                  <a:ext uri="{0D108BD9-81ED-4DB2-BD59-A6C34878D82A}">
                    <a16:rowId xmlns:a16="http://schemas.microsoft.com/office/drawing/2014/main" val="570229380"/>
                  </a:ext>
                </a:extLst>
              </a:tr>
              <a:tr h="532519">
                <a:tc>
                  <a:txBody>
                    <a:bodyPr/>
                    <a:lstStyle/>
                    <a:p>
                      <a:pPr latinLnBrk="1"/>
                      <a:r>
                        <a:rPr lang="en-US" sz="2400" dirty="0">
                          <a:effectLst/>
                        </a:rPr>
                        <a:t>Committing to Diversity, Equity, and Inclusion</a:t>
                      </a:r>
                    </a:p>
                  </a:txBody>
                  <a:tcPr anchor="ctr"/>
                </a:tc>
                <a:extLst>
                  <a:ext uri="{0D108BD9-81ED-4DB2-BD59-A6C34878D82A}">
                    <a16:rowId xmlns:a16="http://schemas.microsoft.com/office/drawing/2014/main" val="847537377"/>
                  </a:ext>
                </a:extLst>
              </a:tr>
              <a:tr h="532519">
                <a:tc>
                  <a:txBody>
                    <a:bodyPr/>
                    <a:lstStyle/>
                    <a:p>
                      <a:pPr latinLnBrk="1"/>
                      <a:r>
                        <a:rPr lang="en-US" sz="2400" dirty="0">
                          <a:effectLst/>
                        </a:rPr>
                        <a:t>Preventing and Addressing Harassment</a:t>
                      </a:r>
                    </a:p>
                  </a:txBody>
                  <a:tcPr anchor="ctr"/>
                </a:tc>
                <a:extLst>
                  <a:ext uri="{0D108BD9-81ED-4DB2-BD59-A6C34878D82A}">
                    <a16:rowId xmlns:a16="http://schemas.microsoft.com/office/drawing/2014/main" val="3347739035"/>
                  </a:ext>
                </a:extLst>
              </a:tr>
              <a:tr h="532519">
                <a:tc>
                  <a:txBody>
                    <a:bodyPr/>
                    <a:lstStyle/>
                    <a:p>
                      <a:pPr latinLnBrk="1"/>
                      <a:r>
                        <a:rPr lang="en-US" sz="2400" dirty="0">
                          <a:effectLst/>
                        </a:rPr>
                        <a:t>Protecting Personal Data</a:t>
                      </a:r>
                    </a:p>
                  </a:txBody>
                  <a:tcPr anchor="ctr"/>
                </a:tc>
                <a:extLst>
                  <a:ext uri="{0D108BD9-81ED-4DB2-BD59-A6C34878D82A}">
                    <a16:rowId xmlns:a16="http://schemas.microsoft.com/office/drawing/2014/main" val="2068819691"/>
                  </a:ext>
                </a:extLst>
              </a:tr>
            </a:tbl>
          </a:graphicData>
        </a:graphic>
      </p:graphicFrame>
    </p:spTree>
    <p:custDataLst>
      <p:tags r:id="rId1"/>
    </p:custDataLst>
    <p:extLst>
      <p:ext uri="{BB962C8B-B14F-4D97-AF65-F5344CB8AC3E}">
        <p14:creationId xmlns:p14="http://schemas.microsoft.com/office/powerpoint/2010/main" val="11271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Intermediate</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12</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3275212463"/>
              </p:ext>
            </p:extLst>
          </p:nvPr>
        </p:nvGraphicFramePr>
        <p:xfrm>
          <a:off x="0" y="1540043"/>
          <a:ext cx="12192000" cy="531795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713019278"/>
                    </a:ext>
                  </a:extLst>
                </a:gridCol>
              </a:tblGrid>
              <a:tr h="440298">
                <a:tc>
                  <a:txBody>
                    <a:bodyPr/>
                    <a:lstStyle/>
                    <a:p>
                      <a:r>
                        <a:rPr lang="en-US" sz="2200" dirty="0"/>
                        <a:t>2023-24 Courses</a:t>
                      </a:r>
                    </a:p>
                  </a:txBody>
                  <a:tcPr/>
                </a:tc>
                <a:extLst>
                  <a:ext uri="{0D108BD9-81ED-4DB2-BD59-A6C34878D82A}">
                    <a16:rowId xmlns:a16="http://schemas.microsoft.com/office/drawing/2014/main" val="4044274272"/>
                  </a:ext>
                </a:extLst>
              </a:tr>
              <a:tr h="473062">
                <a:tc>
                  <a:txBody>
                    <a:bodyPr/>
                    <a:lstStyle/>
                    <a:p>
                      <a:pPr latinLnBrk="1"/>
                      <a:r>
                        <a:rPr lang="en-US" sz="2200" dirty="0">
                          <a:effectLst/>
                        </a:rPr>
                        <a:t>Get Ready: District Governor-elect</a:t>
                      </a:r>
                    </a:p>
                  </a:txBody>
                  <a:tcPr anchor="ctr"/>
                </a:tc>
                <a:extLst>
                  <a:ext uri="{0D108BD9-81ED-4DB2-BD59-A6C34878D82A}">
                    <a16:rowId xmlns:a16="http://schemas.microsoft.com/office/drawing/2014/main" val="3457333822"/>
                  </a:ext>
                </a:extLst>
              </a:tr>
              <a:tr h="440298">
                <a:tc>
                  <a:txBody>
                    <a:bodyPr/>
                    <a:lstStyle/>
                    <a:p>
                      <a:pPr latinLnBrk="1"/>
                      <a:r>
                        <a:rPr lang="en-US" sz="2200" b="0" i="0" kern="1200" dirty="0">
                          <a:solidFill>
                            <a:schemeClr val="dk1"/>
                          </a:solidFill>
                          <a:effectLst/>
                          <a:latin typeface="+mn-lt"/>
                          <a:ea typeface="+mn-ea"/>
                          <a:cs typeface="+mn-cs"/>
                        </a:rPr>
                        <a:t>Maximizing Governor Visits</a:t>
                      </a:r>
                      <a:endParaRPr lang="en-US" sz="2200" dirty="0">
                        <a:effectLst/>
                      </a:endParaRPr>
                    </a:p>
                  </a:txBody>
                  <a:tcPr anchor="ctr"/>
                </a:tc>
                <a:extLst>
                  <a:ext uri="{0D108BD9-81ED-4DB2-BD59-A6C34878D82A}">
                    <a16:rowId xmlns:a16="http://schemas.microsoft.com/office/drawing/2014/main" val="3051540551"/>
                  </a:ext>
                </a:extLst>
              </a:tr>
              <a:tr h="440298">
                <a:tc>
                  <a:txBody>
                    <a:bodyPr/>
                    <a:lstStyle/>
                    <a:p>
                      <a:pPr latinLnBrk="1"/>
                      <a:r>
                        <a:rPr lang="en-US" sz="2200" dirty="0">
                          <a:effectLst/>
                        </a:rPr>
                        <a:t>Managing District Finances</a:t>
                      </a:r>
                    </a:p>
                  </a:txBody>
                  <a:tcPr anchor="ctr"/>
                </a:tc>
                <a:extLst>
                  <a:ext uri="{0D108BD9-81ED-4DB2-BD59-A6C34878D82A}">
                    <a16:rowId xmlns:a16="http://schemas.microsoft.com/office/drawing/2014/main" val="2377338375"/>
                  </a:ext>
                </a:extLst>
              </a:tr>
              <a:tr h="441912">
                <a:tc>
                  <a:txBody>
                    <a:bodyPr/>
                    <a:lstStyle/>
                    <a:p>
                      <a:pPr latinLnBrk="1"/>
                      <a:r>
                        <a:rPr lang="en-US" sz="2200" dirty="0">
                          <a:effectLst/>
                        </a:rPr>
                        <a:t>Managing Grants and Foundation Funding</a:t>
                      </a:r>
                    </a:p>
                  </a:txBody>
                  <a:tcPr anchor="ctr"/>
                </a:tc>
                <a:extLst>
                  <a:ext uri="{0D108BD9-81ED-4DB2-BD59-A6C34878D82A}">
                    <a16:rowId xmlns:a16="http://schemas.microsoft.com/office/drawing/2014/main" val="1541228100"/>
                  </a:ext>
                </a:extLst>
              </a:tr>
              <a:tr h="440298">
                <a:tc>
                  <a:txBody>
                    <a:bodyPr/>
                    <a:lstStyle/>
                    <a:p>
                      <a:pPr latinLnBrk="1"/>
                      <a:r>
                        <a:rPr lang="en-US" sz="2200" dirty="0">
                          <a:effectLst/>
                        </a:rPr>
                        <a:t>Minimizing Risk</a:t>
                      </a:r>
                    </a:p>
                  </a:txBody>
                  <a:tcPr anchor="ctr"/>
                </a:tc>
                <a:extLst>
                  <a:ext uri="{0D108BD9-81ED-4DB2-BD59-A6C34878D82A}">
                    <a16:rowId xmlns:a16="http://schemas.microsoft.com/office/drawing/2014/main" val="1250083839"/>
                  </a:ext>
                </a:extLst>
              </a:tr>
              <a:tr h="440298">
                <a:tc>
                  <a:txBody>
                    <a:bodyPr/>
                    <a:lstStyle/>
                    <a:p>
                      <a:pPr latinLnBrk="1"/>
                      <a:r>
                        <a:rPr lang="en-US" sz="2200" b="0" i="0" kern="1200" dirty="0">
                          <a:solidFill>
                            <a:schemeClr val="dk1"/>
                          </a:solidFill>
                          <a:effectLst/>
                          <a:latin typeface="+mn-lt"/>
                          <a:ea typeface="+mn-ea"/>
                          <a:cs typeface="+mn-cs"/>
                        </a:rPr>
                        <a:t>District Elections and Council Representatives</a:t>
                      </a:r>
                      <a:endParaRPr lang="en-US" sz="2200" dirty="0">
                        <a:effectLst/>
                      </a:endParaRPr>
                    </a:p>
                  </a:txBody>
                  <a:tcPr anchor="ctr"/>
                </a:tc>
                <a:extLst>
                  <a:ext uri="{0D108BD9-81ED-4DB2-BD59-A6C34878D82A}">
                    <a16:rowId xmlns:a16="http://schemas.microsoft.com/office/drawing/2014/main" val="570229380"/>
                  </a:ext>
                </a:extLst>
              </a:tr>
              <a:tr h="440298">
                <a:tc>
                  <a:txBody>
                    <a:bodyPr/>
                    <a:lstStyle/>
                    <a:p>
                      <a:pPr latinLnBrk="1"/>
                      <a:r>
                        <a:rPr lang="en-US" sz="2200" dirty="0">
                          <a:effectLst/>
                        </a:rPr>
                        <a:t>Online Membership Leads</a:t>
                      </a:r>
                    </a:p>
                  </a:txBody>
                  <a:tcPr anchor="ctr"/>
                </a:tc>
                <a:extLst>
                  <a:ext uri="{0D108BD9-81ED-4DB2-BD59-A6C34878D82A}">
                    <a16:rowId xmlns:a16="http://schemas.microsoft.com/office/drawing/2014/main" val="847537377"/>
                  </a:ext>
                </a:extLst>
              </a:tr>
              <a:tr h="440298">
                <a:tc>
                  <a:txBody>
                    <a:bodyPr/>
                    <a:lstStyle/>
                    <a:p>
                      <a:pPr latinLnBrk="1"/>
                      <a:r>
                        <a:rPr lang="en-US" sz="2200" dirty="0">
                          <a:effectLst/>
                        </a:rPr>
                        <a:t>Starting a Club</a:t>
                      </a:r>
                    </a:p>
                  </a:txBody>
                  <a:tcPr anchor="ctr"/>
                </a:tc>
                <a:extLst>
                  <a:ext uri="{0D108BD9-81ED-4DB2-BD59-A6C34878D82A}">
                    <a16:rowId xmlns:a16="http://schemas.microsoft.com/office/drawing/2014/main" val="3347739035"/>
                  </a:ext>
                </a:extLst>
              </a:tr>
              <a:tr h="44029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strike="noStrike" dirty="0">
                          <a:effectLst/>
                        </a:rPr>
                        <a:t>Our Logo: Representing Rotary</a:t>
                      </a:r>
                    </a:p>
                  </a:txBody>
                  <a:tcPr anchor="ctr"/>
                </a:tc>
                <a:extLst>
                  <a:ext uri="{0D108BD9-81ED-4DB2-BD59-A6C34878D82A}">
                    <a16:rowId xmlns:a16="http://schemas.microsoft.com/office/drawing/2014/main" val="2068819691"/>
                  </a:ext>
                </a:extLst>
              </a:tr>
              <a:tr h="44029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dirty="0">
                          <a:solidFill>
                            <a:srgbClr val="FF0000"/>
                          </a:solidFill>
                          <a:effectLst/>
                        </a:rPr>
                        <a:t>Protecting Youth Program Participants for DGs 2024-25</a:t>
                      </a:r>
                    </a:p>
                  </a:txBody>
                  <a:tcPr anchor="ctr"/>
                </a:tc>
                <a:extLst>
                  <a:ext uri="{0D108BD9-81ED-4DB2-BD59-A6C34878D82A}">
                    <a16:rowId xmlns:a16="http://schemas.microsoft.com/office/drawing/2014/main" val="2815332967"/>
                  </a:ext>
                </a:extLst>
              </a:tr>
              <a:tr h="44029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200" dirty="0">
                          <a:solidFill>
                            <a:schemeClr val="tx1"/>
                          </a:solidFill>
                          <a:effectLst/>
                        </a:rPr>
                        <a:t>Leading Change</a:t>
                      </a:r>
                    </a:p>
                  </a:txBody>
                  <a:tcPr anchor="ctr"/>
                </a:tc>
                <a:extLst>
                  <a:ext uri="{0D108BD9-81ED-4DB2-BD59-A6C34878D82A}">
                    <a16:rowId xmlns:a16="http://schemas.microsoft.com/office/drawing/2014/main" val="1906336415"/>
                  </a:ext>
                </a:extLst>
              </a:tr>
            </a:tbl>
          </a:graphicData>
        </a:graphic>
      </p:graphicFrame>
    </p:spTree>
    <p:custDataLst>
      <p:tags r:id="rId1"/>
    </p:custDataLst>
    <p:extLst>
      <p:ext uri="{BB962C8B-B14F-4D97-AF65-F5344CB8AC3E}">
        <p14:creationId xmlns:p14="http://schemas.microsoft.com/office/powerpoint/2010/main" val="247413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6-6C0A-4895-8623-7C7FA4C5EC1E}"/>
              </a:ext>
            </a:extLst>
          </p:cNvPr>
          <p:cNvSpPr>
            <a:spLocks noGrp="1"/>
          </p:cNvSpPr>
          <p:nvPr>
            <p:ph type="title"/>
          </p:nvPr>
        </p:nvSpPr>
        <p:spPr/>
        <p:txBody>
          <a:bodyPr/>
          <a:lstStyle/>
          <a:p>
            <a:r>
              <a:rPr lang="en-US" dirty="0"/>
              <a:t>District Governor Advanced</a:t>
            </a:r>
          </a:p>
        </p:txBody>
      </p:sp>
      <p:sp>
        <p:nvSpPr>
          <p:cNvPr id="3" name="Slide Number Placeholder 2">
            <a:extLst>
              <a:ext uri="{FF2B5EF4-FFF2-40B4-BE49-F238E27FC236}">
                <a16:creationId xmlns:a16="http://schemas.microsoft.com/office/drawing/2014/main" id="{F729106E-43E0-4FA5-954E-259EA5118327}"/>
              </a:ext>
            </a:extLst>
          </p:cNvPr>
          <p:cNvSpPr>
            <a:spLocks noGrp="1"/>
          </p:cNvSpPr>
          <p:nvPr>
            <p:ph type="sldNum" sz="quarter" idx="12"/>
          </p:nvPr>
        </p:nvSpPr>
        <p:spPr/>
        <p:txBody>
          <a:bodyPr/>
          <a:lstStyle/>
          <a:p>
            <a:fld id="{97A94E25-127B-4C48-AF96-44BA7B823777}" type="slidenum">
              <a:rPr lang="en-US" smtClean="0"/>
              <a:pPr/>
              <a:t>13</a:t>
            </a:fld>
            <a:endParaRPr lang="en-US" dirty="0"/>
          </a:p>
        </p:txBody>
      </p:sp>
      <p:graphicFrame>
        <p:nvGraphicFramePr>
          <p:cNvPr id="4" name="Table 4">
            <a:extLst>
              <a:ext uri="{FF2B5EF4-FFF2-40B4-BE49-F238E27FC236}">
                <a16:creationId xmlns:a16="http://schemas.microsoft.com/office/drawing/2014/main" id="{997B3348-06BD-4C36-BD11-65014904A676}"/>
              </a:ext>
            </a:extLst>
          </p:cNvPr>
          <p:cNvGraphicFramePr>
            <a:graphicFrameLocks noGrp="1"/>
          </p:cNvGraphicFramePr>
          <p:nvPr>
            <p:extLst>
              <p:ext uri="{D42A27DB-BD31-4B8C-83A1-F6EECF244321}">
                <p14:modId xmlns:p14="http://schemas.microsoft.com/office/powerpoint/2010/main" val="3062516238"/>
              </p:ext>
            </p:extLst>
          </p:nvPr>
        </p:nvGraphicFramePr>
        <p:xfrm>
          <a:off x="0" y="1540043"/>
          <a:ext cx="12192000" cy="531795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713019278"/>
                    </a:ext>
                  </a:extLst>
                </a:gridCol>
              </a:tblGrid>
              <a:tr h="556027">
                <a:tc>
                  <a:txBody>
                    <a:bodyPr/>
                    <a:lstStyle/>
                    <a:p>
                      <a:r>
                        <a:rPr lang="en-US" sz="2200" dirty="0"/>
                        <a:t>2023-24 Courses</a:t>
                      </a:r>
                    </a:p>
                  </a:txBody>
                  <a:tcPr/>
                </a:tc>
                <a:extLst>
                  <a:ext uri="{0D108BD9-81ED-4DB2-BD59-A6C34878D82A}">
                    <a16:rowId xmlns:a16="http://schemas.microsoft.com/office/drawing/2014/main" val="4044274272"/>
                  </a:ext>
                </a:extLst>
              </a:tr>
              <a:tr h="675217">
                <a:tc>
                  <a:txBody>
                    <a:bodyPr/>
                    <a:lstStyle/>
                    <a:p>
                      <a:pPr latinLnBrk="1"/>
                      <a:r>
                        <a:rPr lang="en-US" sz="2400" dirty="0">
                          <a:solidFill>
                            <a:schemeClr val="tx1"/>
                          </a:solidFill>
                          <a:effectLst/>
                        </a:rPr>
                        <a:t>Uncovering Unconscious Bias</a:t>
                      </a:r>
                    </a:p>
                  </a:txBody>
                  <a:tcPr anchor="ctr"/>
                </a:tc>
                <a:extLst>
                  <a:ext uri="{0D108BD9-81ED-4DB2-BD59-A6C34878D82A}">
                    <a16:rowId xmlns:a16="http://schemas.microsoft.com/office/drawing/2014/main" val="3457333822"/>
                  </a:ext>
                </a:extLst>
              </a:tr>
              <a:tr h="510839">
                <a:tc>
                  <a:txBody>
                    <a:bodyPr/>
                    <a:lstStyle/>
                    <a:p>
                      <a:pPr latinLnBrk="1"/>
                      <a:r>
                        <a:rPr lang="en-US" sz="2400" dirty="0">
                          <a:solidFill>
                            <a:schemeClr val="tx1"/>
                          </a:solidFill>
                          <a:effectLst/>
                        </a:rPr>
                        <a:t>Microaggressions</a:t>
                      </a:r>
                    </a:p>
                  </a:txBody>
                  <a:tcPr anchor="ctr"/>
                </a:tc>
                <a:extLst>
                  <a:ext uri="{0D108BD9-81ED-4DB2-BD59-A6C34878D82A}">
                    <a16:rowId xmlns:a16="http://schemas.microsoft.com/office/drawing/2014/main" val="3051540551"/>
                  </a:ext>
                </a:extLst>
              </a:tr>
              <a:tr h="510839">
                <a:tc>
                  <a:txBody>
                    <a:bodyPr/>
                    <a:lstStyle/>
                    <a:p>
                      <a:pPr latinLnBrk="1"/>
                      <a:r>
                        <a:rPr lang="en-US" sz="2400" dirty="0">
                          <a:solidFill>
                            <a:schemeClr val="tx1"/>
                          </a:solidFill>
                          <a:effectLst/>
                        </a:rPr>
                        <a:t>Essentials of Understanding Conflict</a:t>
                      </a:r>
                    </a:p>
                  </a:txBody>
                  <a:tcPr anchor="ctr"/>
                </a:tc>
                <a:extLst>
                  <a:ext uri="{0D108BD9-81ED-4DB2-BD59-A6C34878D82A}">
                    <a16:rowId xmlns:a16="http://schemas.microsoft.com/office/drawing/2014/main" val="2377338375"/>
                  </a:ext>
                </a:extLst>
              </a:tr>
              <a:tr h="510839">
                <a:tc>
                  <a:txBody>
                    <a:bodyPr/>
                    <a:lstStyle/>
                    <a:p>
                      <a:pPr latinLnBrk="1"/>
                      <a:r>
                        <a:rPr lang="en-US" sz="2400" dirty="0">
                          <a:solidFill>
                            <a:schemeClr val="tx1"/>
                          </a:solidFill>
                          <a:effectLst/>
                        </a:rPr>
                        <a:t>Fundraising Basics</a:t>
                      </a:r>
                    </a:p>
                  </a:txBody>
                  <a:tcPr anchor="ctr"/>
                </a:tc>
                <a:extLst>
                  <a:ext uri="{0D108BD9-81ED-4DB2-BD59-A6C34878D82A}">
                    <a16:rowId xmlns:a16="http://schemas.microsoft.com/office/drawing/2014/main" val="1541228100"/>
                  </a:ext>
                </a:extLst>
              </a:tr>
              <a:tr h="510839">
                <a:tc>
                  <a:txBody>
                    <a:bodyPr/>
                    <a:lstStyle/>
                    <a:p>
                      <a:pPr latinLnBrk="1"/>
                      <a:r>
                        <a:rPr lang="en-US" sz="2400" dirty="0">
                          <a:solidFill>
                            <a:schemeClr val="tx1"/>
                          </a:solidFill>
                          <a:effectLst/>
                        </a:rPr>
                        <a:t>The Power of Giving</a:t>
                      </a:r>
                    </a:p>
                  </a:txBody>
                  <a:tcPr anchor="ctr"/>
                </a:tc>
                <a:extLst>
                  <a:ext uri="{0D108BD9-81ED-4DB2-BD59-A6C34878D82A}">
                    <a16:rowId xmlns:a16="http://schemas.microsoft.com/office/drawing/2014/main" val="1250083839"/>
                  </a:ext>
                </a:extLst>
              </a:tr>
              <a:tr h="51083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400" dirty="0">
                          <a:solidFill>
                            <a:schemeClr val="tx1"/>
                          </a:solidFill>
                          <a:effectLst/>
                        </a:rPr>
                        <a:t>Building Rotary’s Public Image</a:t>
                      </a:r>
                    </a:p>
                  </a:txBody>
                  <a:tcPr anchor="ctr"/>
                </a:tc>
                <a:extLst>
                  <a:ext uri="{0D108BD9-81ED-4DB2-BD59-A6C34878D82A}">
                    <a16:rowId xmlns:a16="http://schemas.microsoft.com/office/drawing/2014/main" val="570229380"/>
                  </a:ext>
                </a:extLst>
              </a:tr>
              <a:tr h="510839">
                <a:tc>
                  <a:txBody>
                    <a:bodyPr/>
                    <a:lstStyle/>
                    <a:p>
                      <a:pPr latinLnBrk="1"/>
                      <a:endParaRPr lang="en-US" dirty="0">
                        <a:effectLst/>
                      </a:endParaRPr>
                    </a:p>
                  </a:txBody>
                  <a:tcPr anchor="ctr"/>
                </a:tc>
                <a:extLst>
                  <a:ext uri="{0D108BD9-81ED-4DB2-BD59-A6C34878D82A}">
                    <a16:rowId xmlns:a16="http://schemas.microsoft.com/office/drawing/2014/main" val="847537377"/>
                  </a:ext>
                </a:extLst>
              </a:tr>
              <a:tr h="510839">
                <a:tc>
                  <a:txBody>
                    <a:bodyPr/>
                    <a:lstStyle/>
                    <a:p>
                      <a:pPr latinLnBrk="1"/>
                      <a:endParaRPr lang="en-US" dirty="0">
                        <a:solidFill>
                          <a:srgbClr val="FF0000"/>
                        </a:solidFill>
                        <a:effectLst/>
                      </a:endParaRPr>
                    </a:p>
                  </a:txBody>
                  <a:tcPr anchor="ctr"/>
                </a:tc>
                <a:extLst>
                  <a:ext uri="{0D108BD9-81ED-4DB2-BD59-A6C34878D82A}">
                    <a16:rowId xmlns:a16="http://schemas.microsoft.com/office/drawing/2014/main" val="3347739035"/>
                  </a:ext>
                </a:extLst>
              </a:tr>
              <a:tr h="510839">
                <a:tc>
                  <a:txBody>
                    <a:bodyPr/>
                    <a:lstStyle/>
                    <a:p>
                      <a:pPr latinLnBrk="1"/>
                      <a:endParaRPr lang="en-US" dirty="0">
                        <a:effectLst/>
                      </a:endParaRPr>
                    </a:p>
                  </a:txBody>
                  <a:tcPr anchor="ctr"/>
                </a:tc>
                <a:extLst>
                  <a:ext uri="{0D108BD9-81ED-4DB2-BD59-A6C34878D82A}">
                    <a16:rowId xmlns:a16="http://schemas.microsoft.com/office/drawing/2014/main" val="2068819691"/>
                  </a:ext>
                </a:extLst>
              </a:tr>
            </a:tbl>
          </a:graphicData>
        </a:graphic>
      </p:graphicFrame>
    </p:spTree>
    <p:custDataLst>
      <p:tags r:id="rId1"/>
    </p:custDataLst>
    <p:extLst>
      <p:ext uri="{BB962C8B-B14F-4D97-AF65-F5344CB8AC3E}">
        <p14:creationId xmlns:p14="http://schemas.microsoft.com/office/powerpoint/2010/main" val="25384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A1A6-5FF1-4735-B679-814696BBC1ED}"/>
              </a:ext>
            </a:extLst>
          </p:cNvPr>
          <p:cNvSpPr>
            <a:spLocks noGrp="1"/>
          </p:cNvSpPr>
          <p:nvPr>
            <p:ph type="sldNum" sz="quarter" idx="12"/>
          </p:nvPr>
        </p:nvSpPr>
        <p:spPr/>
        <p:txBody>
          <a:bodyPr/>
          <a:lstStyle/>
          <a:p>
            <a:fld id="{97A94E25-127B-4C48-AF96-44BA7B823777}" type="slidenum">
              <a:rPr lang="en-US" smtClean="0"/>
              <a:pPr/>
              <a:t>14</a:t>
            </a:fld>
            <a:endParaRPr lang="en-US" dirty="0"/>
          </a:p>
        </p:txBody>
      </p:sp>
      <p:graphicFrame>
        <p:nvGraphicFramePr>
          <p:cNvPr id="12" name="Chart 11">
            <a:extLst>
              <a:ext uri="{FF2B5EF4-FFF2-40B4-BE49-F238E27FC236}">
                <a16:creationId xmlns:a16="http://schemas.microsoft.com/office/drawing/2014/main" id="{E78265B6-5011-30B0-10B5-87AD414BB1B1}"/>
              </a:ext>
            </a:extLst>
          </p:cNvPr>
          <p:cNvGraphicFramePr/>
          <p:nvPr>
            <p:extLst>
              <p:ext uri="{D42A27DB-BD31-4B8C-83A1-F6EECF244321}">
                <p14:modId xmlns:p14="http://schemas.microsoft.com/office/powerpoint/2010/main" val="969393872"/>
              </p:ext>
            </p:extLst>
          </p:nvPr>
        </p:nvGraphicFramePr>
        <p:xfrm>
          <a:off x="0" y="317241"/>
          <a:ext cx="6017727" cy="6039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2C06F550-8187-1E98-C982-5410F9684A40}"/>
              </a:ext>
            </a:extLst>
          </p:cNvPr>
          <p:cNvGraphicFramePr/>
          <p:nvPr>
            <p:extLst>
              <p:ext uri="{D42A27DB-BD31-4B8C-83A1-F6EECF244321}">
                <p14:modId xmlns:p14="http://schemas.microsoft.com/office/powerpoint/2010/main" val="2080246786"/>
              </p:ext>
            </p:extLst>
          </p:nvPr>
        </p:nvGraphicFramePr>
        <p:xfrm>
          <a:off x="6174275" y="317241"/>
          <a:ext cx="6017727" cy="603910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76062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A1A6-5FF1-4735-B679-814696BBC1ED}"/>
              </a:ext>
            </a:extLst>
          </p:cNvPr>
          <p:cNvSpPr>
            <a:spLocks noGrp="1"/>
          </p:cNvSpPr>
          <p:nvPr>
            <p:ph type="sldNum" sz="quarter" idx="12"/>
          </p:nvPr>
        </p:nvSpPr>
        <p:spPr/>
        <p:txBody>
          <a:bodyPr/>
          <a:lstStyle/>
          <a:p>
            <a:fld id="{97A94E25-127B-4C48-AF96-44BA7B823777}" type="slidenum">
              <a:rPr lang="en-US" smtClean="0"/>
              <a:pPr/>
              <a:t>15</a:t>
            </a:fld>
            <a:endParaRPr lang="en-US" dirty="0"/>
          </a:p>
        </p:txBody>
      </p:sp>
      <p:graphicFrame>
        <p:nvGraphicFramePr>
          <p:cNvPr id="12" name="Chart 11">
            <a:extLst>
              <a:ext uri="{FF2B5EF4-FFF2-40B4-BE49-F238E27FC236}">
                <a16:creationId xmlns:a16="http://schemas.microsoft.com/office/drawing/2014/main" id="{E78265B6-5011-30B0-10B5-87AD414BB1B1}"/>
              </a:ext>
            </a:extLst>
          </p:cNvPr>
          <p:cNvGraphicFramePr/>
          <p:nvPr>
            <p:extLst>
              <p:ext uri="{D42A27DB-BD31-4B8C-83A1-F6EECF244321}">
                <p14:modId xmlns:p14="http://schemas.microsoft.com/office/powerpoint/2010/main" val="3043081641"/>
              </p:ext>
            </p:extLst>
          </p:nvPr>
        </p:nvGraphicFramePr>
        <p:xfrm>
          <a:off x="0" y="317241"/>
          <a:ext cx="6017727" cy="6039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2C06F550-8187-1E98-C982-5410F9684A40}"/>
              </a:ext>
            </a:extLst>
          </p:cNvPr>
          <p:cNvGraphicFramePr/>
          <p:nvPr>
            <p:extLst>
              <p:ext uri="{D42A27DB-BD31-4B8C-83A1-F6EECF244321}">
                <p14:modId xmlns:p14="http://schemas.microsoft.com/office/powerpoint/2010/main" val="3325930259"/>
              </p:ext>
            </p:extLst>
          </p:nvPr>
        </p:nvGraphicFramePr>
        <p:xfrm>
          <a:off x="6174275" y="317241"/>
          <a:ext cx="6017727" cy="603910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34446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Club officer materials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16</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CBF304A9-DF89-CEA9-4BA7-56F2E867D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0043"/>
            <a:ext cx="9553145" cy="5219760"/>
          </a:xfrm>
          <a:prstGeom prst="rect">
            <a:avLst/>
          </a:prstGeom>
        </p:spPr>
      </p:pic>
      <p:sp>
        <p:nvSpPr>
          <p:cNvPr id="4" name="TextBox 3">
            <a:extLst>
              <a:ext uri="{FF2B5EF4-FFF2-40B4-BE49-F238E27FC236}">
                <a16:creationId xmlns:a16="http://schemas.microsoft.com/office/drawing/2014/main" id="{C617793F-535D-9B5A-0AC4-0CFE3B47169D}"/>
              </a:ext>
            </a:extLst>
          </p:cNvPr>
          <p:cNvSpPr txBox="1"/>
          <p:nvPr/>
        </p:nvSpPr>
        <p:spPr>
          <a:xfrm>
            <a:off x="9578764" y="1655612"/>
            <a:ext cx="2494703" cy="4031873"/>
          </a:xfrm>
          <a:prstGeom prst="rect">
            <a:avLst/>
          </a:prstGeom>
          <a:noFill/>
        </p:spPr>
        <p:txBody>
          <a:bodyPr wrap="square" rtlCol="0">
            <a:spAutoFit/>
          </a:bodyPr>
          <a:lstStyle/>
          <a:p>
            <a:r>
              <a:rPr lang="en-US" sz="3200" b="1" dirty="0"/>
              <a:t>Courses required for incoming club presidents, secretaries, and treasurers.</a:t>
            </a:r>
          </a:p>
        </p:txBody>
      </p:sp>
    </p:spTree>
    <p:custDataLst>
      <p:tags r:id="rId1"/>
    </p:custDataLst>
    <p:extLst>
      <p:ext uri="{BB962C8B-B14F-4D97-AF65-F5344CB8AC3E}">
        <p14:creationId xmlns:p14="http://schemas.microsoft.com/office/powerpoint/2010/main" val="128897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courses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17</a:t>
            </a:fld>
            <a:endParaRPr lang="en-US" dirty="0"/>
          </a:p>
        </p:txBody>
      </p:sp>
      <p:pic>
        <p:nvPicPr>
          <p:cNvPr id="7" name="Picture 6" descr="Graphical user interface, application, website&#10;&#10;Description automatically generated">
            <a:extLst>
              <a:ext uri="{FF2B5EF4-FFF2-40B4-BE49-F238E27FC236}">
                <a16:creationId xmlns:a16="http://schemas.microsoft.com/office/drawing/2014/main" id="{0A2EB1C6-99D1-4573-851D-365DD17BE2F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50107" y="1554586"/>
            <a:ext cx="4023360" cy="5303414"/>
          </a:xfrm>
          <a:prstGeom prst="rect">
            <a:avLst/>
          </a:prstGeom>
        </p:spPr>
      </p:pic>
      <p:pic>
        <p:nvPicPr>
          <p:cNvPr id="6" name="Picture 5" descr="A screenshot of a cellphone&#10;&#10;Description automatically generated">
            <a:extLst>
              <a:ext uri="{FF2B5EF4-FFF2-40B4-BE49-F238E27FC236}">
                <a16:creationId xmlns:a16="http://schemas.microsoft.com/office/drawing/2014/main" id="{3B0DF5B1-57FB-586A-B62C-C1E9610D33B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1554585"/>
            <a:ext cx="4023360" cy="5303413"/>
          </a:xfrm>
          <a:prstGeom prst="rect">
            <a:avLst/>
          </a:prstGeom>
        </p:spPr>
      </p:pic>
      <p:pic>
        <p:nvPicPr>
          <p:cNvPr id="9" name="Picture 8" descr="A screenshot of a cellphone&#10;&#10;Description automatically generated">
            <a:extLst>
              <a:ext uri="{FF2B5EF4-FFF2-40B4-BE49-F238E27FC236}">
                <a16:creationId xmlns:a16="http://schemas.microsoft.com/office/drawing/2014/main" id="{0E1963B1-3FBA-1B2B-2B9A-C2B8551D8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1894" y="1554585"/>
            <a:ext cx="3840480" cy="5257141"/>
          </a:xfrm>
          <a:prstGeom prst="rect">
            <a:avLst/>
          </a:prstGeom>
        </p:spPr>
      </p:pic>
    </p:spTree>
    <p:custDataLst>
      <p:tags r:id="rId1"/>
    </p:custDataLst>
    <p:extLst>
      <p:ext uri="{BB962C8B-B14F-4D97-AF65-F5344CB8AC3E}">
        <p14:creationId xmlns:p14="http://schemas.microsoft.com/office/powerpoint/2010/main" val="171164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70000"/>
            </a:srgbClr>
          </a:solidFill>
        </p:spPr>
        <p:txBody>
          <a:bodyPr/>
          <a:lstStyle/>
          <a:p>
            <a:r>
              <a:rPr lang="en-US" dirty="0"/>
              <a:t>Features</a:t>
            </a:r>
          </a:p>
        </p:txBody>
      </p:sp>
    </p:spTree>
    <p:custDataLst>
      <p:tags r:id="rId1"/>
    </p:custDataLst>
    <p:extLst>
      <p:ext uri="{BB962C8B-B14F-4D97-AF65-F5344CB8AC3E}">
        <p14:creationId xmlns:p14="http://schemas.microsoft.com/office/powerpoint/2010/main" val="349018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531B-BCF7-4312-9F91-D03FBF176058}"/>
              </a:ext>
            </a:extLst>
          </p:cNvPr>
          <p:cNvSpPr>
            <a:spLocks noGrp="1"/>
          </p:cNvSpPr>
          <p:nvPr>
            <p:ph type="title"/>
          </p:nvPr>
        </p:nvSpPr>
        <p:spPr>
          <a:xfrm>
            <a:off x="571500" y="466432"/>
            <a:ext cx="7535948" cy="1325563"/>
          </a:xfrm>
        </p:spPr>
        <p:txBody>
          <a:bodyPr vert="horz" lIns="91440" tIns="45720" rIns="91440" bIns="45720" rtlCol="0" anchor="ctr">
            <a:normAutofit/>
          </a:bodyPr>
          <a:lstStyle/>
          <a:p>
            <a:r>
              <a:rPr lang="en-US" kern="1200" dirty="0">
                <a:latin typeface="+mj-lt"/>
                <a:ea typeface="+mj-ea"/>
                <a:cs typeface="+mj-cs"/>
              </a:rPr>
              <a:t>Customize Content</a:t>
            </a:r>
          </a:p>
        </p:txBody>
      </p:sp>
      <p:sp>
        <p:nvSpPr>
          <p:cNvPr id="3" name="Content Placeholder 2">
            <a:extLst>
              <a:ext uri="{FF2B5EF4-FFF2-40B4-BE49-F238E27FC236}">
                <a16:creationId xmlns:a16="http://schemas.microsoft.com/office/drawing/2014/main" id="{37F5FCF0-BFCD-44F7-874F-83B1CAAA048C}"/>
              </a:ext>
            </a:extLst>
          </p:cNvPr>
          <p:cNvSpPr>
            <a:spLocks noGrp="1"/>
          </p:cNvSpPr>
          <p:nvPr>
            <p:ph idx="1"/>
          </p:nvPr>
        </p:nvSpPr>
        <p:spPr>
          <a:xfrm>
            <a:off x="1136429" y="2278173"/>
            <a:ext cx="7280384" cy="3450613"/>
          </a:xfrm>
        </p:spPr>
        <p:txBody>
          <a:bodyPr vert="horz" lIns="91440" tIns="45720" rIns="91440" bIns="45720" rtlCol="0" anchor="ctr">
            <a:normAutofit/>
          </a:bodyPr>
          <a:lstStyle/>
          <a:p>
            <a:r>
              <a:rPr lang="en-US" sz="3600" dirty="0">
                <a:solidFill>
                  <a:schemeClr val="tx1"/>
                </a:solidFill>
              </a:rPr>
              <a:t>Create customized learning plans</a:t>
            </a:r>
          </a:p>
          <a:p>
            <a:r>
              <a:rPr lang="en-US" sz="3600" dirty="0">
                <a:solidFill>
                  <a:schemeClr val="tx1"/>
                </a:solidFill>
              </a:rPr>
              <a:t>Request a learning topics for your district or zone by topic or language</a:t>
            </a:r>
          </a:p>
          <a:p>
            <a:endParaRPr lang="en-US" dirty="0">
              <a:solidFill>
                <a:schemeClr val="tx1"/>
              </a:solidFill>
            </a:endParaRPr>
          </a:p>
        </p:txBody>
      </p:sp>
      <p:pic>
        <p:nvPicPr>
          <p:cNvPr id="10" name="Graphic 9" descr="Books">
            <a:extLst>
              <a:ext uri="{FF2B5EF4-FFF2-40B4-BE49-F238E27FC236}">
                <a16:creationId xmlns:a16="http://schemas.microsoft.com/office/drawing/2014/main" id="{0C52C683-FE5E-A958-5771-ED40FCBA5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84D326D7-7ACC-42E5-9489-C1F2F9B2D753}"/>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19</a:t>
            </a:fld>
            <a:endParaRPr lang="en-US">
              <a:solidFill>
                <a:srgbClr val="FFFFFF"/>
              </a:solidFill>
            </a:endParaRPr>
          </a:p>
        </p:txBody>
      </p:sp>
    </p:spTree>
    <p:custDataLst>
      <p:tags r:id="rId1"/>
    </p:custDataLst>
    <p:extLst>
      <p:ext uri="{BB962C8B-B14F-4D97-AF65-F5344CB8AC3E}">
        <p14:creationId xmlns:p14="http://schemas.microsoft.com/office/powerpoint/2010/main" val="328523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F0F6-5279-4056-8CEB-A8134955450E}"/>
              </a:ext>
            </a:extLst>
          </p:cNvPr>
          <p:cNvSpPr>
            <a:spLocks noGrp="1"/>
          </p:cNvSpPr>
          <p:nvPr>
            <p:ph type="title"/>
          </p:nvPr>
        </p:nvSpPr>
        <p:spPr/>
        <p:txBody>
          <a:bodyPr/>
          <a:lstStyle/>
          <a:p>
            <a:r>
              <a:rPr lang="en-US" dirty="0"/>
              <a:t>Agenda</a:t>
            </a:r>
          </a:p>
        </p:txBody>
      </p:sp>
      <p:graphicFrame>
        <p:nvGraphicFramePr>
          <p:cNvPr id="6" name="Content Placeholder 2">
            <a:extLst>
              <a:ext uri="{FF2B5EF4-FFF2-40B4-BE49-F238E27FC236}">
                <a16:creationId xmlns:a16="http://schemas.microsoft.com/office/drawing/2014/main" id="{88C84B0C-B061-5C4D-89FE-473D471A555B}"/>
              </a:ext>
            </a:extLst>
          </p:cNvPr>
          <p:cNvGraphicFramePr>
            <a:graphicFrameLocks noGrp="1"/>
          </p:cNvGraphicFramePr>
          <p:nvPr>
            <p:ph idx="1"/>
          </p:nvPr>
        </p:nvGraphicFramePr>
        <p:xfrm>
          <a:off x="380999" y="2142067"/>
          <a:ext cx="11506199" cy="403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CC36387C-68E5-4970-8E64-C74A094B6ABB}"/>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426894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access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20</a:t>
            </a:fld>
            <a:endParaRPr lang="en-US" dirty="0"/>
          </a:p>
        </p:txBody>
      </p:sp>
      <p:sp>
        <p:nvSpPr>
          <p:cNvPr id="4" name="Rectangle 3"/>
          <p:cNvSpPr/>
          <p:nvPr/>
        </p:nvSpPr>
        <p:spPr>
          <a:xfrm>
            <a:off x="380999" y="1908371"/>
            <a:ext cx="10660039" cy="5386090"/>
          </a:xfrm>
          <a:prstGeom prst="rect">
            <a:avLst/>
          </a:prstGeom>
        </p:spPr>
        <p:txBody>
          <a:bodyPr wrap="square">
            <a:spAutoFit/>
          </a:bodyPr>
          <a:lstStyle/>
          <a:p>
            <a:pPr marL="342900" indent="-342900">
              <a:buFont typeface="Arial" panose="020B0604020202020204" pitchFamily="34" charset="0"/>
              <a:buChar char="•"/>
            </a:pPr>
            <a:r>
              <a:rPr lang="en-US" sz="3600" dirty="0"/>
              <a:t>Governor-nominee</a:t>
            </a:r>
          </a:p>
          <a:p>
            <a:pPr marL="342900" indent="-342900">
              <a:buFont typeface="Arial" panose="020B0604020202020204" pitchFamily="34" charset="0"/>
              <a:buChar char="•"/>
            </a:pPr>
            <a:r>
              <a:rPr lang="en-US" sz="3600" dirty="0"/>
              <a:t>Governor-elect</a:t>
            </a:r>
          </a:p>
          <a:p>
            <a:pPr marL="342900" indent="-342900">
              <a:buFont typeface="Arial" panose="020B0604020202020204" pitchFamily="34" charset="0"/>
              <a:buChar char="•"/>
            </a:pPr>
            <a:r>
              <a:rPr lang="en-US" sz="3600" dirty="0"/>
              <a:t>Governor</a:t>
            </a:r>
          </a:p>
          <a:p>
            <a:pPr marL="342900" indent="-342900">
              <a:buFont typeface="Arial" panose="020B0604020202020204" pitchFamily="34" charset="0"/>
              <a:buChar char="•"/>
            </a:pPr>
            <a:r>
              <a:rPr lang="en-US" sz="3600" dirty="0"/>
              <a:t>Current and Incoming </a:t>
            </a:r>
          </a:p>
          <a:p>
            <a:pPr marL="800100" lvl="1" indent="-342900">
              <a:buFont typeface="Arial" panose="020B0604020202020204" pitchFamily="34" charset="0"/>
              <a:buChar char="•"/>
            </a:pPr>
            <a:r>
              <a:rPr lang="en-US" sz="3200" dirty="0"/>
              <a:t>District learning facilitator</a:t>
            </a:r>
          </a:p>
          <a:p>
            <a:pPr marL="800100" lvl="1" indent="-342900">
              <a:buFont typeface="Arial" panose="020B0604020202020204" pitchFamily="34" charset="0"/>
              <a:buChar char="•"/>
            </a:pPr>
            <a:r>
              <a:rPr lang="en-US" sz="3200" dirty="0"/>
              <a:t>District membership chair</a:t>
            </a:r>
          </a:p>
          <a:p>
            <a:pPr marL="800100" lvl="1" indent="-342900">
              <a:buFont typeface="Arial" panose="020B0604020202020204" pitchFamily="34" charset="0"/>
              <a:buChar char="•"/>
            </a:pPr>
            <a:r>
              <a:rPr lang="en-US" sz="3200" dirty="0"/>
              <a:t>District Rotary Foundation chair</a:t>
            </a:r>
          </a:p>
          <a:p>
            <a:pPr marL="800100" lvl="1" indent="-342900">
              <a:buFont typeface="Arial" panose="020B0604020202020204" pitchFamily="34" charset="0"/>
              <a:buChar char="•"/>
            </a:pPr>
            <a:r>
              <a:rPr lang="en-US" sz="3200" dirty="0"/>
              <a:t>District public image chair</a:t>
            </a:r>
          </a:p>
          <a:p>
            <a:pPr marL="800100" lvl="1" indent="-342900">
              <a:buFont typeface="Arial" panose="020B0604020202020204" pitchFamily="34" charset="0"/>
              <a:buChar char="•"/>
            </a:pPr>
            <a:r>
              <a:rPr lang="en-US" sz="3200" dirty="0"/>
              <a:t>District youth protection officer</a:t>
            </a:r>
          </a:p>
          <a:p>
            <a:endParaRPr lang="en-US" sz="4000" dirty="0"/>
          </a:p>
        </p:txBody>
      </p:sp>
    </p:spTree>
    <p:custDataLst>
      <p:tags r:id="rId1"/>
    </p:custDataLst>
    <p:extLst>
      <p:ext uri="{BB962C8B-B14F-4D97-AF65-F5344CB8AC3E}">
        <p14:creationId xmlns:p14="http://schemas.microsoft.com/office/powerpoint/2010/main" val="24471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Report access</a:t>
            </a:r>
          </a:p>
        </p:txBody>
      </p:sp>
      <p:sp>
        <p:nvSpPr>
          <p:cNvPr id="3" name="Slide Number Placeholder 2"/>
          <p:cNvSpPr>
            <a:spLocks noGrp="1"/>
          </p:cNvSpPr>
          <p:nvPr>
            <p:ph type="sldNum" sz="quarter" idx="12"/>
          </p:nvPr>
        </p:nvSpPr>
        <p:spPr/>
        <p:txBody>
          <a:bodyPr/>
          <a:lstStyle/>
          <a:p>
            <a:fld id="{97A94E25-127B-4C48-AF96-44BA7B823777}" type="slidenum">
              <a:rPr lang="en-US" smtClean="0"/>
              <a:pPr/>
              <a:t>21</a:t>
            </a:fld>
            <a:endParaRPr lang="en-US" dirty="0"/>
          </a:p>
        </p:txBody>
      </p:sp>
      <p:sp>
        <p:nvSpPr>
          <p:cNvPr id="4" name="Rectangle 3"/>
          <p:cNvSpPr/>
          <p:nvPr/>
        </p:nvSpPr>
        <p:spPr>
          <a:xfrm>
            <a:off x="381000" y="1908371"/>
            <a:ext cx="6496790" cy="4401205"/>
          </a:xfrm>
          <a:prstGeom prst="rect">
            <a:avLst/>
          </a:prstGeom>
        </p:spPr>
        <p:txBody>
          <a:bodyPr wrap="square">
            <a:spAutoFit/>
          </a:bodyPr>
          <a:lstStyle/>
          <a:p>
            <a:pPr marL="742950" indent="-742950">
              <a:buAutoNum type="arabicPeriod"/>
            </a:pPr>
            <a:r>
              <a:rPr lang="en-US" sz="4000" dirty="0"/>
              <a:t>Complete the Access to Learning Center Reports course</a:t>
            </a:r>
          </a:p>
          <a:p>
            <a:pPr marL="742950" indent="-742950">
              <a:buAutoNum type="arabicPeriod"/>
            </a:pPr>
            <a:r>
              <a:rPr lang="en-US" sz="4000" dirty="0"/>
              <a:t>Staff will schedule two automatic emails delivered Mondays</a:t>
            </a:r>
          </a:p>
          <a:p>
            <a:pPr marL="742950" indent="-742950">
              <a:buAutoNum type="arabicPeriod"/>
            </a:pPr>
            <a:endParaRPr lang="en-US" sz="4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789" y="1434129"/>
            <a:ext cx="5860016" cy="5477033"/>
          </a:xfrm>
          <a:prstGeom prst="rect">
            <a:avLst/>
          </a:prstGeom>
        </p:spPr>
      </p:pic>
      <p:sp>
        <p:nvSpPr>
          <p:cNvPr id="6" name="Rounded Rectangle 5"/>
          <p:cNvSpPr/>
          <p:nvPr/>
        </p:nvSpPr>
        <p:spPr>
          <a:xfrm>
            <a:off x="7154918" y="5707682"/>
            <a:ext cx="4243184" cy="1150318"/>
          </a:xfrm>
          <a:prstGeom prst="roundRect">
            <a:avLst/>
          </a:prstGeom>
          <a:noFill/>
          <a:ln w="635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611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a:t>
            </a:r>
          </a:p>
        </p:txBody>
      </p:sp>
      <p:sp>
        <p:nvSpPr>
          <p:cNvPr id="3" name="Slide Number Placeholder 2"/>
          <p:cNvSpPr>
            <a:spLocks noGrp="1"/>
          </p:cNvSpPr>
          <p:nvPr>
            <p:ph type="sldNum" sz="quarter" idx="12"/>
          </p:nvPr>
        </p:nvSpPr>
        <p:spPr/>
        <p:txBody>
          <a:bodyPr/>
          <a:lstStyle/>
          <a:p>
            <a:fld id="{97A94E25-127B-4C48-AF96-44BA7B823777}" type="slidenum">
              <a:rPr lang="en-US" smtClean="0"/>
              <a:pPr/>
              <a:t>22</a:t>
            </a:fld>
            <a:endParaRPr lang="en-US" dirty="0"/>
          </a:p>
        </p:txBody>
      </p:sp>
      <p:sp>
        <p:nvSpPr>
          <p:cNvPr id="4" name="Rectangle 3"/>
          <p:cNvSpPr/>
          <p:nvPr/>
        </p:nvSpPr>
        <p:spPr>
          <a:xfrm>
            <a:off x="381000" y="1908371"/>
            <a:ext cx="4734697" cy="3539430"/>
          </a:xfrm>
          <a:prstGeom prst="rect">
            <a:avLst/>
          </a:prstGeom>
        </p:spPr>
        <p:txBody>
          <a:bodyPr wrap="square">
            <a:spAutoFit/>
          </a:bodyPr>
          <a:lstStyle/>
          <a:p>
            <a:r>
              <a:rPr lang="en-US" sz="2800" dirty="0"/>
              <a:t>Access the Learning Center by going to My Rotary on your mobile phone.</a:t>
            </a:r>
          </a:p>
          <a:p>
            <a:pPr marL="571500" indent="-571500">
              <a:buFont typeface="Arial" panose="020B0604020202020204" pitchFamily="34" charset="0"/>
              <a:buChar char="•"/>
            </a:pPr>
            <a:r>
              <a:rPr lang="en-US" sz="2800" dirty="0"/>
              <a:t>Sign in to My Rotary</a:t>
            </a:r>
          </a:p>
          <a:p>
            <a:pPr marL="571500" indent="-571500">
              <a:buFont typeface="Arial" panose="020B0604020202020204" pitchFamily="34" charset="0"/>
              <a:buChar char="•"/>
            </a:pPr>
            <a:r>
              <a:rPr lang="en-US" sz="2800" dirty="0"/>
              <a:t>Tap Learning and Reference  </a:t>
            </a:r>
          </a:p>
          <a:p>
            <a:pPr marL="571500" indent="-571500">
              <a:buFont typeface="Arial" panose="020B0604020202020204" pitchFamily="34" charset="0"/>
              <a:buChar char="•"/>
            </a:pPr>
            <a:r>
              <a:rPr lang="en-US" sz="2800" dirty="0"/>
              <a:t>Tap Learning Center</a:t>
            </a:r>
          </a:p>
          <a:p>
            <a:pPr marL="571500" indent="-571500">
              <a:buFont typeface="Arial" panose="020B0604020202020204" pitchFamily="34" charset="0"/>
              <a:buChar char="•"/>
            </a:pPr>
            <a:r>
              <a:rPr lang="en-US" sz="2800" dirty="0"/>
              <a:t>Follow Instructions</a:t>
            </a:r>
          </a:p>
        </p:txBody>
      </p:sp>
      <p:pic>
        <p:nvPicPr>
          <p:cNvPr id="7" name="Picture 6"/>
          <p:cNvPicPr/>
          <p:nvPr/>
        </p:nvPicPr>
        <p:blipFill rotWithShape="1">
          <a:blip r:embed="rId4">
            <a:extLst>
              <a:ext uri="{28A0092B-C50C-407E-A947-70E740481C1C}">
                <a14:useLocalDpi xmlns:a14="http://schemas.microsoft.com/office/drawing/2010/main" val="0"/>
              </a:ext>
            </a:extLst>
          </a:blip>
          <a:srcRect/>
          <a:stretch/>
        </p:blipFill>
        <p:spPr bwMode="auto">
          <a:xfrm>
            <a:off x="5548183" y="1540043"/>
            <a:ext cx="3447535" cy="531795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B225F91-340F-4382-917C-198D8299B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948" y="1540043"/>
            <a:ext cx="2634051" cy="5317956"/>
          </a:xfrm>
          <a:prstGeom prst="rect">
            <a:avLst/>
          </a:prstGeom>
        </p:spPr>
      </p:pic>
    </p:spTree>
    <p:custDataLst>
      <p:tags r:id="rId1"/>
    </p:custDataLst>
    <p:extLst>
      <p:ext uri="{BB962C8B-B14F-4D97-AF65-F5344CB8AC3E}">
        <p14:creationId xmlns:p14="http://schemas.microsoft.com/office/powerpoint/2010/main" val="69090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24581"/>
            <a:ext cx="4944152" cy="1622321"/>
          </a:xfrm>
        </p:spPr>
        <p:txBody>
          <a:bodyPr vert="horz" lIns="91440" tIns="45720" rIns="91440" bIns="45720" rtlCol="0" anchor="ctr">
            <a:normAutofit/>
          </a:bodyPr>
          <a:lstStyle/>
          <a:p>
            <a:r>
              <a:rPr lang="en-US" kern="1200" dirty="0">
                <a:latin typeface="+mj-lt"/>
                <a:ea typeface="+mj-ea"/>
                <a:cs typeface="+mj-cs"/>
              </a:rPr>
              <a:t>Additional Features</a:t>
            </a:r>
          </a:p>
        </p:txBody>
      </p:sp>
      <p:sp>
        <p:nvSpPr>
          <p:cNvPr id="4" name="Rectangle 3"/>
          <p:cNvSpPr/>
          <p:nvPr/>
        </p:nvSpPr>
        <p:spPr>
          <a:xfrm>
            <a:off x="648930" y="1976284"/>
            <a:ext cx="4944151" cy="424753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Virtual badges and leaderboards</a:t>
            </a:r>
          </a:p>
          <a:p>
            <a:pPr marL="114300">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Deep link directly to courses, learning plans, learning topics, or catalogs</a:t>
            </a:r>
          </a:p>
          <a:p>
            <a:pPr marL="114300">
              <a:lnSpc>
                <a:spcPct val="90000"/>
              </a:lnSpc>
              <a:spcAft>
                <a:spcPts val="600"/>
              </a:spcAft>
            </a:pPr>
            <a:endParaRPr lang="en-US" sz="2800" dirty="0"/>
          </a:p>
          <a:p>
            <a:pPr marL="342900" indent="-228600">
              <a:lnSpc>
                <a:spcPct val="90000"/>
              </a:lnSpc>
              <a:spcAft>
                <a:spcPts val="600"/>
              </a:spcAft>
              <a:buFont typeface="Arial" panose="020B0604020202020204" pitchFamily="34" charset="0"/>
              <a:buChar char="•"/>
            </a:pPr>
            <a:r>
              <a:rPr lang="en-US" sz="2800" dirty="0"/>
              <a:t>Resource sharing and discussions</a:t>
            </a:r>
          </a:p>
          <a:p>
            <a:pPr marL="342900" indent="-228600">
              <a:lnSpc>
                <a:spcPct val="90000"/>
              </a:lnSpc>
              <a:spcAft>
                <a:spcPts val="600"/>
              </a:spcAft>
              <a:buFont typeface="Arial" panose="020B0604020202020204" pitchFamily="34" charset="0"/>
              <a:buChar char="•"/>
            </a:pPr>
            <a:endParaRPr lang="en-US" sz="2800" dirty="0"/>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575C662C-5214-4D75-B2F9-FEADD1B4A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709" y="871308"/>
            <a:ext cx="4475531" cy="5112136"/>
          </a:xfrm>
          <a:prstGeom prst="rect">
            <a:avLst/>
          </a:prstGeom>
          <a:effectLst/>
        </p:spPr>
      </p:pic>
      <p:sp>
        <p:nvSpPr>
          <p:cNvPr id="3" name="Slide Number Placeholder 2"/>
          <p:cNvSpPr>
            <a:spLocks noGrp="1"/>
          </p:cNvSpPr>
          <p:nvPr>
            <p:ph type="sldNum" sz="quarter" idx="12"/>
          </p:nvPr>
        </p:nvSpPr>
        <p:spPr>
          <a:xfrm>
            <a:off x="10356782" y="6356350"/>
            <a:ext cx="997017" cy="365125"/>
          </a:xfrm>
        </p:spPr>
        <p:txBody>
          <a:bodyPr vert="horz" lIns="91440" tIns="45720" rIns="91440" bIns="45720" rtlCol="0" anchor="ctr">
            <a:normAutofit/>
          </a:bodyPr>
          <a:lstStyle/>
          <a:p>
            <a:pPr>
              <a:spcAft>
                <a:spcPts val="600"/>
              </a:spcAft>
            </a:pPr>
            <a:fld id="{97A94E25-127B-4C48-AF96-44BA7B823777}" type="slidenum">
              <a:rPr lang="en-US">
                <a:solidFill>
                  <a:srgbClr val="404040"/>
                </a:solidFill>
              </a:rPr>
              <a:pPr>
                <a:spcAft>
                  <a:spcPts val="600"/>
                </a:spcAft>
              </a:pPr>
              <a:t>23</a:t>
            </a:fld>
            <a:endParaRPr lang="en-US">
              <a:solidFill>
                <a:srgbClr val="404040"/>
              </a:solidFill>
            </a:endParaRPr>
          </a:p>
        </p:txBody>
      </p:sp>
    </p:spTree>
    <p:custDataLst>
      <p:tags r:id="rId1"/>
    </p:custDataLst>
    <p:extLst>
      <p:ext uri="{BB962C8B-B14F-4D97-AF65-F5344CB8AC3E}">
        <p14:creationId xmlns:p14="http://schemas.microsoft.com/office/powerpoint/2010/main" val="143846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24</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70000"/>
            </a:srgbClr>
          </a:solidFill>
        </p:spPr>
        <p:txBody>
          <a:bodyPr/>
          <a:lstStyle/>
          <a:p>
            <a:r>
              <a:rPr lang="en-US" dirty="0"/>
              <a:t>Learning Center Data</a:t>
            </a:r>
          </a:p>
        </p:txBody>
      </p:sp>
    </p:spTree>
    <p:custDataLst>
      <p:tags r:id="rId1"/>
    </p:custDataLst>
    <p:extLst>
      <p:ext uri="{BB962C8B-B14F-4D97-AF65-F5344CB8AC3E}">
        <p14:creationId xmlns:p14="http://schemas.microsoft.com/office/powerpoint/2010/main" val="24421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798A6-F342-4BC0-BD61-C7C6AD8400D1}"/>
              </a:ext>
            </a:extLst>
          </p:cNvPr>
          <p:cNvSpPr>
            <a:spLocks noGrp="1"/>
          </p:cNvSpPr>
          <p:nvPr>
            <p:ph type="title"/>
          </p:nvPr>
        </p:nvSpPr>
        <p:spPr>
          <a:xfrm>
            <a:off x="355600" y="480695"/>
            <a:ext cx="11506200" cy="1094281"/>
          </a:xfrm>
        </p:spPr>
        <p:txBody>
          <a:bodyPr/>
          <a:lstStyle/>
          <a:p>
            <a:r>
              <a:rPr lang="en-US" dirty="0"/>
              <a:t>Course Completions by Zone</a:t>
            </a:r>
          </a:p>
        </p:txBody>
      </p:sp>
      <p:graphicFrame>
        <p:nvGraphicFramePr>
          <p:cNvPr id="8" name="Content Placeholder 7">
            <a:extLst>
              <a:ext uri="{FF2B5EF4-FFF2-40B4-BE49-F238E27FC236}">
                <a16:creationId xmlns:a16="http://schemas.microsoft.com/office/drawing/2014/main" id="{17DDD2DD-4884-449F-98D2-08546B6E4B24}"/>
              </a:ext>
            </a:extLst>
          </p:cNvPr>
          <p:cNvGraphicFramePr>
            <a:graphicFrameLocks noGrp="1"/>
          </p:cNvGraphicFramePr>
          <p:nvPr>
            <p:ph idx="1"/>
            <p:extLst>
              <p:ext uri="{D42A27DB-BD31-4B8C-83A1-F6EECF244321}">
                <p14:modId xmlns:p14="http://schemas.microsoft.com/office/powerpoint/2010/main" val="2567708797"/>
              </p:ext>
            </p:extLst>
          </p:nvPr>
        </p:nvGraphicFramePr>
        <p:xfrm>
          <a:off x="-1" y="1574977"/>
          <a:ext cx="12073467" cy="52830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DA63D4C-2749-4A00-B62E-5A059CD28DB7}"/>
              </a:ext>
            </a:extLst>
          </p:cNvPr>
          <p:cNvSpPr>
            <a:spLocks noGrp="1"/>
          </p:cNvSpPr>
          <p:nvPr>
            <p:ph type="sldNum" sz="quarter" idx="12"/>
          </p:nvPr>
        </p:nvSpPr>
        <p:spPr/>
        <p:txBody>
          <a:bodyPr/>
          <a:lstStyle/>
          <a:p>
            <a:fld id="{97A94E25-127B-4C48-AF96-44BA7B823777}" type="slidenum">
              <a:rPr lang="en-US" smtClean="0"/>
              <a:t>25</a:t>
            </a:fld>
            <a:endParaRPr lang="en-US" dirty="0"/>
          </a:p>
        </p:txBody>
      </p:sp>
    </p:spTree>
    <p:custDataLst>
      <p:tags r:id="rId1"/>
    </p:custDataLst>
    <p:extLst>
      <p:ext uri="{BB962C8B-B14F-4D97-AF65-F5344CB8AC3E}">
        <p14:creationId xmlns:p14="http://schemas.microsoft.com/office/powerpoint/2010/main" val="157032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a:xfrm>
            <a:off x="381000" y="0"/>
            <a:ext cx="11506200" cy="1540042"/>
          </a:xfrm>
        </p:spPr>
        <p:txBody>
          <a:bodyPr>
            <a:noAutofit/>
          </a:bodyPr>
          <a:lstStyle/>
          <a:p>
            <a:r>
              <a:rPr lang="en-US" dirty="0"/>
              <a:t>Members With an account in the LC by Zone</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44130503"/>
              </p:ext>
            </p:extLst>
          </p:nvPr>
        </p:nvGraphicFramePr>
        <p:xfrm>
          <a:off x="381000" y="1655612"/>
          <a:ext cx="11506200" cy="508681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588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Top 10 Districts with Most Completions in Zones 30/31</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27</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75789403"/>
              </p:ext>
            </p:extLst>
          </p:nvPr>
        </p:nvGraphicFramePr>
        <p:xfrm>
          <a:off x="381000" y="1655612"/>
          <a:ext cx="11506200" cy="497748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482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71604-8567-43CB-B9EF-F57550D36F72}"/>
              </a:ext>
            </a:extLst>
          </p:cNvPr>
          <p:cNvSpPr>
            <a:spLocks noGrp="1"/>
          </p:cNvSpPr>
          <p:nvPr>
            <p:ph type="sldNum" sz="quarter" idx="12"/>
          </p:nvPr>
        </p:nvSpPr>
        <p:spPr/>
        <p:txBody>
          <a:bodyPr/>
          <a:lstStyle/>
          <a:p>
            <a:fld id="{97A94E25-127B-4C48-AF96-44BA7B823777}" type="slidenum">
              <a:rPr lang="en-US" smtClean="0"/>
              <a:pPr/>
              <a:t>28</a:t>
            </a:fld>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A56377EF-DC44-290C-A3D9-EA2744699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60" y="0"/>
            <a:ext cx="9292546" cy="7947772"/>
          </a:xfrm>
          <a:prstGeom prst="rect">
            <a:avLst/>
          </a:prstGeom>
        </p:spPr>
      </p:pic>
    </p:spTree>
    <p:custDataLst>
      <p:tags r:id="rId1"/>
    </p:custDataLst>
    <p:extLst>
      <p:ext uri="{BB962C8B-B14F-4D97-AF65-F5344CB8AC3E}">
        <p14:creationId xmlns:p14="http://schemas.microsoft.com/office/powerpoint/2010/main" val="167765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71604-8567-43CB-B9EF-F57550D36F72}"/>
              </a:ext>
            </a:extLst>
          </p:cNvPr>
          <p:cNvSpPr>
            <a:spLocks noGrp="1"/>
          </p:cNvSpPr>
          <p:nvPr>
            <p:ph type="sldNum" sz="quarter" idx="12"/>
          </p:nvPr>
        </p:nvSpPr>
        <p:spPr/>
        <p:txBody>
          <a:bodyPr/>
          <a:lstStyle/>
          <a:p>
            <a:fld id="{97A94E25-127B-4C48-AF96-44BA7B823777}" type="slidenum">
              <a:rPr lang="en-US" smtClean="0"/>
              <a:pPr/>
              <a:t>29</a:t>
            </a:fld>
            <a:endParaRPr lang="en-US" dirty="0"/>
          </a:p>
        </p:txBody>
      </p:sp>
      <p:pic>
        <p:nvPicPr>
          <p:cNvPr id="5" name="Picture 4" descr="A screenshot of a computer&#10;&#10;Description automatically generated">
            <a:extLst>
              <a:ext uri="{FF2B5EF4-FFF2-40B4-BE49-F238E27FC236}">
                <a16:creationId xmlns:a16="http://schemas.microsoft.com/office/drawing/2014/main" id="{9E361015-9FFD-352D-7C7B-31EC1AE25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010"/>
            <a:ext cx="7006590" cy="5327836"/>
          </a:xfrm>
          <a:prstGeom prst="rect">
            <a:avLst/>
          </a:prstGeom>
        </p:spPr>
      </p:pic>
      <p:pic>
        <p:nvPicPr>
          <p:cNvPr id="7" name="Picture 6" descr="A screenshot of a computer">
            <a:extLst>
              <a:ext uri="{FF2B5EF4-FFF2-40B4-BE49-F238E27FC236}">
                <a16:creationId xmlns:a16="http://schemas.microsoft.com/office/drawing/2014/main" id="{D6548CB0-8769-63D8-E0DA-C788E126F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130" y="1827317"/>
            <a:ext cx="6579870" cy="5030684"/>
          </a:xfrm>
          <a:prstGeom prst="rect">
            <a:avLst/>
          </a:prstGeom>
        </p:spPr>
      </p:pic>
    </p:spTree>
    <p:custDataLst>
      <p:tags r:id="rId1"/>
    </p:custDataLst>
    <p:extLst>
      <p:ext uri="{BB962C8B-B14F-4D97-AF65-F5344CB8AC3E}">
        <p14:creationId xmlns:p14="http://schemas.microsoft.com/office/powerpoint/2010/main" val="195630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299462-C84B-4D8F-A96C-63900F89AF6D}"/>
              </a:ext>
            </a:extLst>
          </p:cNvPr>
          <p:cNvSpPr>
            <a:spLocks noGrp="1"/>
          </p:cNvSpPr>
          <p:nvPr>
            <p:ph type="sldNum" sz="quarter" idx="12"/>
          </p:nvPr>
        </p:nvSpPr>
        <p:spPr/>
        <p:txBody>
          <a:bodyPr/>
          <a:lstStyle/>
          <a:p>
            <a:fld id="{97A94E25-127B-4C48-AF96-44BA7B823777}" type="slidenum">
              <a:rPr lang="en-US" smtClean="0"/>
              <a:pPr/>
              <a:t>3</a:t>
            </a:fld>
            <a:endParaRPr lang="en-US"/>
          </a:p>
        </p:txBody>
      </p:sp>
      <p:pic>
        <p:nvPicPr>
          <p:cNvPr id="4" name="Picture 3">
            <a:extLst>
              <a:ext uri="{FF2B5EF4-FFF2-40B4-BE49-F238E27FC236}">
                <a16:creationId xmlns:a16="http://schemas.microsoft.com/office/drawing/2014/main" id="{15353E49-C3AF-1B98-E9D7-3DE80FCB4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180" y="0"/>
            <a:ext cx="8989640" cy="6858000"/>
          </a:xfrm>
          <a:prstGeom prst="rect">
            <a:avLst/>
          </a:prstGeom>
        </p:spPr>
      </p:pic>
    </p:spTree>
    <p:custDataLst>
      <p:tags r:id="rId1"/>
    </p:custDataLst>
    <p:extLst>
      <p:ext uri="{BB962C8B-B14F-4D97-AF65-F5344CB8AC3E}">
        <p14:creationId xmlns:p14="http://schemas.microsoft.com/office/powerpoint/2010/main" val="144509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Email learn@rotary.org</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Tree>
    <p:custDataLst>
      <p:tags r:id="rId1"/>
    </p:custDataLst>
    <p:extLst>
      <p:ext uri="{BB962C8B-B14F-4D97-AF65-F5344CB8AC3E}">
        <p14:creationId xmlns:p14="http://schemas.microsoft.com/office/powerpoint/2010/main" val="36542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4"/>
          <a:stretch>
            <a:fillRect/>
          </a:stretch>
        </p:blipFill>
        <p:spPr>
          <a:xfrm>
            <a:off x="2864854" y="922275"/>
            <a:ext cx="6668254" cy="561172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2859039" y="922275"/>
            <a:ext cx="6674069" cy="4152639"/>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 &amp; DISCUSSION</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31</a:t>
            </a:fld>
            <a:endParaRPr lang="en-US" dirty="0"/>
          </a:p>
        </p:txBody>
      </p:sp>
    </p:spTree>
    <p:custDataLst>
      <p:tags r:id="rId1"/>
    </p:custDataLst>
    <p:extLst>
      <p:ext uri="{BB962C8B-B14F-4D97-AF65-F5344CB8AC3E}">
        <p14:creationId xmlns:p14="http://schemas.microsoft.com/office/powerpoint/2010/main" val="29465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4"/>
          <a:stretch>
            <a:fillRect/>
          </a:stretch>
        </p:blipFill>
        <p:spPr>
          <a:xfrm>
            <a:off x="1502980" y="480695"/>
            <a:ext cx="10017072" cy="6422955"/>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1923393" y="756745"/>
            <a:ext cx="8699211" cy="4152639"/>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Using chat, what is one action you plan to take as a result of this presentation?</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32</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4</a:t>
            </a:fld>
            <a:endParaRPr lang="en-US"/>
          </a:p>
        </p:txBody>
      </p:sp>
      <p:pic>
        <p:nvPicPr>
          <p:cNvPr id="7" name="Picture 6">
            <a:extLst>
              <a:ext uri="{FF2B5EF4-FFF2-40B4-BE49-F238E27FC236}">
                <a16:creationId xmlns:a16="http://schemas.microsoft.com/office/drawing/2014/main" id="{740F8329-5FCB-2974-99E8-BA062F8A14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95500" y="80499"/>
            <a:ext cx="7886700" cy="6777501"/>
          </a:xfrm>
          <a:prstGeom prst="rect">
            <a:avLst/>
          </a:prstGeom>
        </p:spPr>
      </p:pic>
      <p:sp>
        <p:nvSpPr>
          <p:cNvPr id="3" name="Rounded Rectangle 4">
            <a:extLst>
              <a:ext uri="{FF2B5EF4-FFF2-40B4-BE49-F238E27FC236}">
                <a16:creationId xmlns:a16="http://schemas.microsoft.com/office/drawing/2014/main" id="{D2B6F9EF-2F7F-5C9F-8BA2-288F07AB792B}"/>
              </a:ext>
            </a:extLst>
          </p:cNvPr>
          <p:cNvSpPr/>
          <p:nvPr/>
        </p:nvSpPr>
        <p:spPr>
          <a:xfrm>
            <a:off x="5093764" y="451677"/>
            <a:ext cx="1573736" cy="405573"/>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563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3A2B1A4-5CD0-6EA1-AB7B-A89042E025E5}"/>
              </a:ext>
            </a:extLst>
          </p:cNvPr>
          <p:cNvSpPr>
            <a:spLocks noGrp="1"/>
          </p:cNvSpPr>
          <p:nvPr>
            <p:ph type="body" sz="quarter" idx="15"/>
          </p:nvPr>
        </p:nvSpPr>
        <p:spPr>
          <a:xfrm flipH="1" flipV="1">
            <a:off x="-186267" y="-57785"/>
            <a:ext cx="186267" cy="57785"/>
          </a:xfrm>
        </p:spPr>
        <p:txBody>
          <a:bodyPr/>
          <a:lstStyle/>
          <a:p>
            <a:endParaRPr lang="en-US" dirty="0"/>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5</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6959" y="115570"/>
            <a:ext cx="12625917" cy="6260387"/>
          </a:xfrm>
          <a:prstGeom prst="rect">
            <a:avLst/>
          </a:prstGeom>
        </p:spPr>
      </p:pic>
      <p:sp>
        <p:nvSpPr>
          <p:cNvPr id="5" name="Rounded Rectangle 4"/>
          <p:cNvSpPr/>
          <p:nvPr/>
        </p:nvSpPr>
        <p:spPr>
          <a:xfrm>
            <a:off x="8936981" y="2421467"/>
            <a:ext cx="3136486" cy="274320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748783" y="1695789"/>
            <a:ext cx="2143084" cy="725678"/>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9">
            <a:extLst>
              <a:ext uri="{FF2B5EF4-FFF2-40B4-BE49-F238E27FC236}">
                <a16:creationId xmlns:a16="http://schemas.microsoft.com/office/drawing/2014/main" id="{C2DF2E8E-D1F6-57CB-5E7D-59126D30C093}"/>
              </a:ext>
            </a:extLst>
          </p:cNvPr>
          <p:cNvSpPr/>
          <p:nvPr/>
        </p:nvSpPr>
        <p:spPr>
          <a:xfrm>
            <a:off x="4343241" y="4413934"/>
            <a:ext cx="1892241" cy="51272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605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4" name="Rounded Rectangle 9">
            <a:extLst>
              <a:ext uri="{FF2B5EF4-FFF2-40B4-BE49-F238E27FC236}">
                <a16:creationId xmlns:a16="http://schemas.microsoft.com/office/drawing/2014/main" id="{C2DF2E8E-D1F6-57CB-5E7D-59126D30C093}"/>
              </a:ext>
            </a:extLst>
          </p:cNvPr>
          <p:cNvSpPr/>
          <p:nvPr/>
        </p:nvSpPr>
        <p:spPr>
          <a:xfrm>
            <a:off x="4343241" y="4587500"/>
            <a:ext cx="1892241" cy="51272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9">
            <a:extLst>
              <a:ext uri="{FF2B5EF4-FFF2-40B4-BE49-F238E27FC236}">
                <a16:creationId xmlns:a16="http://schemas.microsoft.com/office/drawing/2014/main" id="{C401B6FB-65A9-C190-E899-C17DBFB60EB3}"/>
              </a:ext>
            </a:extLst>
          </p:cNvPr>
          <p:cNvSpPr/>
          <p:nvPr/>
        </p:nvSpPr>
        <p:spPr>
          <a:xfrm>
            <a:off x="4343241" y="4413934"/>
            <a:ext cx="1892241" cy="51272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B86B12-296F-EBFC-BC51-5D544CBFE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804" y="3508660"/>
            <a:ext cx="9267601" cy="3183120"/>
          </a:xfrm>
          <a:prstGeom prst="rect">
            <a:avLst/>
          </a:prstGeom>
        </p:spPr>
      </p:pic>
      <p:pic>
        <p:nvPicPr>
          <p:cNvPr id="6" name="Picture 5">
            <a:extLst>
              <a:ext uri="{FF2B5EF4-FFF2-40B4-BE49-F238E27FC236}">
                <a16:creationId xmlns:a16="http://schemas.microsoft.com/office/drawing/2014/main" id="{FF39C851-8CA4-6B95-D66F-C9899B4B208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8487" y="183523"/>
            <a:ext cx="5054113" cy="4343294"/>
          </a:xfrm>
          <a:prstGeom prst="rect">
            <a:avLst/>
          </a:prstGeom>
        </p:spPr>
      </p:pic>
      <p:sp>
        <p:nvSpPr>
          <p:cNvPr id="7" name="Rounded Rectangle 9">
            <a:extLst>
              <a:ext uri="{FF2B5EF4-FFF2-40B4-BE49-F238E27FC236}">
                <a16:creationId xmlns:a16="http://schemas.microsoft.com/office/drawing/2014/main" id="{0B964643-BD94-6954-11ED-F47DCEB59A6A}"/>
              </a:ext>
            </a:extLst>
          </p:cNvPr>
          <p:cNvSpPr/>
          <p:nvPr/>
        </p:nvSpPr>
        <p:spPr>
          <a:xfrm>
            <a:off x="5886291" y="5319208"/>
            <a:ext cx="2724309" cy="1214942"/>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008FC5-DE41-95F5-02E2-21C2DA75950E}"/>
              </a:ext>
            </a:extLst>
          </p:cNvPr>
          <p:cNvSpPr txBox="1"/>
          <p:nvPr/>
        </p:nvSpPr>
        <p:spPr>
          <a:xfrm>
            <a:off x="6235628" y="792154"/>
            <a:ext cx="5447885" cy="861774"/>
          </a:xfrm>
          <a:prstGeom prst="rect">
            <a:avLst/>
          </a:prstGeom>
          <a:noFill/>
        </p:spPr>
        <p:txBody>
          <a:bodyPr wrap="square" rtlCol="0">
            <a:spAutoFit/>
          </a:bodyPr>
          <a:lstStyle/>
          <a:p>
            <a:r>
              <a:rPr lang="en-US" sz="5000" b="1" dirty="0"/>
              <a:t>Rotary.org/learn</a:t>
            </a:r>
          </a:p>
        </p:txBody>
      </p:sp>
    </p:spTree>
    <p:custDataLst>
      <p:tags r:id="rId1"/>
    </p:custDataLst>
    <p:extLst>
      <p:ext uri="{BB962C8B-B14F-4D97-AF65-F5344CB8AC3E}">
        <p14:creationId xmlns:p14="http://schemas.microsoft.com/office/powerpoint/2010/main" val="94638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086"/>
            <a:ext cx="7305080" cy="6237027"/>
          </a:xfrm>
          <a:prstGeom prst="rect">
            <a:avLst/>
          </a:prstGeom>
        </p:spPr>
      </p:pic>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7283669" y="0"/>
            <a:ext cx="4908332"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7767145" y="2141538"/>
            <a:ext cx="4091026" cy="1135062"/>
          </a:xfrm>
        </p:spPr>
        <p:txBody>
          <a:bodyPr/>
          <a:lstStyle/>
          <a:p>
            <a:pPr lvl="0"/>
            <a:r>
              <a:rPr lang="en-US" dirty="0">
                <a:solidFill>
                  <a:srgbClr val="01B4E7"/>
                </a:solidFill>
              </a:rPr>
              <a:t>Accept Privacy Policy</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7767145" y="3383632"/>
            <a:ext cx="4091026" cy="1975764"/>
          </a:xfrm>
        </p:spPr>
        <p:txBody>
          <a:bodyPr>
            <a:normAutofit/>
          </a:bodyPr>
          <a:lstStyle/>
          <a:p>
            <a:r>
              <a:rPr lang="en" dirty="0"/>
              <a:t>Then procede to the course catalog page.</a:t>
            </a:r>
          </a:p>
          <a:p>
            <a:endParaRPr lang="en" dirty="0"/>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custDataLst>
      <p:tags r:id="rId1"/>
    </p:custDataLst>
    <p:extLst>
      <p:ext uri="{BB962C8B-B14F-4D97-AF65-F5344CB8AC3E}">
        <p14:creationId xmlns:p14="http://schemas.microsoft.com/office/powerpoint/2010/main" val="291110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8</a:t>
            </a:fld>
            <a:endParaRPr lang="en-US" dirty="0"/>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272374"/>
            <a:ext cx="12192000" cy="7130374"/>
          </a:xfrm>
          <a:solidFill>
            <a:srgbClr val="872175">
              <a:alpha val="45000"/>
            </a:srgbClr>
          </a:solidFill>
        </p:spPr>
        <p:txBody>
          <a:bodyPr/>
          <a:lstStyle/>
          <a:p>
            <a:r>
              <a:rPr lang="en-US" dirty="0"/>
              <a:t>Leadership Courses</a:t>
            </a:r>
          </a:p>
        </p:txBody>
      </p:sp>
      <p:sp>
        <p:nvSpPr>
          <p:cNvPr id="3" name="Rectangle: Rounded Corners 2">
            <a:extLst>
              <a:ext uri="{FF2B5EF4-FFF2-40B4-BE49-F238E27FC236}">
                <a16:creationId xmlns:a16="http://schemas.microsoft.com/office/drawing/2014/main" id="{F9A27790-3693-40F2-B8CF-CA4FC1820A5E}"/>
              </a:ext>
            </a:extLst>
          </p:cNvPr>
          <p:cNvSpPr/>
          <p:nvPr/>
        </p:nvSpPr>
        <p:spPr>
          <a:xfrm>
            <a:off x="8109679" y="0"/>
            <a:ext cx="3963788" cy="1588957"/>
          </a:xfrm>
          <a:prstGeom prst="roundRect">
            <a:avLst/>
          </a:prstGeom>
          <a:noFill/>
          <a:ln w="69850">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94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4C06-F0CF-8471-DCEB-2464E021696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F4A5DF2-3762-6FE5-5987-1C2A6A349CE1}"/>
              </a:ext>
            </a:extLst>
          </p:cNvPr>
          <p:cNvSpPr>
            <a:spLocks noGrp="1"/>
          </p:cNvSpPr>
          <p:nvPr>
            <p:ph type="sldNum" sz="quarter" idx="12"/>
          </p:nvPr>
        </p:nvSpPr>
        <p:spPr/>
        <p:txBody>
          <a:bodyPr/>
          <a:lstStyle/>
          <a:p>
            <a:fld id="{97A94E25-127B-4C48-AF96-44BA7B823777}" type="slidenum">
              <a:rPr lang="en-US" smtClean="0"/>
              <a:t>9</a:t>
            </a:fld>
            <a:endParaRPr lang="en-US"/>
          </a:p>
        </p:txBody>
      </p:sp>
      <p:pic>
        <p:nvPicPr>
          <p:cNvPr id="5" name="Picture 4" descr="A few icons of people and a sign&#10;&#10;Description automatically generated with medium confidence">
            <a:extLst>
              <a:ext uri="{FF2B5EF4-FFF2-40B4-BE49-F238E27FC236}">
                <a16:creationId xmlns:a16="http://schemas.microsoft.com/office/drawing/2014/main" id="{6E9D50E6-8BF0-CC35-2173-8759315F4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353"/>
            <a:ext cx="12192000" cy="6381293"/>
          </a:xfrm>
          <a:prstGeom prst="rect">
            <a:avLst/>
          </a:prstGeom>
        </p:spPr>
      </p:pic>
    </p:spTree>
    <p:custDataLst>
      <p:tags r:id="rId1"/>
    </p:custDataLst>
    <p:extLst>
      <p:ext uri="{BB962C8B-B14F-4D97-AF65-F5344CB8AC3E}">
        <p14:creationId xmlns:p14="http://schemas.microsoft.com/office/powerpoint/2010/main" val="1555435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1gPXx9QT"/>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907746-948B-431F-9FEC-993A4876518B}">
  <ds:schemaRefs>
    <ds:schemaRef ds:uri="http://purl.org/dc/terms/"/>
    <ds:schemaRef ds:uri="http://schemas.microsoft.com/office/2006/documentManagement/types"/>
    <ds:schemaRef ds:uri="http://www.w3.org/XML/1998/namespace"/>
    <ds:schemaRef ds:uri="31cc3d0e-5959-4987-9d20-de23da659f5c"/>
    <ds:schemaRef ds:uri="http://schemas.microsoft.com/office/infopath/2007/PartnerControls"/>
    <ds:schemaRef ds:uri="http://schemas.microsoft.com/office/2006/metadata/properties"/>
    <ds:schemaRef ds:uri="http://purl.org/dc/dcmitype/"/>
    <ds:schemaRef ds:uri="http://purl.org/dc/elements/1.1/"/>
    <ds:schemaRef ds:uri="http://schemas.openxmlformats.org/package/2006/metadata/core-properties"/>
    <ds:schemaRef ds:uri="1f097dfa-9cbd-4f84-9850-6e7cae909781"/>
    <ds:schemaRef ds:uri="http://schemas.microsoft.com/sharepoint/v3"/>
  </ds:schemaRefs>
</ds:datastoreItem>
</file>

<file path=customXml/itemProps3.xml><?xml version="1.0" encoding="utf-8"?>
<ds:datastoreItem xmlns:ds="http://schemas.openxmlformats.org/officeDocument/2006/customXml" ds:itemID="{B7D2427C-728B-4C63-87D2-30BB2F459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13982</TotalTime>
  <Words>2265</Words>
  <Application>Microsoft Office PowerPoint</Application>
  <PresentationFormat>Widescreen</PresentationFormat>
  <Paragraphs>253</Paragraphs>
  <Slides>32</Slides>
  <Notes>32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leadership catalog</vt:lpstr>
      <vt:lpstr>District Governor Basics</vt:lpstr>
      <vt:lpstr>District Governor Intermediate</vt:lpstr>
      <vt:lpstr>District Governor Advanced</vt:lpstr>
      <vt:lpstr>PowerPoint Presentation</vt:lpstr>
      <vt:lpstr>PowerPoint Presentation</vt:lpstr>
      <vt:lpstr>Club officer materials</vt:lpstr>
      <vt:lpstr>Other courses</vt:lpstr>
      <vt:lpstr>PowerPoint Presentation</vt:lpstr>
      <vt:lpstr>Customize Content</vt:lpstr>
      <vt:lpstr>Report access</vt:lpstr>
      <vt:lpstr>How to get Report access</vt:lpstr>
      <vt:lpstr>Mobile</vt:lpstr>
      <vt:lpstr>Additional Features</vt:lpstr>
      <vt:lpstr>PowerPoint Presentation</vt:lpstr>
      <vt:lpstr>Course Completions by Zone</vt:lpstr>
      <vt:lpstr>Members With an account in the LC by Zone</vt:lpstr>
      <vt:lpstr>Top 10 Districts with Most Completions in Zones 30/31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224</cp:revision>
  <cp:lastPrinted>2019-12-04T20:41:25Z</cp:lastPrinted>
  <dcterms:created xsi:type="dcterms:W3CDTF">2019-11-18T03:22:22Z</dcterms:created>
  <dcterms:modified xsi:type="dcterms:W3CDTF">2024-07-10T01:11:23Z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y fmtid="{D5CDD505-2E9C-101B-9397-08002B2CF9AE}" pid="3" name="ArticulateGUID">
    <vt:lpwstr>23341ABC-2873-4A85-834B-FC9953A9B272</vt:lpwstr>
  </property>
  <property fmtid="{D5CDD505-2E9C-101B-9397-08002B2CF9AE}" pid="4" name="ArticulatePath">
    <vt:lpwstr>RI_Staff_Presentation</vt:lpwstr>
  </property>
</Properties>
</file>