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686" r:id="rId2"/>
    <p:sldMasterId id="2147483718" r:id="rId3"/>
    <p:sldMasterId id="2147483741" r:id="rId4"/>
  </p:sldMasterIdLst>
  <p:notesMasterIdLst>
    <p:notesMasterId r:id="rId22"/>
  </p:notesMasterIdLst>
  <p:handoutMasterIdLst>
    <p:handoutMasterId r:id="rId23"/>
  </p:handoutMasterIdLst>
  <p:sldIdLst>
    <p:sldId id="256" r:id="rId5"/>
    <p:sldId id="337" r:id="rId6"/>
    <p:sldId id="367" r:id="rId7"/>
    <p:sldId id="364" r:id="rId8"/>
    <p:sldId id="521" r:id="rId9"/>
    <p:sldId id="3554" r:id="rId10"/>
    <p:sldId id="3448" r:id="rId11"/>
    <p:sldId id="3477" r:id="rId12"/>
    <p:sldId id="415" r:id="rId13"/>
    <p:sldId id="363" r:id="rId14"/>
    <p:sldId id="338" r:id="rId15"/>
    <p:sldId id="3555" r:id="rId16"/>
    <p:sldId id="276" r:id="rId17"/>
    <p:sldId id="345" r:id="rId18"/>
    <p:sldId id="3451" r:id="rId19"/>
    <p:sldId id="3476" r:id="rId20"/>
    <p:sldId id="3449" r:id="rId21"/>
  </p:sldIdLst>
  <p:sldSz cx="9144000" cy="5143500" type="screen16x9"/>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00D3E2"/>
    <a:srgbClr val="F9A731"/>
    <a:srgbClr val="FF7600"/>
    <a:srgbClr val="00B4E8"/>
    <a:srgbClr val="00B2B1"/>
    <a:srgbClr val="C62153"/>
    <a:srgbClr val="000000"/>
    <a:srgbClr val="47595C"/>
    <a:srgbClr val="5858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6C0490-2F11-4FFD-BFDB-88A4A536DA1E}" v="1" dt="2024-07-25T21:11:29.9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21" autoAdjust="0"/>
  </p:normalViewPr>
  <p:slideViewPr>
    <p:cSldViewPr snapToGrid="0">
      <p:cViewPr varScale="1">
        <p:scale>
          <a:sx n="107" d="100"/>
          <a:sy n="107" d="100"/>
        </p:scale>
        <p:origin x="90" y="19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 Saunders" userId="b9273552-c22c-4bea-992c-d34c6f08058c" providerId="ADAL" clId="{026C0490-2F11-4FFD-BFDB-88A4A536DA1E}"/>
    <pc:docChg chg="undo custSel addSld delSld modSld">
      <pc:chgData name="Jean Saunders" userId="b9273552-c22c-4bea-992c-d34c6f08058c" providerId="ADAL" clId="{026C0490-2F11-4FFD-BFDB-88A4A536DA1E}" dt="2024-07-25T21:15:40.763" v="131" actId="20577"/>
      <pc:docMkLst>
        <pc:docMk/>
      </pc:docMkLst>
      <pc:sldChg chg="modSp mod">
        <pc:chgData name="Jean Saunders" userId="b9273552-c22c-4bea-992c-d34c6f08058c" providerId="ADAL" clId="{026C0490-2F11-4FFD-BFDB-88A4A536DA1E}" dt="2024-07-25T21:14:44.875" v="101" actId="27636"/>
        <pc:sldMkLst>
          <pc:docMk/>
          <pc:sldMk cId="3233546245" sldId="256"/>
        </pc:sldMkLst>
        <pc:spChg chg="mod">
          <ac:chgData name="Jean Saunders" userId="b9273552-c22c-4bea-992c-d34c6f08058c" providerId="ADAL" clId="{026C0490-2F11-4FFD-BFDB-88A4A536DA1E}" dt="2024-07-25T21:14:44.875" v="101" actId="27636"/>
          <ac:spMkLst>
            <pc:docMk/>
            <pc:sldMk cId="3233546245" sldId="256"/>
            <ac:spMk id="2" creationId="{55CB25DC-FF02-4F88-F3DA-39A474F85837}"/>
          </ac:spMkLst>
        </pc:spChg>
        <pc:spChg chg="mod">
          <ac:chgData name="Jean Saunders" userId="b9273552-c22c-4bea-992c-d34c6f08058c" providerId="ADAL" clId="{026C0490-2F11-4FFD-BFDB-88A4A536DA1E}" dt="2024-07-25T21:13:20.443" v="93" actId="1076"/>
          <ac:spMkLst>
            <pc:docMk/>
            <pc:sldMk cId="3233546245" sldId="256"/>
            <ac:spMk id="3" creationId="{8E07F9F1-1223-60B9-EBAF-48CB0D3CC6EE}"/>
          </ac:spMkLst>
        </pc:spChg>
      </pc:sldChg>
      <pc:sldChg chg="del">
        <pc:chgData name="Jean Saunders" userId="b9273552-c22c-4bea-992c-d34c6f08058c" providerId="ADAL" clId="{026C0490-2F11-4FFD-BFDB-88A4A536DA1E}" dt="2024-07-25T21:13:32.075" v="95" actId="2696"/>
        <pc:sldMkLst>
          <pc:docMk/>
          <pc:sldMk cId="4080476639" sldId="263"/>
        </pc:sldMkLst>
      </pc:sldChg>
      <pc:sldChg chg="modSp mod">
        <pc:chgData name="Jean Saunders" userId="b9273552-c22c-4bea-992c-d34c6f08058c" providerId="ADAL" clId="{026C0490-2F11-4FFD-BFDB-88A4A536DA1E}" dt="2024-07-25T21:15:40.763" v="131" actId="20577"/>
        <pc:sldMkLst>
          <pc:docMk/>
          <pc:sldMk cId="930274592" sldId="3555"/>
        </pc:sldMkLst>
        <pc:spChg chg="mod">
          <ac:chgData name="Jean Saunders" userId="b9273552-c22c-4bea-992c-d34c6f08058c" providerId="ADAL" clId="{026C0490-2F11-4FFD-BFDB-88A4A536DA1E}" dt="2024-07-25T21:15:40.763" v="131" actId="20577"/>
          <ac:spMkLst>
            <pc:docMk/>
            <pc:sldMk cId="930274592" sldId="3555"/>
            <ac:spMk id="3" creationId="{814C5BD3-3B8F-7E4C-9BB6-94F638B2DC93}"/>
          </ac:spMkLst>
        </pc:spChg>
      </pc:sldChg>
      <pc:sldChg chg="add del">
        <pc:chgData name="Jean Saunders" userId="b9273552-c22c-4bea-992c-d34c6f08058c" providerId="ADAL" clId="{026C0490-2F11-4FFD-BFDB-88A4A536DA1E}" dt="2024-07-25T21:13:35.831" v="96" actId="2696"/>
        <pc:sldMkLst>
          <pc:docMk/>
          <pc:sldMk cId="1171491211" sldId="3556"/>
        </pc:sldMkLst>
      </pc:sldChg>
      <pc:sldMasterChg chg="delSldLayout">
        <pc:chgData name="Jean Saunders" userId="b9273552-c22c-4bea-992c-d34c6f08058c" providerId="ADAL" clId="{026C0490-2F11-4FFD-BFDB-88A4A536DA1E}" dt="2024-07-25T21:13:35.831" v="96" actId="2696"/>
        <pc:sldMasterMkLst>
          <pc:docMk/>
          <pc:sldMasterMk cId="3188523031" sldId="2147483668"/>
        </pc:sldMasterMkLst>
        <pc:sldLayoutChg chg="del">
          <pc:chgData name="Jean Saunders" userId="b9273552-c22c-4bea-992c-d34c6f08058c" providerId="ADAL" clId="{026C0490-2F11-4FFD-BFDB-88A4A536DA1E}" dt="2024-07-25T21:13:35.831" v="96" actId="2696"/>
          <pc:sldLayoutMkLst>
            <pc:docMk/>
            <pc:sldMasterMk cId="3188523031" sldId="2147483668"/>
            <pc:sldLayoutMk cId="1666116754" sldId="214748368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A7E1B0-AE4B-CC4B-83A7-06D88B2DFC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3D4ADB7-46B7-F641-A65A-47C430F96C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33DDDD-8E41-514E-BAF9-948A7C364389}" type="datetimeFigureOut">
              <a:rPr lang="en-US" smtClean="0"/>
              <a:t>25-Jul-2024</a:t>
            </a:fld>
            <a:endParaRPr lang="en-US"/>
          </a:p>
        </p:txBody>
      </p:sp>
      <p:sp>
        <p:nvSpPr>
          <p:cNvPr id="4" name="Footer Placeholder 3">
            <a:extLst>
              <a:ext uri="{FF2B5EF4-FFF2-40B4-BE49-F238E27FC236}">
                <a16:creationId xmlns:a16="http://schemas.microsoft.com/office/drawing/2014/main" id="{A3CB750D-2634-1543-B49B-28671E15F3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A25C43-47AA-4542-9604-43B0BF5477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8EC425-9F19-BB42-B184-29BB7070D87D}" type="slidenum">
              <a:rPr lang="en-US" smtClean="0"/>
              <a:t>‹#›</a:t>
            </a:fld>
            <a:endParaRPr lang="en-US"/>
          </a:p>
        </p:txBody>
      </p:sp>
    </p:spTree>
    <p:extLst>
      <p:ext uri="{BB962C8B-B14F-4D97-AF65-F5344CB8AC3E}">
        <p14:creationId xmlns:p14="http://schemas.microsoft.com/office/powerpoint/2010/main" val="2611504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FE44-03EC-2246-89EC-3950DE0632A9}" type="datetimeFigureOut">
              <a:rPr lang="en-US" smtClean="0"/>
              <a:t>25-Jul-2024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C78EDF-7F9E-A94B-AD72-CDE445A65B8A}" type="slidenum">
              <a:rPr lang="en-US" smtClean="0"/>
              <a:t>‹#›</a:t>
            </a:fld>
            <a:endParaRPr lang="en-US"/>
          </a:p>
        </p:txBody>
      </p:sp>
    </p:spTree>
    <p:extLst>
      <p:ext uri="{BB962C8B-B14F-4D97-AF65-F5344CB8AC3E}">
        <p14:creationId xmlns:p14="http://schemas.microsoft.com/office/powerpoint/2010/main" val="188443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415790"/>
            <a:ext cx="5608320" cy="4183380"/>
          </a:xfrm>
        </p:spPr>
        <p:txBody>
          <a:bodyPr/>
          <a:lstStyle/>
          <a:p>
            <a:r>
              <a:rPr lang="en-US" dirty="0"/>
              <a:t>And how do others see us? </a:t>
            </a:r>
            <a:endParaRPr lang="en-US" sz="1200" dirty="0">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1200"/>
              </a:spcAft>
            </a:pPr>
            <a:r>
              <a:rPr lang="en-US" sz="1200" dirty="0">
                <a:latin typeface="Calibri" panose="020F0502020204030204" pitchFamily="34" charset="0"/>
                <a:ea typeface="Times New Roman" panose="02020603050405020304" pitchFamily="18" charset="0"/>
                <a:cs typeface="Calibri" panose="020F0502020204030204" pitchFamily="34" charset="0"/>
              </a:rPr>
              <a:t>We learn this by conducting research with the general public. These results are from our most recent study. Rotary International and research partner Leger conducted research </a:t>
            </a:r>
            <a:r>
              <a:rPr lang="en-US" sz="1200" b="1" dirty="0">
                <a:latin typeface="Calibri" panose="020F0502020204030204" pitchFamily="34" charset="0"/>
                <a:ea typeface="Times New Roman" panose="02020603050405020304" pitchFamily="18" charset="0"/>
                <a:cs typeface="Calibri" panose="020F0502020204030204" pitchFamily="34" charset="0"/>
              </a:rPr>
              <a:t>among the general public</a:t>
            </a:r>
            <a:r>
              <a:rPr lang="en-US" sz="1200" dirty="0">
                <a:latin typeface="Calibri" panose="020F0502020204030204" pitchFamily="34" charset="0"/>
                <a:ea typeface="Times New Roman" panose="02020603050405020304" pitchFamily="18" charset="0"/>
                <a:cs typeface="Calibri" panose="020F0502020204030204" pitchFamily="34" charset="0"/>
              </a:rPr>
              <a:t> in 15 countries around the world to assess awareness and understanding of Rotary and identify opportunities to expand our reach and increase participant engagement. </a:t>
            </a:r>
          </a:p>
          <a:p>
            <a:endParaRPr lang="en-US" dirty="0"/>
          </a:p>
          <a:p>
            <a:r>
              <a:rPr lang="en-US" dirty="0"/>
              <a:t>Here’s what we learned from the US respondents when it comes to our public image (their perception or understanding) of Rotary – Community service, Trusted are prominent as are Exclusive and Social.</a:t>
            </a:r>
          </a:p>
          <a:p>
            <a:endParaRPr lang="en-US" dirty="0"/>
          </a:p>
          <a:p>
            <a:r>
              <a:rPr lang="en-US" dirty="0"/>
              <a:t>And while the responses vary from market to market, on thing remains the same –  whiles some of the descriptions are accurate, there are a lot of misperceptions about our brand.  In fact, many people respond “don’t know” when asked </a:t>
            </a:r>
            <a:r>
              <a:rPr lang="en-US" i="1" dirty="0"/>
              <a:t>What comes to mind when you hear the name Rotary or Rotary Club?</a:t>
            </a:r>
          </a:p>
        </p:txBody>
      </p:sp>
      <p:sp>
        <p:nvSpPr>
          <p:cNvPr id="4" name="Slide Number Placeholder 3"/>
          <p:cNvSpPr>
            <a:spLocks noGrp="1"/>
          </p:cNvSpPr>
          <p:nvPr>
            <p:ph type="sldNum" sz="quarter" idx="10"/>
          </p:nvPr>
        </p:nvSpPr>
        <p:spPr/>
        <p:txBody>
          <a:bodyPr/>
          <a:lstStyle/>
          <a:p>
            <a:fld id="{42AF100F-8525-394E-90BC-63690EA97B19}" type="slidenum">
              <a:rPr lang="en-US" smtClean="0"/>
              <a:t>3</a:t>
            </a:fld>
            <a:endParaRPr lang="en-US" dirty="0"/>
          </a:p>
        </p:txBody>
      </p:sp>
    </p:spTree>
    <p:extLst>
      <p:ext uri="{BB962C8B-B14F-4D97-AF65-F5344CB8AC3E}">
        <p14:creationId xmlns:p14="http://schemas.microsoft.com/office/powerpoint/2010/main" val="886245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Steps clubs can take:</a:t>
            </a:r>
          </a:p>
          <a:p>
            <a:endParaRPr lang="en-US" dirty="0"/>
          </a:p>
          <a:p>
            <a:r>
              <a:rPr lang="en-US" dirty="0"/>
              <a:t>Please work with clubs to ensure that strengthening</a:t>
            </a:r>
            <a:r>
              <a:rPr lang="en-US" baseline="0" dirty="0"/>
              <a:t> Rotary’s brand and enhancing Rotary’s public image a priority. RI’s board of directors recognizes that the strength of our brand is only as strong as our club’s branding. They’ve asked all clubs to ensure they’re using correct branding by 30 June 2022. We will follow up with you in the coming months with more information about this goal, but guiding your club with these key messages is an essential foundation.</a:t>
            </a:r>
            <a:endParaRPr lang="en-US" dirty="0"/>
          </a:p>
          <a:p>
            <a:r>
              <a:rPr lang="en-US" dirty="0"/>
              <a:t>1. Appoint a public image chair and set</a:t>
            </a:r>
            <a:r>
              <a:rPr lang="en-US" baseline="0" dirty="0"/>
              <a:t> aside a budget for them to be effective</a:t>
            </a:r>
            <a:endParaRPr lang="en-US" dirty="0"/>
          </a:p>
          <a:p>
            <a:r>
              <a:rPr lang="en-US" dirty="0"/>
              <a:t>2. Assess club’s brand &amp; brand fidelity to see</a:t>
            </a:r>
            <a:r>
              <a:rPr lang="en-US" baseline="0" dirty="0"/>
              <a:t> where your club is at. </a:t>
            </a:r>
            <a:endParaRPr lang="en-US" dirty="0"/>
          </a:p>
          <a:p>
            <a:r>
              <a:rPr lang="en-US" dirty="0"/>
              <a:t>3. Use the tools in the Brand Center</a:t>
            </a:r>
          </a:p>
          <a:p>
            <a:r>
              <a:rPr lang="en-US" dirty="0"/>
              <a:t>4. Promote your club as People of Action and</a:t>
            </a:r>
            <a:r>
              <a:rPr lang="en-US" baseline="0" dirty="0"/>
              <a:t> communicate the difference you’re making to external audiences.</a:t>
            </a:r>
            <a:endParaRPr lang="en-US" dirty="0"/>
          </a:p>
          <a:p>
            <a:endParaRPr lang="en-US" dirty="0"/>
          </a:p>
          <a:p>
            <a:r>
              <a:rPr lang="en-US" dirty="0"/>
              <a:t>CLICK</a:t>
            </a:r>
          </a:p>
        </p:txBody>
      </p:sp>
      <p:sp>
        <p:nvSpPr>
          <p:cNvPr id="4" name="Slide Number Placeholder 3"/>
          <p:cNvSpPr>
            <a:spLocks noGrp="1"/>
          </p:cNvSpPr>
          <p:nvPr>
            <p:ph type="sldNum" sz="quarter" idx="5"/>
          </p:nvPr>
        </p:nvSpPr>
        <p:spPr/>
        <p:txBody>
          <a:bodyPr/>
          <a:lstStyle/>
          <a:p>
            <a:fld id="{DB827055-821E-4F6B-AAA9-2685E1493D9C}" type="slidenum">
              <a:rPr lang="en-US" smtClean="0"/>
              <a:t>16</a:t>
            </a:fld>
            <a:endParaRPr lang="en-US"/>
          </a:p>
        </p:txBody>
      </p:sp>
    </p:spTree>
    <p:extLst>
      <p:ext uri="{BB962C8B-B14F-4D97-AF65-F5344CB8AC3E}">
        <p14:creationId xmlns:p14="http://schemas.microsoft.com/office/powerpoint/2010/main" val="670375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8b5e3ed358_2_43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algn="ctr"/>
            <a:r>
              <a:rPr lang="en-US" sz="1200"/>
              <a:t>contact us at pr@rotary.org</a:t>
            </a:r>
          </a:p>
        </p:txBody>
      </p:sp>
      <p:sp>
        <p:nvSpPr>
          <p:cNvPr id="647" name="Google Shape;647;g8b5e3ed358_2_4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0808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528015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415790"/>
            <a:ext cx="5608320" cy="4183380"/>
          </a:xfrm>
        </p:spPr>
        <p:txBody>
          <a:bodyPr/>
          <a:lstStyle/>
          <a:p>
            <a:pPr marR="0" lvl="0">
              <a:spcBef>
                <a:spcPts val="0"/>
              </a:spcBef>
              <a:spcAft>
                <a:spcPts val="1200"/>
              </a:spcAft>
            </a:pPr>
            <a:r>
              <a:rPr lang="en-US" sz="1200" dirty="0">
                <a:latin typeface="Calibri" panose="020F0502020204030204" pitchFamily="34" charset="0"/>
                <a:ea typeface="Times New Roman" panose="02020603050405020304" pitchFamily="18" charset="0"/>
                <a:cs typeface="Calibri" panose="020F0502020204030204" pitchFamily="34" charset="0"/>
              </a:rPr>
              <a:t>This chart shows awareness and understanding of Rotary  in the 15 countries we included in the survey – 500 in each country.</a:t>
            </a:r>
          </a:p>
          <a:p>
            <a:pPr marR="0" lvl="0">
              <a:spcBef>
                <a:spcPts val="0"/>
              </a:spcBef>
              <a:spcAft>
                <a:spcPts val="1200"/>
              </a:spcAft>
            </a:pPr>
            <a:endParaRPr lang="en-US" sz="1200" dirty="0">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US" dirty="0"/>
              <a:t>A high level of brand awareness doesn’t always correspond to understanding. While markets such as Philippines, India and Nigeria benefit from high levels of both, others such as US, Australia, European countries and Taiwan can benefit from increased information about Rotary so that the public understands who we are, what we do, and how we are relevant.</a:t>
            </a:r>
          </a:p>
          <a:p>
            <a:pPr marR="0" lvl="0">
              <a:spcBef>
                <a:spcPts val="0"/>
              </a:spcBef>
              <a:spcAft>
                <a:spcPts val="1200"/>
              </a:spcAft>
            </a:pPr>
            <a:endParaRPr lang="en-US" sz="1200" dirty="0">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1200"/>
              </a:spcAft>
            </a:pPr>
            <a:r>
              <a:rPr lang="en-US" sz="1200" dirty="0">
                <a:latin typeface="Calibri" panose="020F0502020204030204" pitchFamily="34" charset="0"/>
                <a:ea typeface="Times New Roman" panose="02020603050405020304" pitchFamily="18" charset="0"/>
                <a:cs typeface="Calibri" panose="020F0502020204030204" pitchFamily="34" charset="0"/>
              </a:rPr>
              <a:t>The findings will inform strategies and allow regions to tailor their messages, offerings and outreach to meet the needs of new audiences. </a:t>
            </a:r>
          </a:p>
        </p:txBody>
      </p:sp>
      <p:sp>
        <p:nvSpPr>
          <p:cNvPr id="4" name="Slide Number Placeholder 3"/>
          <p:cNvSpPr>
            <a:spLocks noGrp="1"/>
          </p:cNvSpPr>
          <p:nvPr>
            <p:ph type="sldNum" sz="quarter" idx="10"/>
          </p:nvPr>
        </p:nvSpPr>
        <p:spPr/>
        <p:txBody>
          <a:bodyPr/>
          <a:lstStyle/>
          <a:p>
            <a:fld id="{42AF100F-8525-394E-90BC-63690EA97B19}" type="slidenum">
              <a:rPr lang="en-US" smtClean="0"/>
              <a:t>5</a:t>
            </a:fld>
            <a:endParaRPr lang="en-US" dirty="0"/>
          </a:p>
        </p:txBody>
      </p:sp>
    </p:spTree>
    <p:extLst>
      <p:ext uri="{BB962C8B-B14F-4D97-AF65-F5344CB8AC3E}">
        <p14:creationId xmlns:p14="http://schemas.microsoft.com/office/powerpoint/2010/main" val="3651482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415790"/>
            <a:ext cx="5608320" cy="4183380"/>
          </a:xfrm>
        </p:spPr>
        <p:txBody>
          <a:bodyPr/>
          <a:lstStyle/>
          <a:p>
            <a:endParaRPr lang="en-US"/>
          </a:p>
        </p:txBody>
      </p:sp>
      <p:sp>
        <p:nvSpPr>
          <p:cNvPr id="4" name="Slide Number Placeholder 3"/>
          <p:cNvSpPr>
            <a:spLocks noGrp="1"/>
          </p:cNvSpPr>
          <p:nvPr>
            <p:ph type="sldNum" sz="quarter" idx="10"/>
          </p:nvPr>
        </p:nvSpPr>
        <p:spPr/>
        <p:txBody>
          <a:bodyPr/>
          <a:lstStyle/>
          <a:p>
            <a:fld id="{42AF100F-8525-394E-90BC-63690EA97B19}" type="slidenum">
              <a:rPr lang="en-US" smtClean="0"/>
              <a:t>6</a:t>
            </a:fld>
            <a:endParaRPr lang="en-US"/>
          </a:p>
        </p:txBody>
      </p:sp>
    </p:spTree>
    <p:extLst>
      <p:ext uri="{BB962C8B-B14F-4D97-AF65-F5344CB8AC3E}">
        <p14:creationId xmlns:p14="http://schemas.microsoft.com/office/powerpoint/2010/main" val="649878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effectLst/>
                <a:latin typeface="+mn-lt"/>
                <a:ea typeface="Calibri"/>
                <a:cs typeface="Calibri"/>
                <a:sym typeface="Calibri"/>
              </a:rPr>
              <a:t>Good news, global awareness of Rotary clubs has increased significantly – across the globe and here in the US.</a:t>
            </a:r>
          </a:p>
          <a:p>
            <a:endParaRPr lang="en-US" sz="1200" b="0" i="0" u="none" strike="noStrike" cap="none" dirty="0">
              <a:solidFill>
                <a:schemeClr val="dk1"/>
              </a:solidFill>
              <a:effectLst/>
              <a:latin typeface="+mn-lt"/>
              <a:ea typeface="Calibri"/>
              <a:cs typeface="Calibri"/>
              <a:sym typeface="Calibri"/>
            </a:endParaRPr>
          </a:p>
          <a:p>
            <a:r>
              <a:rPr lang="en-US" sz="1200" b="0" i="0" u="none" strike="noStrike" cap="none" dirty="0">
                <a:solidFill>
                  <a:schemeClr val="dk1"/>
                </a:solidFill>
                <a:effectLst/>
                <a:latin typeface="+mn-lt"/>
                <a:ea typeface="Calibri"/>
                <a:cs typeface="Calibri"/>
                <a:sym typeface="Calibri"/>
              </a:rPr>
              <a:t>On average 60% of the respondents were unfamiliar with a local Rotary club or project, and we call this out because our clubs are where people experience Rotary first hand and they provide the greatest opportunity for public engagement.  While this measure is disappointing, it provides valuable insight into where RI can focus support in helping clubs promote themselves and their good work.</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2907247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Before introducing the Rotary brand, we took the opportunity to understand the key factors that the public considers when choosing to join a nonprofit service-oriented association which can allow us to tailor how we present Rotary and its benefits to potential participants. In all markets “a sense of purpose” and “supports causes important to me” rise to the top. However, while status and prestige are important to joining organizations in some countries and cultures, this is not the case in the United States.</a:t>
            </a:r>
          </a:p>
        </p:txBody>
      </p:sp>
      <p:sp>
        <p:nvSpPr>
          <p:cNvPr id="4" name="Slide Number Placeholder 3"/>
          <p:cNvSpPr>
            <a:spLocks noGrp="1"/>
          </p:cNvSpPr>
          <p:nvPr>
            <p:ph type="sldNum" sz="quarter" idx="5"/>
          </p:nvPr>
        </p:nvSpPr>
        <p:spPr/>
        <p:txBody>
          <a:bodyPr/>
          <a:lstStyle/>
          <a:p>
            <a:fld id="{F8C3A58B-7D57-5A41-9A44-9683B0EA003B}" type="slidenum">
              <a:rPr lang="en-US" smtClean="0"/>
              <a:t>8</a:t>
            </a:fld>
            <a:endParaRPr lang="en-US"/>
          </a:p>
        </p:txBody>
      </p:sp>
    </p:spTree>
    <p:extLst>
      <p:ext uri="{BB962C8B-B14F-4D97-AF65-F5344CB8AC3E}">
        <p14:creationId xmlns:p14="http://schemas.microsoft.com/office/powerpoint/2010/main" val="1489462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Expanding our Reach is one of the key pillars or our Action Plan which aims </a:t>
            </a:r>
            <a:r>
              <a:rPr lang="en-US" baseline="0" dirty="0"/>
              <a:t>to strengthen and grow Rotary. To that end</a:t>
            </a:r>
          </a:p>
          <a:p>
            <a:pPr marL="228600" indent="-228600">
              <a:buAutoNum type="arabicParenR"/>
            </a:pPr>
            <a:r>
              <a:rPr lang="en-US" baseline="0" dirty="0"/>
              <a:t>we need to continue to narrow that gap between awareness and understanding among the general public and those who we want to engage with us AND</a:t>
            </a:r>
          </a:p>
          <a:p>
            <a:pPr marL="228600" indent="-228600">
              <a:buAutoNum type="arabicParenR"/>
            </a:pPr>
            <a:r>
              <a:rPr lang="en-US" baseline="0" dirty="0"/>
              <a:t>drive internal awareness and understanding of the priorities, because they all work together to make us a stronger and more attractive organization for current and future members and participants</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9</a:t>
            </a:fld>
            <a:endParaRPr lang="en-US" dirty="0"/>
          </a:p>
        </p:txBody>
      </p:sp>
    </p:spTree>
    <p:extLst>
      <p:ext uri="{BB962C8B-B14F-4D97-AF65-F5344CB8AC3E}">
        <p14:creationId xmlns:p14="http://schemas.microsoft.com/office/powerpoint/2010/main" val="4191909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So, of course one of our main objectives at RI is to increase awareness and understanding of Rotary around the world. But how do we do that?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How do we help the public see Rotary as we do?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By highlighting</a:t>
            </a:r>
            <a:r>
              <a:rPr lang="en-US" sz="1600" baseline="0" dirty="0"/>
              <a:t> the impact clubs and members are making in their local communities and presenting Rotary in a consistent and compelling way to those who don’t know us.  And while we have a small but mighty marketing team at RI, the real power is in our membership.  Who understands the benefits of Rotary better than our members – who can speak from experience? That is why our strategy relies on leveraging our &gt;40,000 clubs and 1.4 million members to share their stories with the public.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624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Sign up for Brand News so that you are able to keep abreast of the latest resources!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B2294-2815-0641-BA18-00635844A3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039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4.xml"/><Relationship Id="rId4" Type="http://schemas.openxmlformats.org/officeDocument/2006/relationships/image" Target="../media/image7.jfif"/></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25-Jul-2024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77391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25-Jul-2024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0963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25-Jul-2024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91279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FB40D9-ABD3-1347-8D44-E5C5D9BA44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76025" y="4714066"/>
            <a:ext cx="2037326" cy="290145"/>
          </a:xfrm>
          <a:prstGeom prst="rect">
            <a:avLst/>
          </a:prstGeom>
        </p:spPr>
      </p:pic>
    </p:spTree>
    <p:extLst>
      <p:ext uri="{BB962C8B-B14F-4D97-AF65-F5344CB8AC3E}">
        <p14:creationId xmlns:p14="http://schemas.microsoft.com/office/powerpoint/2010/main" val="119593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7396B0-6F1B-2D48-BB61-CCCD3D35AC53}"/>
              </a:ext>
            </a:extLst>
          </p:cNvPr>
          <p:cNvPicPr>
            <a:picLocks noChangeAspect="1"/>
          </p:cNvPicPr>
          <p:nvPr userDrawn="1"/>
        </p:nvPicPr>
        <p:blipFill>
          <a:blip r:embed="rId2"/>
          <a:stretch>
            <a:fillRect/>
          </a:stretch>
        </p:blipFill>
        <p:spPr>
          <a:xfrm>
            <a:off x="5070089" y="3007704"/>
            <a:ext cx="1926372" cy="407201"/>
          </a:xfrm>
          <a:prstGeom prst="rect">
            <a:avLst/>
          </a:prstGeom>
        </p:spPr>
      </p:pic>
      <p:pic>
        <p:nvPicPr>
          <p:cNvPr id="4" name="Picture 3">
            <a:extLst>
              <a:ext uri="{FF2B5EF4-FFF2-40B4-BE49-F238E27FC236}">
                <a16:creationId xmlns:a16="http://schemas.microsoft.com/office/drawing/2014/main" id="{D3E30316-9094-2F42-9D83-62B843E144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76025" y="4714066"/>
            <a:ext cx="2037326" cy="290145"/>
          </a:xfrm>
          <a:prstGeom prst="rect">
            <a:avLst/>
          </a:prstGeom>
        </p:spPr>
      </p:pic>
    </p:spTree>
    <p:extLst>
      <p:ext uri="{BB962C8B-B14F-4D97-AF65-F5344CB8AC3E}">
        <p14:creationId xmlns:p14="http://schemas.microsoft.com/office/powerpoint/2010/main" val="262848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4572000" y="0"/>
            <a:ext cx="4572000" cy="51435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4889898" y="298847"/>
            <a:ext cx="3949303" cy="4514850"/>
          </a:xfrm>
        </p:spPr>
        <p:txBody>
          <a:bodyPr/>
          <a:lstStyle/>
          <a:p>
            <a:endParaRPr lang="en-US"/>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419100" y="1606153"/>
            <a:ext cx="3733800" cy="851297"/>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3300" b="1" cap="all" baseline="0">
                <a:solidFill>
                  <a:srgbClr val="333333"/>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415926" y="2537724"/>
            <a:ext cx="3740150" cy="1481823"/>
          </a:xfrm>
        </p:spPr>
        <p:txBody>
          <a:bodyPr>
            <a:normAutofit/>
          </a:bodyPr>
          <a:lstStyle>
            <a:lvl1pPr marL="0" indent="0" algn="l">
              <a:buNone/>
              <a:defRPr sz="165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5005001"/>
            <a:ext cx="6858000" cy="161583"/>
          </a:xfrm>
          <a:prstGeom prst="rect">
            <a:avLst/>
          </a:prstGeom>
          <a:noFill/>
        </p:spPr>
        <p:txBody>
          <a:bodyPr wrap="square" rtlCol="0">
            <a:spAutoFit/>
          </a:bodyPr>
          <a:lstStyle/>
          <a:p>
            <a:r>
              <a:rPr lang="en-US" sz="45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994879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9144000" cy="115503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DB110B65-104E-48DA-9FDA-01FF9A48E841}"/>
              </a:ext>
            </a:extLst>
          </p:cNvPr>
          <p:cNvSpPr>
            <a:spLocks noGrp="1"/>
          </p:cNvSpPr>
          <p:nvPr>
            <p:ph type="title" hasCustomPrompt="1"/>
          </p:nvPr>
        </p:nvSpPr>
        <p:spPr>
          <a:xfrm>
            <a:off x="285750" y="1"/>
            <a:ext cx="8629650" cy="1155032"/>
          </a:xfrm>
        </p:spPr>
        <p:txBody>
          <a:bodyPr tIns="0" bIns="91440" anchor="b"/>
          <a:lstStyle>
            <a:lvl1pPr>
              <a:defRPr cap="none"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285750" y="1827609"/>
            <a:ext cx="8629649" cy="2877742"/>
          </a:xfrm>
        </p:spPr>
        <p:txBody>
          <a:bodyPr>
            <a:normAutofit/>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285750" y="1347100"/>
            <a:ext cx="8629649" cy="461459"/>
          </a:xfrm>
        </p:spPr>
        <p:txBody>
          <a:bodyPr>
            <a:normAutofit/>
          </a:bodyPr>
          <a:lstStyle>
            <a:lvl1pPr marL="0" indent="0" algn="l">
              <a:buNone/>
              <a:defRPr sz="1800" b="1" cap="all" baseline="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5005001"/>
            <a:ext cx="6858000" cy="161583"/>
          </a:xfrm>
          <a:prstGeom prst="rect">
            <a:avLst/>
          </a:prstGeom>
          <a:noFill/>
        </p:spPr>
        <p:txBody>
          <a:bodyPr wrap="square" rtlCol="0">
            <a:spAutoFit/>
          </a:bodyPr>
          <a:lstStyle/>
          <a:p>
            <a:r>
              <a:rPr lang="en-US" sz="45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317690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9144000" cy="115503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5" name="Title 1">
            <a:extLst>
              <a:ext uri="{FF2B5EF4-FFF2-40B4-BE49-F238E27FC236}">
                <a16:creationId xmlns:a16="http://schemas.microsoft.com/office/drawing/2014/main" id="{3C0EF89B-F057-4EA3-BC61-71F9D7BF9FC4}"/>
              </a:ext>
            </a:extLst>
          </p:cNvPr>
          <p:cNvSpPr>
            <a:spLocks noGrp="1"/>
          </p:cNvSpPr>
          <p:nvPr>
            <p:ph type="title" hasCustomPrompt="1"/>
          </p:nvPr>
        </p:nvSpPr>
        <p:spPr>
          <a:xfrm>
            <a:off x="285750" y="1"/>
            <a:ext cx="8629650" cy="1155032"/>
          </a:xfrm>
        </p:spPr>
        <p:txBody>
          <a:bodyPr tIns="0" bIns="91440" anchor="b"/>
          <a:lstStyle>
            <a:lvl1pPr>
              <a:defRPr cap="none" baseline="0">
                <a:solidFill>
                  <a:schemeClr val="bg1"/>
                </a:solidFill>
              </a:defRPr>
            </a:lvl1pPr>
          </a:lstStyle>
          <a:p>
            <a:r>
              <a:rPr lang="en-US"/>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5005001"/>
            <a:ext cx="6858000" cy="161583"/>
          </a:xfrm>
          <a:prstGeom prst="rect">
            <a:avLst/>
          </a:prstGeom>
          <a:noFill/>
        </p:spPr>
        <p:txBody>
          <a:bodyPr wrap="square" rtlCol="0">
            <a:spAutoFit/>
          </a:bodyPr>
          <a:lstStyle/>
          <a:p>
            <a:r>
              <a:rPr lang="en-US" sz="45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129969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eport_Page_text">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373822" y="431564"/>
            <a:ext cx="7239314" cy="517396"/>
          </a:xfrm>
        </p:spPr>
        <p:txBody>
          <a:bodyPr>
            <a:normAutofit/>
          </a:bodyPr>
          <a:lstStyle>
            <a:lvl1pPr algn="l">
              <a:defRPr sz="2400" b="1">
                <a:latin typeface="Calibri"/>
                <a:cs typeface="Calibri"/>
              </a:defRPr>
            </a:lvl1pPr>
          </a:lstStyle>
          <a:p>
            <a:r>
              <a:rPr lang="en-CA" noProof="0"/>
              <a:t>CLICK TO EDIT MASTER TITLE STYLE</a:t>
            </a:r>
          </a:p>
        </p:txBody>
      </p:sp>
      <p:sp>
        <p:nvSpPr>
          <p:cNvPr id="3" name="Text Placeholder 2"/>
          <p:cNvSpPr>
            <a:spLocks noGrp="1"/>
          </p:cNvSpPr>
          <p:nvPr>
            <p:ph type="body" sz="quarter" idx="13"/>
          </p:nvPr>
        </p:nvSpPr>
        <p:spPr>
          <a:xfrm>
            <a:off x="373318" y="1136651"/>
            <a:ext cx="8427782" cy="3449638"/>
          </a:xfrm>
        </p:spPr>
        <p:txBody>
          <a:bodyPr>
            <a:normAutofit/>
          </a:bodyPr>
          <a:lstStyle>
            <a:lvl1pPr marL="0" indent="0">
              <a:buFontTx/>
              <a:buNone/>
              <a:defRPr sz="2000" b="0" i="0">
                <a:latin typeface="Calibri"/>
                <a:cs typeface="Calibri"/>
              </a:defRPr>
            </a:lvl1pPr>
            <a:lvl2pPr marL="300031" indent="-300031">
              <a:defRPr sz="2000" baseline="0">
                <a:latin typeface="Calibri"/>
                <a:cs typeface="Calibri"/>
              </a:defRPr>
            </a:lvl2pPr>
            <a:lvl3pPr marL="538150" indent="-238119">
              <a:defRPr sz="1800" b="0" i="0">
                <a:latin typeface="Calibri"/>
                <a:cs typeface="Calibri"/>
              </a:defRPr>
            </a:lvl3pPr>
            <a:lvl4pPr marL="838179" indent="-300031">
              <a:defRPr sz="1800" b="0" i="0">
                <a:latin typeface="Calibri"/>
                <a:cs typeface="Calibri"/>
              </a:defRPr>
            </a:lvl4pPr>
            <a:lvl5pPr marL="1076298" indent="-238119">
              <a:defRPr sz="1800" b="0" i="0" baseline="0">
                <a:latin typeface="Calibri"/>
                <a:cs typeface="Calibri"/>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9" name="Slide Number Placeholder 5"/>
          <p:cNvSpPr>
            <a:spLocks noGrp="1"/>
          </p:cNvSpPr>
          <p:nvPr>
            <p:ph type="sldNum" sz="quarter" idx="12"/>
          </p:nvPr>
        </p:nvSpPr>
        <p:spPr>
          <a:xfrm>
            <a:off x="6667500" y="4767264"/>
            <a:ext cx="2133600" cy="273844"/>
          </a:xfrm>
        </p:spPr>
        <p:txBody>
          <a:bodyPr/>
          <a:lstStyle>
            <a:lvl1pPr>
              <a:defRPr b="0" i="0">
                <a:solidFill>
                  <a:schemeClr val="accent5"/>
                </a:solidFill>
                <a:latin typeface="Calibri"/>
                <a:cs typeface="Calibri"/>
              </a:defRPr>
            </a:lvl1pPr>
          </a:lstStyle>
          <a:p>
            <a:fld id="{36679B2B-0B95-3D41-A6BF-74EBACF9BD9F}" type="slidenum">
              <a:rPr lang="en-CA" noProof="0" smtClean="0"/>
              <a:pPr/>
              <a:t>‹#›</a:t>
            </a:fld>
            <a:endParaRPr lang="en-CA" noProof="0"/>
          </a:p>
        </p:txBody>
      </p:sp>
      <p:cxnSp>
        <p:nvCxnSpPr>
          <p:cNvPr id="4" name="Straight Connector 3">
            <a:extLst>
              <a:ext uri="{FF2B5EF4-FFF2-40B4-BE49-F238E27FC236}">
                <a16:creationId xmlns:a16="http://schemas.microsoft.com/office/drawing/2014/main" id="{007A9FFF-D085-4755-81A9-3CAFF203996C}"/>
              </a:ext>
            </a:extLst>
          </p:cNvPr>
          <p:cNvCxnSpPr>
            <a:cxnSpLocks/>
          </p:cNvCxnSpPr>
          <p:nvPr userDrawn="1"/>
        </p:nvCxnSpPr>
        <p:spPr>
          <a:xfrm>
            <a:off x="464345"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D0EA908C-695E-4FFB-82C1-109FD002CC1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53314" y="145021"/>
            <a:ext cx="888527" cy="480116"/>
          </a:xfrm>
          <a:prstGeom prst="rect">
            <a:avLst/>
          </a:prstGeom>
          <a:effectLst/>
        </p:spPr>
      </p:pic>
    </p:spTree>
    <p:extLst>
      <p:ext uri="{BB962C8B-B14F-4D97-AF65-F5344CB8AC3E}">
        <p14:creationId xmlns:p14="http://schemas.microsoft.com/office/powerpoint/2010/main" val="201720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895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9144000" cy="51435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9144000" cy="51435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622300" y="3130550"/>
            <a:ext cx="7899401" cy="349250"/>
          </a:xfrm>
        </p:spPr>
        <p:txBody>
          <a:bodyPr/>
          <a:lstStyle>
            <a:lvl1pPr marL="0" indent="0" algn="ctr">
              <a:buNone/>
              <a:defRPr sz="1800">
                <a:solidFill>
                  <a:srgbClr val="01B0E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812029261"/>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25-Jul-2024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00350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1A1306-839E-4BE0-95C1-D0AB7509740E}"/>
              </a:ext>
            </a:extLst>
          </p:cNvPr>
          <p:cNvSpPr>
            <a:spLocks noGrp="1"/>
          </p:cNvSpPr>
          <p:nvPr>
            <p:ph type="pic" sz="quarter" idx="13"/>
          </p:nvPr>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6" name="Text Placeholder 5">
            <a:extLst>
              <a:ext uri="{FF2B5EF4-FFF2-40B4-BE49-F238E27FC236}">
                <a16:creationId xmlns:a16="http://schemas.microsoft.com/office/drawing/2014/main" id="{240D857C-E5F1-4BDC-8A99-7B246164353F}"/>
              </a:ext>
            </a:extLst>
          </p:cNvPr>
          <p:cNvSpPr>
            <a:spLocks noGrp="1"/>
          </p:cNvSpPr>
          <p:nvPr>
            <p:ph type="body" sz="quarter" idx="16" hasCustomPrompt="1"/>
          </p:nvPr>
        </p:nvSpPr>
        <p:spPr>
          <a:xfrm>
            <a:off x="0" y="0"/>
            <a:ext cx="9144000" cy="51435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342900" indent="0" algn="ctr">
              <a:buNone/>
              <a:defRPr sz="495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622300" y="3248026"/>
            <a:ext cx="7899401" cy="349250"/>
          </a:xfrm>
        </p:spPr>
        <p:txBody>
          <a:bodyPr tIns="91440">
            <a:noAutofit/>
          </a:bodyPr>
          <a:lstStyle>
            <a:lvl1pPr marL="0" indent="0" algn="ctr">
              <a:buNone/>
              <a:defRPr sz="247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516534491"/>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9144000" cy="51435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342900" indent="0" algn="l">
              <a:buNone/>
              <a:defRPr sz="495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275671355"/>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487A99E-EF5B-439A-BE3B-E777CA5DFBD6}"/>
              </a:ext>
            </a:extLst>
          </p:cNvPr>
          <p:cNvSpPr>
            <a:spLocks noGrp="1"/>
          </p:cNvSpPr>
          <p:nvPr>
            <p:ph type="pic" sz="quarter" idx="13"/>
          </p:nvPr>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6" name="Freeform: Shape 5">
            <a:extLst>
              <a:ext uri="{FF2B5EF4-FFF2-40B4-BE49-F238E27FC236}">
                <a16:creationId xmlns:a16="http://schemas.microsoft.com/office/drawing/2014/main" id="{0EEDB4C5-4D50-4C91-B9A5-A9BCE42BF8DE}"/>
              </a:ext>
            </a:extLst>
          </p:cNvPr>
          <p:cNvSpPr/>
          <p:nvPr userDrawn="1"/>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05740" rtlCol="0" anchor="b">
            <a:noAutofit/>
          </a:bodyPr>
          <a:lstStyle/>
          <a:p>
            <a:pPr algn="l"/>
            <a:r>
              <a:rPr lang="en-US" sz="1350">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22300" y="2571750"/>
            <a:ext cx="7899401" cy="851297"/>
          </a:xfrm>
        </p:spPr>
        <p:txBody>
          <a:bodyPr>
            <a:normAutofit/>
          </a:bodyPr>
          <a:lstStyle>
            <a:lvl1pPr marL="0" indent="0" algn="ctr">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Title</a:t>
            </a:r>
          </a:p>
          <a:p>
            <a:pPr lvl="1"/>
            <a:r>
              <a:rPr lang="en-US"/>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934516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9063" y="-3573"/>
            <a:ext cx="9162126" cy="180607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12" name="Picture Placeholder 11">
            <a:extLst>
              <a:ext uri="{FF2B5EF4-FFF2-40B4-BE49-F238E27FC236}">
                <a16:creationId xmlns:a16="http://schemas.microsoft.com/office/drawing/2014/main" id="{D58ED7BC-1EA4-4387-82A7-BFEBF7FA13EF}"/>
              </a:ext>
            </a:extLst>
          </p:cNvPr>
          <p:cNvSpPr>
            <a:spLocks noGrp="1"/>
          </p:cNvSpPr>
          <p:nvPr>
            <p:ph type="pic" sz="quarter" idx="13"/>
          </p:nvPr>
        </p:nvSpPr>
        <p:spPr>
          <a:xfrm>
            <a:off x="0" y="1802502"/>
            <a:ext cx="9144000" cy="3340999"/>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p>
            <a:endParaRPr lang="en-US"/>
          </a:p>
        </p:txBody>
      </p:sp>
      <p:sp>
        <p:nvSpPr>
          <p:cNvPr id="9" name="Freeform: Shape 8">
            <a:extLst>
              <a:ext uri="{FF2B5EF4-FFF2-40B4-BE49-F238E27FC236}">
                <a16:creationId xmlns:a16="http://schemas.microsoft.com/office/drawing/2014/main" id="{DA9A7530-18B5-41FC-A93D-F8CA8070C837}"/>
              </a:ext>
            </a:extLst>
          </p:cNvPr>
          <p:cNvSpPr/>
          <p:nvPr userDrawn="1"/>
        </p:nvSpPr>
        <p:spPr>
          <a:xfrm>
            <a:off x="0" y="1802502"/>
            <a:ext cx="9144000" cy="3340999"/>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05740" rtlCol="0" anchor="b">
            <a:noAutofit/>
          </a:bodyPr>
          <a:lstStyle/>
          <a:p>
            <a:pPr algn="l"/>
            <a:r>
              <a:rPr lang="en-US" sz="135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22250" y="445400"/>
            <a:ext cx="8299451" cy="476250"/>
          </a:xfrm>
        </p:spPr>
        <p:txBody>
          <a:bodyPr>
            <a:normAutofit/>
          </a:bodyPr>
          <a:lstStyle>
            <a:lvl1pPr marL="0" indent="0" algn="l">
              <a:buNone/>
              <a:defRPr sz="3300" b="1" cap="all" baseline="0">
                <a:solidFill>
                  <a:srgbClr val="01B0E3"/>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22250" y="1004200"/>
            <a:ext cx="8299451" cy="349250"/>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806787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1802502"/>
            <a:ext cx="9144000" cy="3340999"/>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9144000" cy="180250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22250" y="445400"/>
            <a:ext cx="8299451" cy="476250"/>
          </a:xfrm>
        </p:spPr>
        <p:txBody>
          <a:bodyPr>
            <a:normAutofit/>
          </a:bodyPr>
          <a:lstStyle>
            <a:lvl1pPr marL="0" indent="0" algn="l">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22250" y="1004200"/>
            <a:ext cx="8299451" cy="349250"/>
          </a:xfrm>
        </p:spPr>
        <p:txBody>
          <a:bodyPr/>
          <a:lstStyle>
            <a:lvl1pPr marL="0" indent="0" algn="l">
              <a:buNone/>
              <a:defRPr sz="1800">
                <a:solidFill>
                  <a:srgbClr val="33333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1802502"/>
            <a:ext cx="9144000" cy="3340999"/>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lvl="0" indent="-171450">
              <a:lnSpc>
                <a:spcPct val="90000"/>
              </a:lnSpc>
              <a:spcBef>
                <a:spcPts val="750"/>
              </a:spcBef>
              <a:buFont typeface="Arial" panose="020B0604020202020204" pitchFamily="34" charset="0"/>
              <a:buChar char="•"/>
            </a:pPr>
            <a:r>
              <a:rPr lang="en-US" sz="1350">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616792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9144000" cy="3782785"/>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9144000" cy="37827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rtlCol="0" anchor="b"/>
          <a:lstStyle/>
          <a:p>
            <a:pPr algn="l"/>
            <a:r>
              <a:rPr lang="en-US" sz="135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3782785"/>
            <a:ext cx="9144000" cy="1360715"/>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22250" y="3973285"/>
            <a:ext cx="7299779" cy="476250"/>
          </a:xfrm>
        </p:spPr>
        <p:txBody>
          <a:bodyPr>
            <a:normAutofit/>
          </a:bodyPr>
          <a:lstStyle>
            <a:lvl1pPr marL="0" indent="0" algn="l">
              <a:buNone/>
              <a:defRPr sz="3300" b="1" cap="all" baseline="0">
                <a:solidFill>
                  <a:srgbClr val="01B0E3"/>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22250" y="4532085"/>
            <a:ext cx="7299779" cy="349250"/>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Freeform: Shape 8">
            <a:extLst>
              <a:ext uri="{FF2B5EF4-FFF2-40B4-BE49-F238E27FC236}">
                <a16:creationId xmlns:a16="http://schemas.microsoft.com/office/drawing/2014/main" id="{82C86F38-D8C8-456F-8A72-3A2DD495DC6F}"/>
              </a:ext>
            </a:extLst>
          </p:cNvPr>
          <p:cNvSpPr>
            <a:spLocks/>
          </p:cNvSpPr>
          <p:nvPr userDrawn="1"/>
        </p:nvSpPr>
        <p:spPr bwMode="auto">
          <a:xfrm>
            <a:off x="7670005" y="4530762"/>
            <a:ext cx="1313261" cy="498439"/>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350"/>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5005001"/>
            <a:ext cx="6858000" cy="161583"/>
          </a:xfrm>
          <a:prstGeom prst="rect">
            <a:avLst/>
          </a:prstGeom>
          <a:noFill/>
        </p:spPr>
        <p:txBody>
          <a:bodyPr wrap="square" rtlCol="0">
            <a:spAutoFit/>
          </a:bodyPr>
          <a:lstStyle/>
          <a:p>
            <a:r>
              <a:rPr lang="en-US" sz="45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949681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9144000" cy="3782785"/>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9144000" cy="37827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rtlCol="0" anchor="b"/>
          <a:lstStyle/>
          <a:p>
            <a:pPr algn="l"/>
            <a:r>
              <a:rPr lang="en-US" sz="135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3782785"/>
            <a:ext cx="9144000" cy="1360715"/>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22250" y="3973285"/>
            <a:ext cx="7299779" cy="476250"/>
          </a:xfrm>
        </p:spPr>
        <p:txBody>
          <a:bodyPr>
            <a:normAutofit/>
          </a:bodyPr>
          <a:lstStyle>
            <a:lvl1pPr marL="0" indent="0" algn="l">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22250" y="4532085"/>
            <a:ext cx="7299779" cy="349250"/>
          </a:xfrm>
        </p:spPr>
        <p:txBody>
          <a:bodyPr/>
          <a:lstStyle>
            <a:lvl1pPr marL="0" indent="0" algn="l">
              <a:buNone/>
              <a:defRPr sz="1800">
                <a:solidFill>
                  <a:srgbClr val="33333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7670005" y="4530762"/>
            <a:ext cx="1313261" cy="498439"/>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350"/>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5005001"/>
            <a:ext cx="6858000" cy="161583"/>
          </a:xfrm>
          <a:prstGeom prst="rect">
            <a:avLst/>
          </a:prstGeom>
          <a:noFill/>
        </p:spPr>
        <p:txBody>
          <a:bodyPr wrap="square" rtlCol="0">
            <a:spAutoFit/>
          </a:bodyPr>
          <a:lstStyle/>
          <a:p>
            <a:r>
              <a:rPr lang="en-US" sz="45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320133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9144000" cy="51435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5005001"/>
            <a:ext cx="6858000" cy="161583"/>
          </a:xfrm>
          <a:prstGeom prst="rect">
            <a:avLst/>
          </a:prstGeom>
          <a:noFill/>
        </p:spPr>
        <p:txBody>
          <a:bodyPr wrap="square" rtlCol="0">
            <a:spAutoFit/>
          </a:bodyPr>
          <a:lstStyle/>
          <a:p>
            <a:r>
              <a:rPr lang="en-US" sz="45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440741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1"/>
            <a:ext cx="9144000" cy="51434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5005001"/>
            <a:ext cx="6858000" cy="161583"/>
          </a:xfrm>
          <a:prstGeom prst="rect">
            <a:avLst/>
          </a:prstGeom>
          <a:noFill/>
        </p:spPr>
        <p:txBody>
          <a:bodyPr wrap="square" rtlCol="0">
            <a:spAutoFit/>
          </a:bodyPr>
          <a:lstStyle/>
          <a:p>
            <a:r>
              <a:rPr lang="en-US" sz="45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525025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9144000" cy="115503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DB110B65-104E-48DA-9FDA-01FF9A48E841}"/>
              </a:ext>
            </a:extLst>
          </p:cNvPr>
          <p:cNvSpPr>
            <a:spLocks noGrp="1"/>
          </p:cNvSpPr>
          <p:nvPr>
            <p:ph type="title" hasCustomPrompt="1"/>
          </p:nvPr>
        </p:nvSpPr>
        <p:spPr>
          <a:xfrm>
            <a:off x="285750" y="1"/>
            <a:ext cx="8629650" cy="1155032"/>
          </a:xfrm>
        </p:spPr>
        <p:txBody>
          <a:bodyPr tIns="0" bIns="91440" anchor="b">
            <a:normAutofit/>
          </a:bodyPr>
          <a:lstStyle>
            <a:lvl1pPr>
              <a:defRPr sz="2700" cap="none"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285750" y="1606550"/>
            <a:ext cx="8629649" cy="3026172"/>
          </a:xfrm>
        </p:spPr>
        <p:txBody>
          <a:bodyPr>
            <a:normAutofit/>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5005001"/>
            <a:ext cx="6858000" cy="161583"/>
          </a:xfrm>
          <a:prstGeom prst="rect">
            <a:avLst/>
          </a:prstGeom>
          <a:noFill/>
        </p:spPr>
        <p:txBody>
          <a:bodyPr wrap="square" rtlCol="0">
            <a:spAutoFit/>
          </a:bodyPr>
          <a:lstStyle/>
          <a:p>
            <a:r>
              <a:rPr lang="en-US" sz="45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427534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25-Jul-2024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09055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9144000" cy="115503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DB110B65-104E-48DA-9FDA-01FF9A48E841}"/>
              </a:ext>
            </a:extLst>
          </p:cNvPr>
          <p:cNvSpPr>
            <a:spLocks noGrp="1"/>
          </p:cNvSpPr>
          <p:nvPr>
            <p:ph type="title" hasCustomPrompt="1"/>
          </p:nvPr>
        </p:nvSpPr>
        <p:spPr>
          <a:xfrm>
            <a:off x="285750" y="1"/>
            <a:ext cx="8629650" cy="1155032"/>
          </a:xfrm>
        </p:spPr>
        <p:txBody>
          <a:bodyPr tIns="0" bIns="91440" anchor="b"/>
          <a:lstStyle>
            <a:lvl1pPr>
              <a:defRPr cap="none"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285750" y="1827609"/>
            <a:ext cx="8629649" cy="2877742"/>
          </a:xfrm>
        </p:spPr>
        <p:txBody>
          <a:bodyPr>
            <a:normAutofit/>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285750" y="1347100"/>
            <a:ext cx="8629649" cy="461459"/>
          </a:xfrm>
        </p:spPr>
        <p:txBody>
          <a:bodyPr>
            <a:normAutofit/>
          </a:bodyPr>
          <a:lstStyle>
            <a:lvl1pPr marL="0" indent="0" algn="l">
              <a:buNone/>
              <a:defRPr sz="1800" b="1" cap="all" baseline="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5005001"/>
            <a:ext cx="6858000" cy="161583"/>
          </a:xfrm>
          <a:prstGeom prst="rect">
            <a:avLst/>
          </a:prstGeom>
          <a:noFill/>
        </p:spPr>
        <p:txBody>
          <a:bodyPr wrap="square" rtlCol="0">
            <a:spAutoFit/>
          </a:bodyPr>
          <a:lstStyle/>
          <a:p>
            <a:r>
              <a:rPr lang="en-US" sz="45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250887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155031"/>
            <a:ext cx="9144000" cy="3988469"/>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8737600" y="4767263"/>
            <a:ext cx="317501" cy="273844"/>
          </a:xfrm>
        </p:spPr>
        <p:txBody>
          <a:bodyPr/>
          <a:lstStyle/>
          <a:p>
            <a:fld id="{97A94E25-127B-4C48-AF96-44BA7B823777}" type="slidenum">
              <a:rPr lang="en-US" smtClean="0"/>
              <a:t>‹#›</a:t>
            </a:fld>
            <a:endParaRPr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hasCustomPrompt="1"/>
          </p:nvPr>
        </p:nvSpPr>
        <p:spPr>
          <a:xfrm>
            <a:off x="285750" y="1"/>
            <a:ext cx="8629650" cy="1155032"/>
          </a:xfrm>
        </p:spPr>
        <p:txBody>
          <a:bodyPr tIns="0" bIns="91440" anchor="b"/>
          <a:lstStyle>
            <a:lvl1pPr>
              <a:defRPr cap="none"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5005001"/>
            <a:ext cx="6858000" cy="161583"/>
          </a:xfrm>
          <a:prstGeom prst="rect">
            <a:avLst/>
          </a:prstGeom>
          <a:noFill/>
        </p:spPr>
        <p:txBody>
          <a:bodyPr wrap="square" rtlCol="0">
            <a:spAutoFit/>
          </a:bodyPr>
          <a:lstStyle/>
          <a:p>
            <a:r>
              <a:rPr lang="en-US" sz="45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8737600" y="86678"/>
            <a:ext cx="317501" cy="273844"/>
          </a:xfrm>
          <a:prstGeom prst="rect">
            <a:avLst/>
          </a:prstGeom>
        </p:spPr>
        <p:txBody>
          <a:bodyPr vert="horz" lIns="68580" tIns="34290" rIns="68580" bIns="3429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z="900" smtClean="0">
                <a:solidFill>
                  <a:schemeClr val="tx1"/>
                </a:solidFill>
              </a:rPr>
              <a:pPr/>
              <a:t>‹#›</a:t>
            </a:fld>
            <a:endParaRPr lang="en-US" sz="900">
              <a:solidFill>
                <a:schemeClr val="tx1"/>
              </a:solidFill>
            </a:endParaRPr>
          </a:p>
        </p:txBody>
      </p:sp>
    </p:spTree>
    <p:extLst>
      <p:ext uri="{BB962C8B-B14F-4D97-AF65-F5344CB8AC3E}">
        <p14:creationId xmlns:p14="http://schemas.microsoft.com/office/powerpoint/2010/main" val="495588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9144000" cy="115503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5" name="Title 1">
            <a:extLst>
              <a:ext uri="{FF2B5EF4-FFF2-40B4-BE49-F238E27FC236}">
                <a16:creationId xmlns:a16="http://schemas.microsoft.com/office/drawing/2014/main" id="{3C0EF89B-F057-4EA3-BC61-71F9D7BF9FC4}"/>
              </a:ext>
            </a:extLst>
          </p:cNvPr>
          <p:cNvSpPr>
            <a:spLocks noGrp="1"/>
          </p:cNvSpPr>
          <p:nvPr>
            <p:ph type="title" hasCustomPrompt="1"/>
          </p:nvPr>
        </p:nvSpPr>
        <p:spPr>
          <a:xfrm>
            <a:off x="285750" y="1"/>
            <a:ext cx="8629650" cy="1155032"/>
          </a:xfrm>
        </p:spPr>
        <p:txBody>
          <a:bodyPr tIns="0" bIns="91440" anchor="b"/>
          <a:lstStyle>
            <a:lvl1pPr>
              <a:defRPr cap="none" baseline="0">
                <a:solidFill>
                  <a:schemeClr val="bg1"/>
                </a:solidFill>
              </a:defRPr>
            </a:lvl1pPr>
          </a:lstStyle>
          <a:p>
            <a:r>
              <a:rPr lang="en-US"/>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5005001"/>
            <a:ext cx="6858000" cy="161583"/>
          </a:xfrm>
          <a:prstGeom prst="rect">
            <a:avLst/>
          </a:prstGeom>
          <a:noFill/>
        </p:spPr>
        <p:txBody>
          <a:bodyPr wrap="square" rtlCol="0">
            <a:spAutoFit/>
          </a:bodyPr>
          <a:lstStyle/>
          <a:p>
            <a:r>
              <a:rPr lang="en-US" sz="45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5206639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4572000" cy="51435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4762500" y="1606153"/>
            <a:ext cx="4152900" cy="2356247"/>
          </a:xfrm>
        </p:spPr>
        <p:txBody>
          <a:bodyPr>
            <a:normAutofit/>
          </a:bodyPr>
          <a:lstStyle>
            <a:lvl1pPr marL="0" indent="0">
              <a:buNone/>
              <a:defRPr sz="1650"/>
            </a:lvl1pPr>
            <a:lvl2pPr marL="171450" indent="-127397">
              <a:lnSpc>
                <a:spcPct val="100000"/>
              </a:lnSpc>
              <a:spcBef>
                <a:spcPts val="900"/>
              </a:spcBef>
              <a:spcAft>
                <a:spcPts val="900"/>
              </a:spcAft>
              <a:defRPr sz="1350"/>
            </a:lvl2pPr>
            <a:lvl3pPr>
              <a:defRPr sz="1350"/>
            </a:lvl3pPr>
            <a:lvl4pPr>
              <a:defRPr sz="1200"/>
            </a:lvl4pPr>
            <a:lvl5pPr>
              <a:defRPr sz="12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419100" y="1606153"/>
            <a:ext cx="3733800" cy="851297"/>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415926" y="2537724"/>
            <a:ext cx="3740150" cy="1481823"/>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8737600" y="86678"/>
            <a:ext cx="317501" cy="273844"/>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5005001"/>
            <a:ext cx="6858000" cy="161583"/>
          </a:xfrm>
          <a:prstGeom prst="rect">
            <a:avLst/>
          </a:prstGeom>
          <a:noFill/>
        </p:spPr>
        <p:txBody>
          <a:bodyPr wrap="square" rtlCol="0">
            <a:spAutoFit/>
          </a:bodyPr>
          <a:lstStyle/>
          <a:p>
            <a:r>
              <a:rPr lang="en-US" sz="45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3465211560"/>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4572000" y="0"/>
            <a:ext cx="4572000" cy="51435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4889898" y="298847"/>
            <a:ext cx="3949303" cy="4514850"/>
          </a:xfrm>
        </p:spPr>
        <p:txBody>
          <a:bodyPr/>
          <a:lstStyle/>
          <a:p>
            <a:endParaRPr lang="en-US"/>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419100" y="1606153"/>
            <a:ext cx="3733800" cy="851297"/>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3300" b="1" cap="all" baseline="0">
                <a:solidFill>
                  <a:srgbClr val="333333"/>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415926" y="2537724"/>
            <a:ext cx="3740150" cy="1481823"/>
          </a:xfrm>
        </p:spPr>
        <p:txBody>
          <a:bodyPr>
            <a:normAutofit/>
          </a:bodyPr>
          <a:lstStyle>
            <a:lvl1pPr marL="0" indent="0" algn="l">
              <a:buNone/>
              <a:defRPr sz="165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5005001"/>
            <a:ext cx="6858000" cy="161583"/>
          </a:xfrm>
          <a:prstGeom prst="rect">
            <a:avLst/>
          </a:prstGeom>
          <a:noFill/>
        </p:spPr>
        <p:txBody>
          <a:bodyPr wrap="square" rtlCol="0">
            <a:spAutoFit/>
          </a:bodyPr>
          <a:lstStyle/>
          <a:p>
            <a:r>
              <a:rPr lang="en-US" sz="45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8902046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05740" rtlCol="0" anchor="b">
            <a:noAutofit/>
          </a:bodyPr>
          <a:lstStyle/>
          <a:p>
            <a:pPr algn="l"/>
            <a:r>
              <a:rPr lang="en-US" sz="135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4572000" cy="51435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419100" y="1606153"/>
            <a:ext cx="3733800" cy="851297"/>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415926" y="2537724"/>
            <a:ext cx="3740150" cy="1481823"/>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683607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a:t> </a:t>
            </a:r>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hasCustomPrompt="1"/>
          </p:nvPr>
        </p:nvSpPr>
        <p:spPr>
          <a:xfrm>
            <a:off x="4572000" y="0"/>
            <a:ext cx="4572000" cy="51435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5159828" y="1606153"/>
            <a:ext cx="3733800" cy="851297"/>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5153479" y="2537724"/>
            <a:ext cx="3740150" cy="1481823"/>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1918978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4572001" cy="51435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4572001" y="0"/>
            <a:ext cx="4572000" cy="5143500"/>
          </a:xfrm>
          <a:solidFill>
            <a:srgbClr val="48595D"/>
          </a:solidFill>
        </p:spPr>
        <p:txBody>
          <a:bodyPr anchor="b"/>
          <a:lstStyle>
            <a:lvl1pPr marL="0" indent="0" algn="r">
              <a:buNone/>
              <a:defRPr>
                <a:solidFill>
                  <a:schemeClr val="tx1">
                    <a:alpha val="0"/>
                  </a:schemeClr>
                </a:solidFill>
              </a:defRPr>
            </a:lvl1pPr>
          </a:lstStyle>
          <a:p>
            <a:pPr lvl="0"/>
            <a:r>
              <a:rPr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5159828" y="1606153"/>
            <a:ext cx="3733800" cy="851297"/>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5153479" y="2537724"/>
            <a:ext cx="3740150" cy="1481823"/>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276301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155031"/>
            <a:ext cx="9144000" cy="3988469"/>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285750" y="1606550"/>
            <a:ext cx="8629649" cy="3026172"/>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hasCustomPrompt="1"/>
          </p:nvPr>
        </p:nvSpPr>
        <p:spPr>
          <a:xfrm>
            <a:off x="285750" y="1"/>
            <a:ext cx="8629650" cy="1155032"/>
          </a:xfrm>
        </p:spPr>
        <p:txBody>
          <a:bodyPr tIns="0" bIns="91440" anchor="b"/>
          <a:lstStyle>
            <a:lvl1pPr>
              <a:defRPr cap="none" baseline="0">
                <a:solidFill>
                  <a:srgbClr val="48595D"/>
                </a:solidFill>
              </a:defRPr>
            </a:lvl1pPr>
          </a:lstStyle>
          <a:p>
            <a:r>
              <a:rPr lang="en-US"/>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5005001"/>
            <a:ext cx="6858000" cy="161583"/>
          </a:xfrm>
          <a:prstGeom prst="rect">
            <a:avLst/>
          </a:prstGeom>
          <a:noFill/>
        </p:spPr>
        <p:txBody>
          <a:bodyPr wrap="square" rtlCol="0">
            <a:spAutoFit/>
          </a:bodyPr>
          <a:lstStyle/>
          <a:p>
            <a:r>
              <a:rPr lang="en-US" sz="45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4704835"/>
            <a:ext cx="3404287" cy="438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342873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9144000" cy="51435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285750" y="1606550"/>
            <a:ext cx="8629649" cy="3026172"/>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9144000" cy="704849"/>
          </a:xfrm>
          <a:noFill/>
        </p:spPr>
        <p:txBody>
          <a:bodyPr tIns="274320" bIns="91440" anchor="t">
            <a:normAutofit/>
          </a:bodyPr>
          <a:lstStyle>
            <a:lvl1pPr marL="298847" indent="0">
              <a:defRPr sz="3300" cap="none" baseline="0">
                <a:solidFill>
                  <a:srgbClr val="01B4E7"/>
                </a:solidFill>
              </a:defRPr>
            </a:lvl1pPr>
          </a:lstStyle>
          <a:p>
            <a:r>
              <a:rPr lang="en-US"/>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285749" y="759673"/>
            <a:ext cx="8524421" cy="450002"/>
          </a:xfrm>
        </p:spPr>
        <p:txBody>
          <a:bodyPr>
            <a:normAutofit/>
          </a:bodyPr>
          <a:lstStyle>
            <a:lvl1pPr marL="0" indent="0" algn="l">
              <a:buNone/>
              <a:defRPr sz="21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5005001"/>
            <a:ext cx="6858000" cy="161583"/>
          </a:xfrm>
          <a:prstGeom prst="rect">
            <a:avLst/>
          </a:prstGeom>
          <a:noFill/>
        </p:spPr>
        <p:txBody>
          <a:bodyPr wrap="square" rtlCol="0">
            <a:spAutoFit/>
          </a:bodyPr>
          <a:lstStyle/>
          <a:p>
            <a:r>
              <a:rPr lang="en-US" sz="45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428508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25-Jul-2024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35745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9144000" cy="1802501"/>
          </a:xfrm>
        </p:spPr>
        <p:txBody>
          <a:bodyPr/>
          <a:lstStyle/>
          <a:p>
            <a:endParaRPr lang="en-US"/>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1802501"/>
            <a:ext cx="9144000" cy="33409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285750" y="2000740"/>
            <a:ext cx="8629649" cy="2830221"/>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9144000" cy="1814303"/>
          </a:xfrm>
          <a:solidFill>
            <a:srgbClr val="48595D">
              <a:alpha val="70000"/>
            </a:srgbClr>
          </a:solidFill>
        </p:spPr>
        <p:txBody>
          <a:bodyPr lIns="822960" tIns="457200">
            <a:normAutofit/>
          </a:bodyPr>
          <a:lstStyle>
            <a:lvl1pPr marL="0" indent="0">
              <a:buNone/>
              <a:defRPr sz="3300" b="1">
                <a:solidFill>
                  <a:schemeClr val="bg1"/>
                </a:solidFill>
                <a:latin typeface="+mj-lt"/>
              </a:defRPr>
            </a:lvl1pPr>
          </a:lstStyle>
          <a:p>
            <a:pPr lvl="0"/>
            <a:r>
              <a:rPr lang="en-US"/>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5005001"/>
            <a:ext cx="6858000" cy="161583"/>
          </a:xfrm>
          <a:prstGeom prst="rect">
            <a:avLst/>
          </a:prstGeom>
          <a:noFill/>
        </p:spPr>
        <p:txBody>
          <a:bodyPr wrap="square" rtlCol="0">
            <a:spAutoFit/>
          </a:bodyPr>
          <a:lstStyle/>
          <a:p>
            <a:r>
              <a:rPr lang="en-US" sz="45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427517684"/>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9144000" cy="51435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342900" indent="0" algn="l">
              <a:buNone/>
              <a:defRPr sz="4950" b="1" cap="all" baseline="0">
                <a:solidFill>
                  <a:schemeClr val="bg1">
                    <a:alpha val="0"/>
                  </a:schemeClr>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539354" y="1019176"/>
            <a:ext cx="2895600" cy="1825625"/>
          </a:xfrm>
          <a:noFill/>
          <a:ln w="50800">
            <a:solidFill>
              <a:schemeClr val="bg1"/>
            </a:solidFill>
          </a:ln>
        </p:spPr>
        <p:txBody>
          <a:bodyPr anchor="ctr">
            <a:normAutofit/>
          </a:bodyPr>
          <a:lstStyle>
            <a:lvl1pPr marL="0" indent="0">
              <a:buNone/>
              <a:defRPr sz="2475">
                <a:solidFill>
                  <a:schemeClr val="bg1"/>
                </a:solidFill>
                <a:latin typeface="+mn-lt"/>
              </a:defRPr>
            </a:lvl1pPr>
            <a:lvl2pPr marL="342900" indent="0">
              <a:buFont typeface="Arial" panose="020B0604020202020204" pitchFamily="34" charset="0"/>
              <a:buNone/>
              <a:defRPr sz="2475">
                <a:solidFill>
                  <a:schemeClr val="bg1"/>
                </a:solidFill>
                <a:latin typeface="+mn-lt"/>
              </a:defRPr>
            </a:lvl2pPr>
          </a:lstStyle>
          <a:p>
            <a:pPr lvl="0"/>
            <a:r>
              <a:rPr lang="en-US"/>
              <a:t>Click to edit Master text styles</a:t>
            </a:r>
          </a:p>
          <a:p>
            <a:pPr lvl="1"/>
            <a:endParaRPr lang="en-US"/>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539354" y="2844801"/>
            <a:ext cx="2895600" cy="488949"/>
          </a:xfrm>
          <a:noFill/>
          <a:ln w="50800">
            <a:solidFill>
              <a:schemeClr val="bg1"/>
            </a:solidFill>
          </a:ln>
        </p:spPr>
        <p:txBody>
          <a:bodyPr tIns="0" bIns="0" anchor="ctr">
            <a:noAutofit/>
          </a:bodyPr>
          <a:lstStyle>
            <a:lvl1pPr marL="0" indent="0">
              <a:buNone/>
              <a:defRPr sz="2475">
                <a:solidFill>
                  <a:schemeClr val="bg1"/>
                </a:solidFill>
                <a:latin typeface="+mn-lt"/>
              </a:defRPr>
            </a:lvl1pPr>
            <a:lvl2pPr marL="342900" indent="0">
              <a:buFont typeface="Arial" panose="020B0604020202020204" pitchFamily="34" charset="0"/>
              <a:buNone/>
              <a:defRPr sz="2475">
                <a:solidFill>
                  <a:schemeClr val="bg1"/>
                </a:solidFill>
                <a:latin typeface="+mn-lt"/>
              </a:defRPr>
            </a:lvl2pPr>
          </a:lstStyle>
          <a:p>
            <a:pPr lvl="0"/>
            <a:r>
              <a:rPr lang="en-US"/>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5511703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9144000" cy="51435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342900" indent="0" algn="l">
              <a:buNone/>
              <a:defRPr sz="4950" b="1" cap="all" baseline="0">
                <a:solidFill>
                  <a:schemeClr val="bg1">
                    <a:alpha val="0"/>
                  </a:schemeClr>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22250" y="2509149"/>
            <a:ext cx="3740150" cy="1481823"/>
          </a:xfrm>
        </p:spPr>
        <p:txBody>
          <a:bodyPr>
            <a:normAutofit/>
          </a:bodyPr>
          <a:lstStyle>
            <a:lvl1pPr marL="0" indent="0" algn="l">
              <a:buNone/>
              <a:defRPr sz="2475">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22250" y="1606153"/>
            <a:ext cx="4429760" cy="851297"/>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202049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FB534E8-6B0C-8A41-9869-A3F5CDF2CC98}" type="datetimeFigureOut">
              <a:rPr lang="en-US" smtClean="0"/>
              <a:t>25-Jul-2024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41C85-46E5-8649-8CB5-559295B1D80A}" type="slidenum">
              <a:rPr lang="en-US" smtClean="0"/>
              <a:t>‹#›</a:t>
            </a:fld>
            <a:endParaRPr lang="en-US"/>
          </a:p>
        </p:txBody>
      </p:sp>
    </p:spTree>
    <p:extLst>
      <p:ext uri="{BB962C8B-B14F-4D97-AF65-F5344CB8AC3E}">
        <p14:creationId xmlns:p14="http://schemas.microsoft.com/office/powerpoint/2010/main" val="22592455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Report_Page_text">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373822" y="431564"/>
            <a:ext cx="7239314" cy="517396"/>
          </a:xfrm>
        </p:spPr>
        <p:txBody>
          <a:bodyPr>
            <a:normAutofit/>
          </a:bodyPr>
          <a:lstStyle>
            <a:lvl1pPr algn="l">
              <a:defRPr sz="2400" b="1">
                <a:latin typeface="Calibri"/>
                <a:cs typeface="Calibri"/>
              </a:defRPr>
            </a:lvl1pPr>
          </a:lstStyle>
          <a:p>
            <a:r>
              <a:rPr lang="en-CA" noProof="0"/>
              <a:t>CLICK TO EDIT MASTER TITLE STYLE</a:t>
            </a:r>
          </a:p>
        </p:txBody>
      </p:sp>
      <p:sp>
        <p:nvSpPr>
          <p:cNvPr id="3" name="Text Placeholder 2"/>
          <p:cNvSpPr>
            <a:spLocks noGrp="1"/>
          </p:cNvSpPr>
          <p:nvPr>
            <p:ph type="body" sz="quarter" idx="13"/>
          </p:nvPr>
        </p:nvSpPr>
        <p:spPr>
          <a:xfrm>
            <a:off x="373318" y="1136651"/>
            <a:ext cx="8427782" cy="3449638"/>
          </a:xfrm>
        </p:spPr>
        <p:txBody>
          <a:bodyPr>
            <a:normAutofit/>
          </a:bodyPr>
          <a:lstStyle>
            <a:lvl1pPr marL="0" indent="0">
              <a:buFontTx/>
              <a:buNone/>
              <a:defRPr sz="2000" b="0" i="0">
                <a:latin typeface="Calibri"/>
                <a:cs typeface="Calibri"/>
              </a:defRPr>
            </a:lvl1pPr>
            <a:lvl2pPr marL="300031" indent="-300031">
              <a:defRPr sz="2000" baseline="0">
                <a:latin typeface="Calibri"/>
                <a:cs typeface="Calibri"/>
              </a:defRPr>
            </a:lvl2pPr>
            <a:lvl3pPr marL="538150" indent="-238119">
              <a:defRPr sz="1800" b="0" i="0">
                <a:latin typeface="Calibri"/>
                <a:cs typeface="Calibri"/>
              </a:defRPr>
            </a:lvl3pPr>
            <a:lvl4pPr marL="838179" indent="-300031">
              <a:defRPr sz="1800" b="0" i="0">
                <a:latin typeface="Calibri"/>
                <a:cs typeface="Calibri"/>
              </a:defRPr>
            </a:lvl4pPr>
            <a:lvl5pPr marL="1076298" indent="-238119">
              <a:defRPr sz="1800" b="0" i="0" baseline="0">
                <a:latin typeface="Calibri"/>
                <a:cs typeface="Calibri"/>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9" name="Slide Number Placeholder 5"/>
          <p:cNvSpPr>
            <a:spLocks noGrp="1"/>
          </p:cNvSpPr>
          <p:nvPr>
            <p:ph type="sldNum" sz="quarter" idx="12"/>
          </p:nvPr>
        </p:nvSpPr>
        <p:spPr>
          <a:xfrm>
            <a:off x="6667500" y="4767264"/>
            <a:ext cx="2133600" cy="273844"/>
          </a:xfrm>
        </p:spPr>
        <p:txBody>
          <a:bodyPr/>
          <a:lstStyle>
            <a:lvl1pPr>
              <a:defRPr b="0" i="0">
                <a:solidFill>
                  <a:schemeClr val="accent5"/>
                </a:solidFill>
                <a:latin typeface="Calibri"/>
                <a:cs typeface="Calibri"/>
              </a:defRPr>
            </a:lvl1pPr>
          </a:lstStyle>
          <a:p>
            <a:fld id="{36679B2B-0B95-3D41-A6BF-74EBACF9BD9F}" type="slidenum">
              <a:rPr lang="en-CA" noProof="0" smtClean="0"/>
              <a:pPr/>
              <a:t>‹#›</a:t>
            </a:fld>
            <a:endParaRPr lang="en-CA" noProof="0"/>
          </a:p>
        </p:txBody>
      </p:sp>
    </p:spTree>
    <p:extLst>
      <p:ext uri="{BB962C8B-B14F-4D97-AF65-F5344CB8AC3E}">
        <p14:creationId xmlns:p14="http://schemas.microsoft.com/office/powerpoint/2010/main" val="162756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257175" y="3090048"/>
            <a:ext cx="8629650" cy="349250"/>
          </a:xfrm>
        </p:spPr>
        <p:txBody>
          <a:bodyPr>
            <a:noAutofit/>
          </a:bodyPr>
          <a:lstStyle>
            <a:lvl1pPr marL="0" indent="0" algn="ctr">
              <a:buNone/>
              <a:defRPr lang="en-US" sz="2400" b="1" kern="1200" dirty="0">
                <a:solidFill>
                  <a:srgbClr val="005DAA"/>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257175" y="2473600"/>
            <a:ext cx="8629650" cy="616448"/>
          </a:xfrm>
        </p:spPr>
        <p:txBody>
          <a:bodyPr tIns="0" bIns="91440" anchor="b">
            <a:normAutofit/>
          </a:bodyPr>
          <a:lstStyle>
            <a:lvl1pPr marL="0" indent="0" algn="ctr" defTabSz="685800" rtl="0" eaLnBrk="1" latinLnBrk="0" hangingPunct="1">
              <a:buNone/>
              <a:defRPr lang="en-US" sz="36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p>
        </p:txBody>
      </p:sp>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28" y="242432"/>
            <a:ext cx="1957220" cy="1964987"/>
          </a:xfrm>
          <a:prstGeom prst="rect">
            <a:avLst/>
          </a:prstGeom>
        </p:spPr>
      </p:pic>
    </p:spTree>
    <p:extLst>
      <p:ext uri="{BB962C8B-B14F-4D97-AF65-F5344CB8AC3E}">
        <p14:creationId xmlns:p14="http://schemas.microsoft.com/office/powerpoint/2010/main" val="27974918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364128" y="1"/>
            <a:ext cx="5218169" cy="5143499"/>
          </a:xfrm>
        </p:spPr>
        <p:txBody>
          <a:bodyPr anchor="ctr" anchorCtr="0">
            <a:normAutofit/>
          </a:bodyPr>
          <a:lstStyle>
            <a:lvl1pPr marL="0" indent="0">
              <a:buNone/>
              <a:defRPr sz="1500">
                <a:solidFill>
                  <a:srgbClr val="48595D"/>
                </a:solidFill>
              </a:defRPr>
            </a:lvl1pPr>
            <a:lvl2pPr marL="342900" indent="-171450">
              <a:defRPr sz="1500">
                <a:solidFill>
                  <a:srgbClr val="48595D"/>
                </a:solidFill>
              </a:defRPr>
            </a:lvl2pPr>
            <a:lvl3pPr marL="514350" indent="-171450">
              <a:defRPr sz="1350">
                <a:solidFill>
                  <a:srgbClr val="48595D"/>
                </a:solidFill>
              </a:defRPr>
            </a:lvl3pPr>
            <a:lvl4pPr marL="685800" indent="-171450">
              <a:defRPr sz="1200">
                <a:solidFill>
                  <a:srgbClr val="48595D"/>
                </a:solidFill>
              </a:defRPr>
            </a:lvl4pPr>
            <a:lvl5pPr marL="857250" indent="-17145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308591" y="0"/>
            <a:ext cx="2927672" cy="5143500"/>
          </a:xfrm>
        </p:spPr>
        <p:txBody>
          <a:bodyPr tIns="0" bIns="91440" anchor="ctr" anchorCtr="0"/>
          <a:lstStyle>
            <a:lvl1pPr>
              <a:defRPr lang="en-US" sz="2700" b="1" kern="1200" dirty="0">
                <a:solidFill>
                  <a:srgbClr val="D91B5C"/>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11394482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2352294" y="509717"/>
            <a:ext cx="3387852" cy="3716294"/>
          </a:xfrm>
        </p:spPr>
        <p:txBody>
          <a:bodyPr numCol="2" anchor="t" anchorCtr="0">
            <a:noAutofit/>
          </a:bodyPr>
          <a:lstStyle>
            <a:lvl1pPr marL="0" indent="0">
              <a:lnSpc>
                <a:spcPct val="100000"/>
              </a:lnSpc>
              <a:spcBef>
                <a:spcPts val="0"/>
              </a:spcBef>
              <a:buNone/>
              <a:defRPr sz="900" baseline="0">
                <a:solidFill>
                  <a:srgbClr val="48595D"/>
                </a:solidFill>
              </a:defRPr>
            </a:lvl1pPr>
            <a:lvl2pPr marL="342900" indent="-171450">
              <a:defRPr sz="900">
                <a:solidFill>
                  <a:srgbClr val="48595D"/>
                </a:solidFill>
              </a:defRPr>
            </a:lvl2pPr>
            <a:lvl3pPr marL="514350" indent="-171450">
              <a:defRPr sz="900">
                <a:solidFill>
                  <a:srgbClr val="48595D"/>
                </a:solidFill>
              </a:defRPr>
            </a:lvl3pPr>
            <a:lvl4pPr marL="685800" indent="-171450">
              <a:defRPr sz="900">
                <a:solidFill>
                  <a:srgbClr val="48595D"/>
                </a:solidFill>
              </a:defRPr>
            </a:lvl4pPr>
            <a:lvl5pPr marL="857250" indent="-171450">
              <a:defRPr sz="9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349758" y="0"/>
            <a:ext cx="1783080" cy="5143500"/>
          </a:xfrm>
        </p:spPr>
        <p:txBody>
          <a:bodyPr tIns="0" bIns="91440" anchor="ctr" anchorCtr="0"/>
          <a:lstStyle>
            <a:lvl1pPr>
              <a:defRPr lang="en-US" sz="2700" b="1" kern="1200" dirty="0">
                <a:solidFill>
                  <a:srgbClr val="D91B5C"/>
                </a:solidFill>
                <a:latin typeface="+mj-lt"/>
                <a:ea typeface="+mj-ea"/>
                <a:cs typeface="+mj-cs"/>
              </a:defRPr>
            </a:lvl1pPr>
          </a:lstStyle>
          <a:p>
            <a:r>
              <a:rPr lang="en-US"/>
              <a:t>Click to edit Master title style</a:t>
            </a:r>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5846167" y="1"/>
            <a:ext cx="3106303" cy="5143499"/>
          </a:xfrm>
        </p:spPr>
        <p:txBody>
          <a:bodyPr anchor="ctr" anchorCtr="0"/>
          <a:lstStyle/>
          <a:p>
            <a:r>
              <a:rPr lang="en-US"/>
              <a:t>Click icon to add picture</a:t>
            </a:r>
          </a:p>
        </p:txBody>
      </p:sp>
    </p:spTree>
    <p:extLst>
      <p:ext uri="{BB962C8B-B14F-4D97-AF65-F5344CB8AC3E}">
        <p14:creationId xmlns:p14="http://schemas.microsoft.com/office/powerpoint/2010/main" val="18554479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9144000" cy="51435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342900" indent="0" algn="l">
              <a:buNone/>
              <a:defRPr sz="495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936646252"/>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9144000" cy="3782785"/>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9144000" cy="37827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rtlCol="0" anchor="b"/>
          <a:lstStyle/>
          <a:p>
            <a:pPr algn="l"/>
            <a:r>
              <a:rPr lang="en-US" sz="135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3782785"/>
            <a:ext cx="9144000" cy="1360715"/>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22250" y="3973285"/>
            <a:ext cx="7299779" cy="476250"/>
          </a:xfrm>
        </p:spPr>
        <p:txBody>
          <a:bodyPr>
            <a:normAutofit/>
          </a:bodyPr>
          <a:lstStyle>
            <a:lvl1pPr marL="0" indent="0" algn="l">
              <a:buNone/>
              <a:defRPr sz="3300" b="1" cap="all" baseline="0">
                <a:solidFill>
                  <a:srgbClr val="01B0E3"/>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22250" y="4532085"/>
            <a:ext cx="7299779" cy="349250"/>
          </a:xfrm>
        </p:spPr>
        <p:txBody>
          <a:bodyPr>
            <a:noAutofit/>
          </a:bodyPr>
          <a:lstStyle>
            <a:lvl1pPr marL="0" indent="0" algn="l">
              <a:buNone/>
              <a:defRPr sz="21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Type your Rotary club name 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5005001"/>
            <a:ext cx="6858000" cy="161583"/>
          </a:xfrm>
          <a:prstGeom prst="rect">
            <a:avLst/>
          </a:prstGeom>
          <a:noFill/>
        </p:spPr>
        <p:txBody>
          <a:bodyPr wrap="square" rtlCol="0">
            <a:spAutoFit/>
          </a:bodyPr>
          <a:lstStyle/>
          <a:p>
            <a:r>
              <a:rPr lang="en-US" sz="45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832234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25-Jul-2024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485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9144000" cy="3782785"/>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9144000" cy="37827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rtlCol="0" anchor="b"/>
          <a:lstStyle/>
          <a:p>
            <a:pPr algn="l"/>
            <a:r>
              <a:rPr lang="en-US" sz="135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3782785"/>
            <a:ext cx="9144000" cy="1360715"/>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22250" y="3973285"/>
            <a:ext cx="7299779" cy="476250"/>
          </a:xfrm>
        </p:spPr>
        <p:txBody>
          <a:bodyPr>
            <a:normAutofit/>
          </a:bodyPr>
          <a:lstStyle>
            <a:lvl1pPr marL="0" indent="0" algn="l">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22250" y="4532085"/>
            <a:ext cx="7299779" cy="349250"/>
          </a:xfrm>
        </p:spPr>
        <p:txBody>
          <a:bodyPr>
            <a:noAutofit/>
          </a:bodyPr>
          <a:lstStyle>
            <a:lvl1pPr marL="0" indent="0" algn="l">
              <a:buNone/>
              <a:defRPr sz="2100" b="1">
                <a:solidFill>
                  <a:srgbClr val="33333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5005001"/>
            <a:ext cx="6858000" cy="161583"/>
          </a:xfrm>
          <a:prstGeom prst="rect">
            <a:avLst/>
          </a:prstGeom>
          <a:noFill/>
        </p:spPr>
        <p:txBody>
          <a:bodyPr wrap="square" rtlCol="0">
            <a:spAutoFit/>
          </a:bodyPr>
          <a:lstStyle/>
          <a:p>
            <a:r>
              <a:rPr lang="en-US" sz="45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583385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9144000" cy="51435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5005001"/>
            <a:ext cx="6858000" cy="161583"/>
          </a:xfrm>
          <a:prstGeom prst="rect">
            <a:avLst/>
          </a:prstGeom>
          <a:noFill/>
        </p:spPr>
        <p:txBody>
          <a:bodyPr wrap="square" rtlCol="0">
            <a:spAutoFit/>
          </a:bodyPr>
          <a:lstStyle/>
          <a:p>
            <a:r>
              <a:rPr lang="en-US" sz="45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7707701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1"/>
            <a:ext cx="9144000" cy="51434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5005001"/>
            <a:ext cx="6858000" cy="161583"/>
          </a:xfrm>
          <a:prstGeom prst="rect">
            <a:avLst/>
          </a:prstGeom>
          <a:noFill/>
        </p:spPr>
        <p:txBody>
          <a:bodyPr wrap="square" rtlCol="0">
            <a:spAutoFit/>
          </a:bodyPr>
          <a:lstStyle/>
          <a:p>
            <a:r>
              <a:rPr lang="en-US" sz="45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972704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9144000" cy="115503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285750" y="1"/>
            <a:ext cx="8629650" cy="115503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285750" y="1606550"/>
            <a:ext cx="8629649" cy="3026172"/>
          </a:xfrm>
        </p:spPr>
        <p:txBody>
          <a:bodyPr>
            <a:normAutofit/>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5005001"/>
            <a:ext cx="6858000" cy="161583"/>
          </a:xfrm>
          <a:prstGeom prst="rect">
            <a:avLst/>
          </a:prstGeom>
          <a:noFill/>
        </p:spPr>
        <p:txBody>
          <a:bodyPr wrap="square" rtlCol="0">
            <a:spAutoFit/>
          </a:bodyPr>
          <a:lstStyle/>
          <a:p>
            <a:r>
              <a:rPr lang="en-US" sz="45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9124643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9144000" cy="115503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285750" y="1"/>
            <a:ext cx="8629650" cy="115503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285750" y="1827609"/>
            <a:ext cx="8629649" cy="2877742"/>
          </a:xfrm>
        </p:spPr>
        <p:txBody>
          <a:bodyPr>
            <a:normAutofit/>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285750" y="1347100"/>
            <a:ext cx="8629649" cy="461459"/>
          </a:xfrm>
        </p:spPr>
        <p:txBody>
          <a:bodyPr>
            <a:normAutofit/>
          </a:bodyPr>
          <a:lstStyle>
            <a:lvl1pPr marL="0" indent="0" algn="l">
              <a:buNone/>
              <a:defRPr sz="1800" b="1" cap="all" baseline="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5005001"/>
            <a:ext cx="6858000" cy="161583"/>
          </a:xfrm>
          <a:prstGeom prst="rect">
            <a:avLst/>
          </a:prstGeom>
          <a:noFill/>
        </p:spPr>
        <p:txBody>
          <a:bodyPr wrap="square" rtlCol="0">
            <a:spAutoFit/>
          </a:bodyPr>
          <a:lstStyle/>
          <a:p>
            <a:r>
              <a:rPr lang="en-US" sz="45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739017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155031"/>
            <a:ext cx="9144000" cy="3988469"/>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8737600" y="4767263"/>
            <a:ext cx="317501" cy="273844"/>
          </a:xfrm>
        </p:spPr>
        <p:txBody>
          <a:bodyPr/>
          <a:lstStyle/>
          <a:p>
            <a:fld id="{97A94E25-127B-4C48-AF96-44BA7B823777}" type="slidenum">
              <a:rPr lang="en-US" smtClean="0"/>
              <a:t>‹#›</a:t>
            </a:fld>
            <a:endParaRPr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285750" y="1"/>
            <a:ext cx="8629650" cy="1155032"/>
          </a:xfrm>
        </p:spPr>
        <p:txBody>
          <a:bodyPr tIns="0" bIns="91440" anchor="b"/>
          <a:lstStyle>
            <a:lvl1pPr>
              <a:defRPr cap="all"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5005001"/>
            <a:ext cx="6858000" cy="161583"/>
          </a:xfrm>
          <a:prstGeom prst="rect">
            <a:avLst/>
          </a:prstGeom>
          <a:noFill/>
        </p:spPr>
        <p:txBody>
          <a:bodyPr wrap="square" rtlCol="0">
            <a:spAutoFit/>
          </a:bodyPr>
          <a:lstStyle/>
          <a:p>
            <a:r>
              <a:rPr lang="en-US" sz="45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8737600" y="86678"/>
            <a:ext cx="317501" cy="273844"/>
          </a:xfrm>
          <a:prstGeom prst="rect">
            <a:avLst/>
          </a:prstGeom>
        </p:spPr>
        <p:txBody>
          <a:bodyPr vert="horz" lIns="68580" tIns="34290" rIns="68580" bIns="3429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z="900" smtClean="0">
                <a:solidFill>
                  <a:schemeClr val="tx1"/>
                </a:solidFill>
              </a:rPr>
              <a:pPr/>
              <a:t>‹#›</a:t>
            </a:fld>
            <a:endParaRPr lang="en-US" sz="900">
              <a:solidFill>
                <a:schemeClr val="tx1"/>
              </a:solidFill>
            </a:endParaRPr>
          </a:p>
        </p:txBody>
      </p:sp>
    </p:spTree>
    <p:extLst>
      <p:ext uri="{BB962C8B-B14F-4D97-AF65-F5344CB8AC3E}">
        <p14:creationId xmlns:p14="http://schemas.microsoft.com/office/powerpoint/2010/main" val="501665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9144000" cy="115503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285750" y="1"/>
            <a:ext cx="8629650" cy="1155032"/>
          </a:xfrm>
        </p:spPr>
        <p:txBody>
          <a:bodyPr tIns="0" bIns="91440" anchor="b"/>
          <a:lstStyle>
            <a:lvl1pPr>
              <a:defRPr cap="all" baseline="0">
                <a:solidFill>
                  <a:schemeClr val="bg1"/>
                </a:solidFill>
              </a:defRPr>
            </a:lvl1pPr>
          </a:lstStyle>
          <a:p>
            <a:r>
              <a:rPr lang="en-US"/>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5005001"/>
            <a:ext cx="6858000" cy="161583"/>
          </a:xfrm>
          <a:prstGeom prst="rect">
            <a:avLst/>
          </a:prstGeom>
          <a:noFill/>
        </p:spPr>
        <p:txBody>
          <a:bodyPr wrap="square" rtlCol="0">
            <a:spAutoFit/>
          </a:bodyPr>
          <a:lstStyle/>
          <a:p>
            <a:r>
              <a:rPr lang="en-US" sz="45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9134471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4572000" cy="51435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4762500" y="1606153"/>
            <a:ext cx="4152900" cy="2356247"/>
          </a:xfrm>
        </p:spPr>
        <p:txBody>
          <a:bodyPr>
            <a:normAutofit/>
          </a:bodyPr>
          <a:lstStyle>
            <a:lvl1pPr marL="0" indent="0">
              <a:buNone/>
              <a:defRPr sz="1650"/>
            </a:lvl1pPr>
            <a:lvl2pPr marL="171450" indent="-127397">
              <a:lnSpc>
                <a:spcPct val="100000"/>
              </a:lnSpc>
              <a:spcBef>
                <a:spcPts val="900"/>
              </a:spcBef>
              <a:spcAft>
                <a:spcPts val="900"/>
              </a:spcAft>
              <a:defRPr sz="1350"/>
            </a:lvl2pPr>
            <a:lvl3pPr>
              <a:defRPr sz="1350"/>
            </a:lvl3pPr>
            <a:lvl4pPr>
              <a:defRPr sz="1200"/>
            </a:lvl4pPr>
            <a:lvl5pPr>
              <a:defRPr sz="12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419100" y="1606153"/>
            <a:ext cx="3733800" cy="851297"/>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415926" y="2537724"/>
            <a:ext cx="3740150" cy="1481823"/>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8737600" y="86678"/>
            <a:ext cx="317501" cy="273844"/>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5005001"/>
            <a:ext cx="6858000" cy="161583"/>
          </a:xfrm>
          <a:prstGeom prst="rect">
            <a:avLst/>
          </a:prstGeom>
          <a:noFill/>
        </p:spPr>
        <p:txBody>
          <a:bodyPr wrap="square" rtlCol="0">
            <a:spAutoFit/>
          </a:bodyPr>
          <a:lstStyle/>
          <a:p>
            <a:r>
              <a:rPr lang="en-US" sz="45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1879790973"/>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4572000" y="0"/>
            <a:ext cx="4572000" cy="51435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4889898" y="298847"/>
            <a:ext cx="3949303" cy="4514850"/>
          </a:xfrm>
        </p:spPr>
        <p:txBody>
          <a:bodyPr/>
          <a:lstStyle/>
          <a:p>
            <a:endParaRPr lang="en-US"/>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419100" y="1606153"/>
            <a:ext cx="3733800" cy="851297"/>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3300" b="1" cap="all" baseline="0">
                <a:solidFill>
                  <a:srgbClr val="333333"/>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415926" y="2537724"/>
            <a:ext cx="3740150" cy="1481823"/>
          </a:xfrm>
        </p:spPr>
        <p:txBody>
          <a:bodyPr>
            <a:normAutofit/>
          </a:bodyPr>
          <a:lstStyle>
            <a:lvl1pPr marL="0" indent="0" algn="l">
              <a:buNone/>
              <a:defRPr sz="165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5005001"/>
            <a:ext cx="6858000" cy="161583"/>
          </a:xfrm>
          <a:prstGeom prst="rect">
            <a:avLst/>
          </a:prstGeom>
          <a:noFill/>
        </p:spPr>
        <p:txBody>
          <a:bodyPr wrap="square" rtlCol="0">
            <a:spAutoFit/>
          </a:bodyPr>
          <a:lstStyle/>
          <a:p>
            <a:r>
              <a:rPr lang="en-US" sz="45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2915563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4572001" cy="51435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4572001" y="0"/>
            <a:ext cx="4572000" cy="5143500"/>
          </a:xfrm>
          <a:solidFill>
            <a:srgbClr val="48595D"/>
          </a:solidFill>
        </p:spPr>
        <p:txBody>
          <a:bodyPr anchor="b"/>
          <a:lstStyle>
            <a:lvl1pPr marL="0" indent="0" algn="r">
              <a:buNone/>
              <a:defRPr>
                <a:solidFill>
                  <a:schemeClr val="tx1">
                    <a:alpha val="0"/>
                  </a:schemeClr>
                </a:solidFill>
              </a:defRPr>
            </a:lvl1pPr>
          </a:lstStyle>
          <a:p>
            <a:pPr lvl="0"/>
            <a:r>
              <a:rPr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5159828" y="1606153"/>
            <a:ext cx="3733800" cy="851297"/>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5153479" y="2537724"/>
            <a:ext cx="3740150" cy="1481823"/>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 few lines can go here. If you put a picture on the left, the caption can go here.</a:t>
            </a:r>
          </a:p>
          <a:p>
            <a:endParaRPr lang="en-US"/>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10686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25-Jul-2024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85291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4572001" cy="51435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4572001" y="0"/>
            <a:ext cx="4572000" cy="5143500"/>
          </a:xfrm>
          <a:solidFill>
            <a:srgbClr val="00B4E6"/>
          </a:solidFill>
        </p:spPr>
        <p:txBody>
          <a:bodyPr anchor="b"/>
          <a:lstStyle>
            <a:lvl1pPr marL="0" indent="0" algn="r">
              <a:buNone/>
              <a:defRPr>
                <a:solidFill>
                  <a:schemeClr val="tx1">
                    <a:alpha val="0"/>
                  </a:schemeClr>
                </a:solidFill>
              </a:defRPr>
            </a:lvl1pPr>
          </a:lstStyle>
          <a:p>
            <a:pPr lvl="0"/>
            <a:r>
              <a:rPr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5159828" y="1606153"/>
            <a:ext cx="3733800" cy="851297"/>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5153479" y="2537724"/>
            <a:ext cx="3740150" cy="1481823"/>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 few lines can go here. If you put a picture on the left, the caption can go here.</a:t>
            </a:r>
          </a:p>
          <a:p>
            <a:endParaRPr lang="en-US"/>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0856715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155031"/>
            <a:ext cx="9144000" cy="3988469"/>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285750" y="1606550"/>
            <a:ext cx="8629649" cy="3026172"/>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285750" y="1"/>
            <a:ext cx="8629650" cy="1155032"/>
          </a:xfrm>
        </p:spPr>
        <p:txBody>
          <a:bodyPr tIns="0" bIns="91440" anchor="b"/>
          <a:lstStyle>
            <a:lvl1pPr>
              <a:defRPr cap="all" baseline="0">
                <a:solidFill>
                  <a:srgbClr val="48595D"/>
                </a:solidFill>
              </a:defRPr>
            </a:lvl1pPr>
          </a:lstStyle>
          <a:p>
            <a:r>
              <a:rPr lang="en-US"/>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5005001"/>
            <a:ext cx="6858000" cy="161583"/>
          </a:xfrm>
          <a:prstGeom prst="rect">
            <a:avLst/>
          </a:prstGeom>
          <a:noFill/>
        </p:spPr>
        <p:txBody>
          <a:bodyPr wrap="square" rtlCol="0">
            <a:spAutoFit/>
          </a:bodyPr>
          <a:lstStyle/>
          <a:p>
            <a:r>
              <a:rPr lang="en-US" sz="45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4704835"/>
            <a:ext cx="3404287" cy="438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092076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9144000" cy="51435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285750" y="1606550"/>
            <a:ext cx="8629649" cy="3026172"/>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9144000" cy="704849"/>
          </a:xfrm>
          <a:noFill/>
        </p:spPr>
        <p:txBody>
          <a:bodyPr tIns="274320" bIns="91440" anchor="t">
            <a:normAutofit/>
          </a:bodyPr>
          <a:lstStyle>
            <a:lvl1pPr marL="298847" indent="0">
              <a:defRPr sz="3300" cap="all" baseline="0">
                <a:solidFill>
                  <a:srgbClr val="01B4E7"/>
                </a:solidFill>
              </a:defRPr>
            </a:lvl1pPr>
          </a:lstStyle>
          <a:p>
            <a:r>
              <a:rPr lang="en-US"/>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285749" y="759673"/>
            <a:ext cx="8524421" cy="450002"/>
          </a:xfrm>
        </p:spPr>
        <p:txBody>
          <a:bodyPr>
            <a:normAutofit/>
          </a:bodyPr>
          <a:lstStyle>
            <a:lvl1pPr marL="0" indent="0" algn="l">
              <a:buNone/>
              <a:defRPr sz="21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5005001"/>
            <a:ext cx="6858000" cy="161583"/>
          </a:xfrm>
          <a:prstGeom prst="rect">
            <a:avLst/>
          </a:prstGeom>
          <a:noFill/>
        </p:spPr>
        <p:txBody>
          <a:bodyPr wrap="square" rtlCol="0">
            <a:spAutoFit/>
          </a:bodyPr>
          <a:lstStyle/>
          <a:p>
            <a:r>
              <a:rPr lang="en-US" sz="45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2669488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9144000" cy="1802501"/>
          </a:xfrm>
        </p:spPr>
        <p:txBody>
          <a:bodyPr/>
          <a:lstStyle/>
          <a:p>
            <a:endParaRPr lang="en-US"/>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1802501"/>
            <a:ext cx="9144000" cy="33409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285750" y="2000740"/>
            <a:ext cx="8629649" cy="2830221"/>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9144000" cy="1814303"/>
          </a:xfrm>
          <a:solidFill>
            <a:srgbClr val="48595D">
              <a:alpha val="70000"/>
            </a:srgbClr>
          </a:solidFill>
        </p:spPr>
        <p:txBody>
          <a:bodyPr lIns="822960" tIns="457200">
            <a:normAutofit/>
          </a:bodyPr>
          <a:lstStyle>
            <a:lvl1pPr marL="0" indent="0">
              <a:buNone/>
              <a:defRPr sz="3300" b="1">
                <a:solidFill>
                  <a:schemeClr val="bg1"/>
                </a:solidFill>
                <a:latin typeface="+mj-lt"/>
              </a:defRPr>
            </a:lvl1pPr>
          </a:lstStyle>
          <a:p>
            <a:pPr lvl="0"/>
            <a:r>
              <a:rPr lang="en-US"/>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5005001"/>
            <a:ext cx="6858000" cy="161583"/>
          </a:xfrm>
          <a:prstGeom prst="rect">
            <a:avLst/>
          </a:prstGeom>
          <a:noFill/>
        </p:spPr>
        <p:txBody>
          <a:bodyPr wrap="square" rtlCol="0">
            <a:spAutoFit/>
          </a:bodyPr>
          <a:lstStyle/>
          <a:p>
            <a:r>
              <a:rPr lang="en-US" sz="45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859880331"/>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9144000" cy="51435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342900" indent="0" algn="l">
              <a:buNone/>
              <a:defRPr sz="4950" b="1" cap="all" baseline="0">
                <a:solidFill>
                  <a:schemeClr val="bg1">
                    <a:alpha val="0"/>
                  </a:schemeClr>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539354" y="1019176"/>
            <a:ext cx="2895600" cy="1825625"/>
          </a:xfrm>
          <a:noFill/>
          <a:ln w="50800">
            <a:solidFill>
              <a:schemeClr val="bg1"/>
            </a:solidFill>
          </a:ln>
        </p:spPr>
        <p:txBody>
          <a:bodyPr anchor="ctr">
            <a:normAutofit/>
          </a:bodyPr>
          <a:lstStyle>
            <a:lvl1pPr marL="0" indent="0">
              <a:buNone/>
              <a:defRPr sz="2475">
                <a:solidFill>
                  <a:schemeClr val="bg1"/>
                </a:solidFill>
                <a:latin typeface="+mn-lt"/>
              </a:defRPr>
            </a:lvl1pPr>
            <a:lvl2pPr marL="342900" indent="0">
              <a:buFont typeface="Arial" panose="020B0604020202020204" pitchFamily="34" charset="0"/>
              <a:buNone/>
              <a:defRPr sz="2475">
                <a:solidFill>
                  <a:schemeClr val="bg1"/>
                </a:solidFill>
                <a:latin typeface="+mn-lt"/>
              </a:defRPr>
            </a:lvl2pPr>
          </a:lstStyle>
          <a:p>
            <a:pPr lvl="0"/>
            <a:r>
              <a:rPr lang="en-US"/>
              <a:t>Click to edit Master text styles</a:t>
            </a:r>
          </a:p>
          <a:p>
            <a:pPr lvl="1"/>
            <a:endParaRPr lang="en-US"/>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539354" y="2844801"/>
            <a:ext cx="2895600" cy="488949"/>
          </a:xfrm>
          <a:noFill/>
          <a:ln w="50800">
            <a:solidFill>
              <a:schemeClr val="bg1"/>
            </a:solidFill>
          </a:ln>
        </p:spPr>
        <p:txBody>
          <a:bodyPr tIns="0" bIns="0" anchor="ctr">
            <a:noAutofit/>
          </a:bodyPr>
          <a:lstStyle>
            <a:lvl1pPr marL="0" indent="0">
              <a:buNone/>
              <a:defRPr sz="2475">
                <a:solidFill>
                  <a:schemeClr val="bg1"/>
                </a:solidFill>
                <a:latin typeface="+mn-lt"/>
              </a:defRPr>
            </a:lvl1pPr>
            <a:lvl2pPr marL="342900" indent="0">
              <a:buFont typeface="Arial" panose="020B0604020202020204" pitchFamily="34" charset="0"/>
              <a:buNone/>
              <a:defRPr sz="2475">
                <a:solidFill>
                  <a:schemeClr val="bg1"/>
                </a:solidFill>
                <a:latin typeface="+mn-lt"/>
              </a:defRPr>
            </a:lvl2pPr>
          </a:lstStyle>
          <a:p>
            <a:pPr lvl="0"/>
            <a:r>
              <a:rPr lang="en-US"/>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0642564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9144000" cy="51435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342900" indent="0" algn="l">
              <a:buNone/>
              <a:defRPr sz="4950" b="1" cap="all" baseline="0">
                <a:solidFill>
                  <a:schemeClr val="bg1">
                    <a:alpha val="0"/>
                  </a:schemeClr>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22250" y="2509149"/>
            <a:ext cx="3740150" cy="1481823"/>
          </a:xfrm>
        </p:spPr>
        <p:txBody>
          <a:bodyPr>
            <a:normAutofit/>
          </a:bodyPr>
          <a:lstStyle>
            <a:lvl1pPr marL="0" indent="0" algn="l">
              <a:buNone/>
              <a:defRPr sz="2475">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22250" y="1606153"/>
            <a:ext cx="4429760" cy="851297"/>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6653187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9584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A screenshot of a phone&#10;&#10;Description automatically generated">
            <a:extLst>
              <a:ext uri="{FF2B5EF4-FFF2-40B4-BE49-F238E27FC236}">
                <a16:creationId xmlns:a16="http://schemas.microsoft.com/office/drawing/2014/main" id="{3D01FFD5-3624-7A2D-44C1-B440823FB1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8" y="0"/>
            <a:ext cx="9135565" cy="5143500"/>
          </a:xfrm>
          <a:prstGeom prst="rect">
            <a:avLst/>
          </a:prstGeom>
        </p:spPr>
      </p:pic>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4401589" y="841772"/>
            <a:ext cx="3599411" cy="1790700"/>
          </a:xfrm>
        </p:spPr>
        <p:txBody>
          <a:bodyPr anchor="b"/>
          <a:lstStyle>
            <a:lvl1pPr algn="ctr">
              <a:defRPr sz="4500"/>
            </a:lvl1pPr>
          </a:lstStyle>
          <a:p>
            <a:r>
              <a:rPr lang="en-US" dirty="0"/>
              <a:t>Click to edit Master 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25-Jul-2024</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pic>
        <p:nvPicPr>
          <p:cNvPr id="12" name="Picture 11" descr="A circular logo with text and stars&#10;&#10;Description automatically generated">
            <a:extLst>
              <a:ext uri="{FF2B5EF4-FFF2-40B4-BE49-F238E27FC236}">
                <a16:creationId xmlns:a16="http://schemas.microsoft.com/office/drawing/2014/main" id="{7BF81527-7E3E-3EED-9412-05053572D5E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00" t="1" r="-1" b="8256"/>
          <a:stretch/>
        </p:blipFill>
        <p:spPr>
          <a:xfrm>
            <a:off x="473880" y="449041"/>
            <a:ext cx="3883687" cy="356299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3" name="Picture 12" descr="A close-up of a logo&#10;&#10;Description automatically generated">
            <a:extLst>
              <a:ext uri="{FF2B5EF4-FFF2-40B4-BE49-F238E27FC236}">
                <a16:creationId xmlns:a16="http://schemas.microsoft.com/office/drawing/2014/main" id="{E41626A4-E3A7-B96B-CF43-AFF7AE38C42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2297" t="29584" b="22467"/>
          <a:stretch/>
        </p:blipFill>
        <p:spPr>
          <a:xfrm>
            <a:off x="4745228" y="3327068"/>
            <a:ext cx="4011112" cy="1813166"/>
          </a:xfrm>
          <a:prstGeom prst="rect">
            <a:avLst/>
          </a:prstGeom>
        </p:spPr>
      </p:pic>
    </p:spTree>
    <p:extLst>
      <p:ext uri="{BB962C8B-B14F-4D97-AF65-F5344CB8AC3E}">
        <p14:creationId xmlns:p14="http://schemas.microsoft.com/office/powerpoint/2010/main" val="10712638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628650" y="1369218"/>
            <a:ext cx="7886700" cy="2894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25-Jul-2024</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7870825" y="2"/>
            <a:ext cx="636996" cy="268251"/>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92652" y="4288429"/>
            <a:ext cx="1328707" cy="855071"/>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
            <a:extLst>
              <a:ext uri="{FF2B5EF4-FFF2-40B4-BE49-F238E27FC236}">
                <a16:creationId xmlns:a16="http://schemas.microsoft.com/office/drawing/2014/main" id="{222B3451-3669-B615-6E2E-77C96FBE550A}"/>
              </a:ext>
            </a:extLst>
          </p:cNvPr>
          <p:cNvSpPr>
            <a:spLocks noChangeArrowheads="1"/>
          </p:cNvSpPr>
          <p:nvPr userDrawn="1"/>
        </p:nvSpPr>
        <p:spPr bwMode="auto">
          <a:xfrm>
            <a:off x="1" y="-13849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pic>
        <p:nvPicPr>
          <p:cNvPr id="15" name="Picture 14" descr="A close-up of a logo&#10;&#10;Description automatically generated">
            <a:extLst>
              <a:ext uri="{FF2B5EF4-FFF2-40B4-BE49-F238E27FC236}">
                <a16:creationId xmlns:a16="http://schemas.microsoft.com/office/drawing/2014/main" id="{C6A8329C-523A-A1A7-526E-EAF4AD4383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0623" b="32369"/>
          <a:stretch/>
        </p:blipFill>
        <p:spPr>
          <a:xfrm>
            <a:off x="6682105" y="4288429"/>
            <a:ext cx="2377440" cy="879849"/>
          </a:xfrm>
          <a:prstGeom prst="rect">
            <a:avLst/>
          </a:prstGeom>
        </p:spPr>
      </p:pic>
    </p:spTree>
    <p:extLst>
      <p:ext uri="{BB962C8B-B14F-4D97-AF65-F5344CB8AC3E}">
        <p14:creationId xmlns:p14="http://schemas.microsoft.com/office/powerpoint/2010/main" val="39598386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25-Jul-2024</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7656521" y="1"/>
            <a:ext cx="851300" cy="35849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416783" y="798622"/>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descr="A close-up of a logo&#10;&#10;Description automatically generated">
            <a:extLst>
              <a:ext uri="{FF2B5EF4-FFF2-40B4-BE49-F238E27FC236}">
                <a16:creationId xmlns:a16="http://schemas.microsoft.com/office/drawing/2014/main" id="{78E3F458-DE21-38C1-7CE2-8B0C875F08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0623" b="32369"/>
          <a:stretch/>
        </p:blipFill>
        <p:spPr>
          <a:xfrm>
            <a:off x="6682105" y="4288429"/>
            <a:ext cx="2377440" cy="879849"/>
          </a:xfrm>
          <a:prstGeom prst="rect">
            <a:avLst/>
          </a:prstGeom>
        </p:spPr>
      </p:pic>
    </p:spTree>
    <p:extLst>
      <p:ext uri="{BB962C8B-B14F-4D97-AF65-F5344CB8AC3E}">
        <p14:creationId xmlns:p14="http://schemas.microsoft.com/office/powerpoint/2010/main" val="1081620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25-Jul-2024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6837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25-Jul-2024</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291700" y="3630896"/>
            <a:ext cx="1303051" cy="71965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7870825" y="2"/>
            <a:ext cx="636996" cy="268251"/>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close-up of a logo&#10;&#10;Description automatically generated">
            <a:extLst>
              <a:ext uri="{FF2B5EF4-FFF2-40B4-BE49-F238E27FC236}">
                <a16:creationId xmlns:a16="http://schemas.microsoft.com/office/drawing/2014/main" id="{7B201474-BB11-8443-5B29-298B3C1E67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0623" b="32369"/>
          <a:stretch/>
        </p:blipFill>
        <p:spPr>
          <a:xfrm>
            <a:off x="6682105" y="4288429"/>
            <a:ext cx="2377440" cy="879849"/>
          </a:xfrm>
          <a:prstGeom prst="rect">
            <a:avLst/>
          </a:prstGeom>
        </p:spPr>
      </p:pic>
    </p:spTree>
    <p:extLst>
      <p:ext uri="{BB962C8B-B14F-4D97-AF65-F5344CB8AC3E}">
        <p14:creationId xmlns:p14="http://schemas.microsoft.com/office/powerpoint/2010/main" val="32619104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25-Jul-2024</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291700" y="3630896"/>
            <a:ext cx="1303051" cy="71965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7870825" y="2"/>
            <a:ext cx="636996" cy="268251"/>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close-up of a logo&#10;&#10;Description automatically generated">
            <a:extLst>
              <a:ext uri="{FF2B5EF4-FFF2-40B4-BE49-F238E27FC236}">
                <a16:creationId xmlns:a16="http://schemas.microsoft.com/office/drawing/2014/main" id="{60E57395-1D04-A886-2948-7B634E199F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0623" b="32369"/>
          <a:stretch/>
        </p:blipFill>
        <p:spPr>
          <a:xfrm>
            <a:off x="6682105" y="4288429"/>
            <a:ext cx="2377440" cy="879849"/>
          </a:xfrm>
          <a:prstGeom prst="rect">
            <a:avLst/>
          </a:prstGeom>
        </p:spPr>
      </p:pic>
    </p:spTree>
    <p:extLst>
      <p:ext uri="{BB962C8B-B14F-4D97-AF65-F5344CB8AC3E}">
        <p14:creationId xmlns:p14="http://schemas.microsoft.com/office/powerpoint/2010/main" val="7613467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25-Jul-2024</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291700" y="3630896"/>
            <a:ext cx="1303051" cy="71965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7870825" y="2"/>
            <a:ext cx="636996" cy="268251"/>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close-up of a logo&#10;&#10;Description automatically generated">
            <a:extLst>
              <a:ext uri="{FF2B5EF4-FFF2-40B4-BE49-F238E27FC236}">
                <a16:creationId xmlns:a16="http://schemas.microsoft.com/office/drawing/2014/main" id="{B4DDEBAA-DB27-784E-1D3F-BD91602048F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0623" b="32369"/>
          <a:stretch/>
        </p:blipFill>
        <p:spPr>
          <a:xfrm>
            <a:off x="6682105" y="4288429"/>
            <a:ext cx="2377440" cy="879849"/>
          </a:xfrm>
          <a:prstGeom prst="rect">
            <a:avLst/>
          </a:prstGeom>
        </p:spPr>
      </p:pic>
    </p:spTree>
    <p:extLst>
      <p:ext uri="{BB962C8B-B14F-4D97-AF65-F5344CB8AC3E}">
        <p14:creationId xmlns:p14="http://schemas.microsoft.com/office/powerpoint/2010/main" val="21299456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25-Jul-2024</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291700" y="3630896"/>
            <a:ext cx="1303051" cy="71965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7870825" y="2"/>
            <a:ext cx="636996" cy="268251"/>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up of a logo&#10;&#10;Description automatically generated">
            <a:extLst>
              <a:ext uri="{FF2B5EF4-FFF2-40B4-BE49-F238E27FC236}">
                <a16:creationId xmlns:a16="http://schemas.microsoft.com/office/drawing/2014/main" id="{DC2C431E-7071-8F20-C642-BBA2A23BD0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0623" b="32369"/>
          <a:stretch/>
        </p:blipFill>
        <p:spPr>
          <a:xfrm>
            <a:off x="6682105" y="4288429"/>
            <a:ext cx="2377440" cy="879849"/>
          </a:xfrm>
          <a:prstGeom prst="rect">
            <a:avLst/>
          </a:prstGeom>
        </p:spPr>
      </p:pic>
    </p:spTree>
    <p:extLst>
      <p:ext uri="{BB962C8B-B14F-4D97-AF65-F5344CB8AC3E}">
        <p14:creationId xmlns:p14="http://schemas.microsoft.com/office/powerpoint/2010/main" val="12492266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25-Jul-2024</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291700" y="3630896"/>
            <a:ext cx="1303051" cy="71965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7870825" y="2"/>
            <a:ext cx="636996" cy="268251"/>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close-up of a logo&#10;&#10;Description automatically generated">
            <a:extLst>
              <a:ext uri="{FF2B5EF4-FFF2-40B4-BE49-F238E27FC236}">
                <a16:creationId xmlns:a16="http://schemas.microsoft.com/office/drawing/2014/main" id="{C511FBCC-922C-AA59-3AFE-412C43AFD9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0623" b="32369"/>
          <a:stretch/>
        </p:blipFill>
        <p:spPr>
          <a:xfrm>
            <a:off x="6682105" y="4288429"/>
            <a:ext cx="2377440" cy="879849"/>
          </a:xfrm>
          <a:prstGeom prst="rect">
            <a:avLst/>
          </a:prstGeom>
        </p:spPr>
      </p:pic>
    </p:spTree>
    <p:extLst>
      <p:ext uri="{BB962C8B-B14F-4D97-AF65-F5344CB8AC3E}">
        <p14:creationId xmlns:p14="http://schemas.microsoft.com/office/powerpoint/2010/main" val="40367673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25-Jul-2024</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291700" y="3630896"/>
            <a:ext cx="1303051" cy="71965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7870825" y="2"/>
            <a:ext cx="636996" cy="268251"/>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close-up of a logo&#10;&#10;Description automatically generated">
            <a:extLst>
              <a:ext uri="{FF2B5EF4-FFF2-40B4-BE49-F238E27FC236}">
                <a16:creationId xmlns:a16="http://schemas.microsoft.com/office/drawing/2014/main" id="{B4E366BC-C964-9B44-4728-1CDFC316915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0623" b="32369"/>
          <a:stretch/>
        </p:blipFill>
        <p:spPr>
          <a:xfrm>
            <a:off x="6682105" y="4288429"/>
            <a:ext cx="2377440" cy="879849"/>
          </a:xfrm>
          <a:prstGeom prst="rect">
            <a:avLst/>
          </a:prstGeom>
        </p:spPr>
      </p:pic>
    </p:spTree>
    <p:extLst>
      <p:ext uri="{BB962C8B-B14F-4D97-AF65-F5344CB8AC3E}">
        <p14:creationId xmlns:p14="http://schemas.microsoft.com/office/powerpoint/2010/main" val="2656688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25-Jul-2024</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291700" y="3630896"/>
            <a:ext cx="1303051" cy="71965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7870825" y="2"/>
            <a:ext cx="636996" cy="268251"/>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close-up of a logo&#10;&#10;Description automatically generated">
            <a:extLst>
              <a:ext uri="{FF2B5EF4-FFF2-40B4-BE49-F238E27FC236}">
                <a16:creationId xmlns:a16="http://schemas.microsoft.com/office/drawing/2014/main" id="{D37AC1AC-8311-9CA0-A2FF-2B38269716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0623" b="32369"/>
          <a:stretch/>
        </p:blipFill>
        <p:spPr>
          <a:xfrm>
            <a:off x="6682105" y="4288429"/>
            <a:ext cx="2377440" cy="879849"/>
          </a:xfrm>
          <a:prstGeom prst="rect">
            <a:avLst/>
          </a:prstGeom>
        </p:spPr>
      </p:pic>
    </p:spTree>
    <p:extLst>
      <p:ext uri="{BB962C8B-B14F-4D97-AF65-F5344CB8AC3E}">
        <p14:creationId xmlns:p14="http://schemas.microsoft.com/office/powerpoint/2010/main" val="12899990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6543675" y="273844"/>
            <a:ext cx="1971675" cy="435887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628650" y="273844"/>
            <a:ext cx="5800725" cy="435887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25-Jul-2024</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291700" y="3630896"/>
            <a:ext cx="1303051" cy="71965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7870825" y="2"/>
            <a:ext cx="636996" cy="268251"/>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close-up of a logo&#10;&#10;Description automatically generated">
            <a:extLst>
              <a:ext uri="{FF2B5EF4-FFF2-40B4-BE49-F238E27FC236}">
                <a16:creationId xmlns:a16="http://schemas.microsoft.com/office/drawing/2014/main" id="{3421859F-99DF-52FE-0979-10A0656E980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0623" b="32369"/>
          <a:stretch/>
        </p:blipFill>
        <p:spPr>
          <a:xfrm>
            <a:off x="6682105" y="4288429"/>
            <a:ext cx="2377440" cy="879849"/>
          </a:xfrm>
          <a:prstGeom prst="rect">
            <a:avLst/>
          </a:prstGeom>
        </p:spPr>
      </p:pic>
    </p:spTree>
    <p:extLst>
      <p:ext uri="{BB962C8B-B14F-4D97-AF65-F5344CB8AC3E}">
        <p14:creationId xmlns:p14="http://schemas.microsoft.com/office/powerpoint/2010/main" val="235442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25-Jul-2024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5967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25-Jul-2024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5660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tags" Target="../tags/tag2.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theme" Target="../theme/theme3.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4.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25-Jul-2024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18852303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2" r:id="rId12"/>
    <p:sldLayoutId id="2147483681" r:id="rId13"/>
    <p:sldLayoutId id="2147483713" r:id="rId14"/>
    <p:sldLayoutId id="2147483714" r:id="rId15"/>
    <p:sldLayoutId id="2147483715" r:id="rId16"/>
    <p:sldLayoutId id="2147483716" r:id="rId17"/>
    <p:sldLayoutId id="2147483717"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7A94E25-127B-4C48-AF96-44BA7B823777}" type="slidenum">
              <a:rPr lang="en-US" smtClean="0"/>
              <a:t>‹#›</a:t>
            </a:fld>
            <a:endParaRPr lang="en-US"/>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9144000" y="0"/>
            <a:ext cx="4210050" cy="5065489"/>
          </a:xfrm>
          <a:prstGeom prst="rect">
            <a:avLst/>
          </a:prstGeom>
        </p:spPr>
        <p:txBody>
          <a:bodyPr wrap="square">
            <a:spAutoFit/>
          </a:bodyPr>
          <a:lstStyle/>
          <a:p>
            <a:pPr algn="l">
              <a:spcBef>
                <a:spcPts val="450"/>
              </a:spcBef>
              <a:spcAft>
                <a:spcPts val="450"/>
              </a:spcAft>
            </a:pPr>
            <a:r>
              <a:rPr lang="en-US" sz="1350" b="0" i="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450"/>
              </a:spcBef>
              <a:spcAft>
                <a:spcPts val="450"/>
              </a:spcAft>
            </a:pPr>
            <a:r>
              <a:rPr lang="en-US" sz="1350" b="0" i="0">
                <a:solidFill>
                  <a:srgbClr val="222222"/>
                </a:solidFill>
                <a:effectLst/>
                <a:latin typeface="Arial" panose="020B0604020202020204" pitchFamily="34" charset="0"/>
              </a:rPr>
              <a:t> </a:t>
            </a:r>
          </a:p>
          <a:p>
            <a:pPr algn="l">
              <a:spcBef>
                <a:spcPts val="450"/>
              </a:spcBef>
              <a:spcAft>
                <a:spcPts val="450"/>
              </a:spcAft>
            </a:pPr>
            <a:r>
              <a:rPr lang="en-US" sz="1350" b="0" i="0">
                <a:solidFill>
                  <a:srgbClr val="000000"/>
                </a:solidFill>
                <a:effectLst/>
                <a:latin typeface="Arial" panose="020B0604020202020204" pitchFamily="34" charset="0"/>
              </a:rPr>
              <a:t>• revise any of the “how-to” text on the first pages</a:t>
            </a:r>
            <a:endParaRPr lang="en-US" sz="1350" b="0" i="0">
              <a:solidFill>
                <a:srgbClr val="222222"/>
              </a:solidFill>
              <a:effectLst/>
              <a:latin typeface="Arial" panose="020B0604020202020204" pitchFamily="34" charset="0"/>
            </a:endParaRPr>
          </a:p>
          <a:p>
            <a:pPr algn="l">
              <a:spcBef>
                <a:spcPts val="450"/>
              </a:spcBef>
              <a:spcAft>
                <a:spcPts val="450"/>
              </a:spcAft>
            </a:pPr>
            <a:r>
              <a:rPr lang="en-US" sz="1350" b="0" i="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sz="1350" b="0" i="0">
              <a:solidFill>
                <a:srgbClr val="222222"/>
              </a:solidFill>
              <a:effectLst/>
              <a:latin typeface="Arial" panose="020B0604020202020204" pitchFamily="34" charset="0"/>
            </a:endParaRPr>
          </a:p>
          <a:p>
            <a:pPr algn="l">
              <a:spcBef>
                <a:spcPts val="450"/>
              </a:spcBef>
              <a:spcAft>
                <a:spcPts val="450"/>
              </a:spcAft>
            </a:pPr>
            <a:r>
              <a:rPr lang="en-US" sz="1350" b="0" i="0">
                <a:solidFill>
                  <a:srgbClr val="000000"/>
                </a:solidFill>
                <a:effectLst/>
                <a:latin typeface="Arial" panose="020B0604020202020204" pitchFamily="34" charset="0"/>
              </a:rPr>
              <a:t>• create text placeholders within each slide</a:t>
            </a:r>
            <a:endParaRPr lang="en-US" sz="1350" b="0" i="0">
              <a:solidFill>
                <a:srgbClr val="222222"/>
              </a:solidFill>
              <a:effectLst/>
              <a:latin typeface="Arial" panose="020B0604020202020204" pitchFamily="34" charset="0"/>
            </a:endParaRPr>
          </a:p>
          <a:p>
            <a:pPr algn="l">
              <a:spcBef>
                <a:spcPts val="450"/>
              </a:spcBef>
              <a:spcAft>
                <a:spcPts val="450"/>
              </a:spcAft>
            </a:pPr>
            <a:r>
              <a:rPr lang="en-US" sz="1350" b="0" i="0">
                <a:solidFill>
                  <a:srgbClr val="000000"/>
                </a:solidFill>
                <a:effectLst/>
                <a:latin typeface="Arial" panose="020B0604020202020204" pitchFamily="34" charset="0"/>
              </a:rPr>
              <a:t>• how to create certain visual effects such as the transparent photo overlays (the process is different from Mac to PC)</a:t>
            </a:r>
            <a:endParaRPr lang="en-US" sz="1350" b="0" i="0">
              <a:solidFill>
                <a:srgbClr val="222222"/>
              </a:solidFill>
              <a:effectLst/>
              <a:latin typeface="Arial" panose="020B0604020202020204" pitchFamily="34" charset="0"/>
            </a:endParaRPr>
          </a:p>
          <a:p>
            <a:pPr algn="l">
              <a:spcBef>
                <a:spcPts val="450"/>
              </a:spcBef>
              <a:spcAft>
                <a:spcPts val="450"/>
              </a:spcAft>
            </a:pPr>
            <a:r>
              <a:rPr lang="en-US" sz="1350" b="0" i="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sz="1350" b="0" i="0">
              <a:solidFill>
                <a:srgbClr val="222222"/>
              </a:solidFill>
              <a:effectLst/>
              <a:latin typeface="Arial" panose="020B0604020202020204" pitchFamily="34" charset="0"/>
            </a:endParaRPr>
          </a:p>
          <a:p>
            <a:pPr algn="l">
              <a:spcBef>
                <a:spcPts val="450"/>
              </a:spcBef>
              <a:spcAft>
                <a:spcPts val="450"/>
              </a:spcAft>
            </a:pPr>
            <a:r>
              <a:rPr lang="en-US" sz="1350" b="0" i="0">
                <a:solidFill>
                  <a:srgbClr val="000000"/>
                </a:solidFill>
                <a:effectLst/>
                <a:latin typeface="Arial" panose="020B0604020202020204" pitchFamily="34" charset="0"/>
              </a:rPr>
              <a:t>• need your advice on fonts – I’m thinking we should only use the “free option” fonts? (see attached)</a:t>
            </a:r>
            <a:endParaRPr lang="en-US" sz="1350" b="0" i="0">
              <a:solidFill>
                <a:srgbClr val="222222"/>
              </a:solidFill>
              <a:effectLst/>
              <a:latin typeface="Arial" panose="020B0604020202020204" pitchFamily="34" charset="0"/>
            </a:endParaRPr>
          </a:p>
          <a:p>
            <a:pPr algn="l">
              <a:spcBef>
                <a:spcPts val="450"/>
              </a:spcBef>
              <a:spcAft>
                <a:spcPts val="450"/>
              </a:spcAft>
            </a:pPr>
            <a:r>
              <a:rPr lang="en-US" sz="1350" b="0" i="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5238750"/>
            <a:ext cx="7562850" cy="228157"/>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9704545" y="4530762"/>
            <a:ext cx="1313261" cy="498439"/>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350"/>
          </a:p>
        </p:txBody>
      </p:sp>
    </p:spTree>
    <p:extLst>
      <p:ext uri="{BB962C8B-B14F-4D97-AF65-F5344CB8AC3E}">
        <p14:creationId xmlns:p14="http://schemas.microsoft.com/office/powerpoint/2010/main" val="246988529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Lst>
  <p:hf hdr="0" ftr="0" dt="0"/>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7A94E25-127B-4C48-AF96-44BA7B823777}" type="slidenum">
              <a:rPr lang="en-US" smtClean="0"/>
              <a:t>‹#›</a:t>
            </a:fld>
            <a:endParaRPr lang="en-US"/>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9144000" y="0"/>
            <a:ext cx="4210050" cy="5065489"/>
          </a:xfrm>
          <a:prstGeom prst="rect">
            <a:avLst/>
          </a:prstGeom>
        </p:spPr>
        <p:txBody>
          <a:bodyPr wrap="square">
            <a:spAutoFit/>
          </a:bodyPr>
          <a:lstStyle/>
          <a:p>
            <a:pPr algn="l">
              <a:spcBef>
                <a:spcPts val="450"/>
              </a:spcBef>
              <a:spcAft>
                <a:spcPts val="450"/>
              </a:spcAft>
            </a:pPr>
            <a:r>
              <a:rPr lang="en-US" sz="1350" b="0" i="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450"/>
              </a:spcBef>
              <a:spcAft>
                <a:spcPts val="450"/>
              </a:spcAft>
            </a:pPr>
            <a:r>
              <a:rPr lang="en-US" sz="1350" b="0" i="0">
                <a:solidFill>
                  <a:srgbClr val="222222"/>
                </a:solidFill>
                <a:effectLst/>
                <a:latin typeface="Arial" panose="020B0604020202020204" pitchFamily="34" charset="0"/>
              </a:rPr>
              <a:t> </a:t>
            </a:r>
          </a:p>
          <a:p>
            <a:pPr algn="l">
              <a:spcBef>
                <a:spcPts val="450"/>
              </a:spcBef>
              <a:spcAft>
                <a:spcPts val="450"/>
              </a:spcAft>
            </a:pPr>
            <a:r>
              <a:rPr lang="en-US" sz="1350" b="0" i="0">
                <a:solidFill>
                  <a:srgbClr val="000000"/>
                </a:solidFill>
                <a:effectLst/>
                <a:latin typeface="Arial" panose="020B0604020202020204" pitchFamily="34" charset="0"/>
              </a:rPr>
              <a:t>• revise any of the “how-to” text on the first pages</a:t>
            </a:r>
            <a:endParaRPr lang="en-US" sz="1350" b="0" i="0">
              <a:solidFill>
                <a:srgbClr val="222222"/>
              </a:solidFill>
              <a:effectLst/>
              <a:latin typeface="Arial" panose="020B0604020202020204" pitchFamily="34" charset="0"/>
            </a:endParaRPr>
          </a:p>
          <a:p>
            <a:pPr algn="l">
              <a:spcBef>
                <a:spcPts val="450"/>
              </a:spcBef>
              <a:spcAft>
                <a:spcPts val="450"/>
              </a:spcAft>
            </a:pPr>
            <a:r>
              <a:rPr lang="en-US" sz="1350" b="0" i="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sz="1350" b="0" i="0">
              <a:solidFill>
                <a:srgbClr val="222222"/>
              </a:solidFill>
              <a:effectLst/>
              <a:latin typeface="Arial" panose="020B0604020202020204" pitchFamily="34" charset="0"/>
            </a:endParaRPr>
          </a:p>
          <a:p>
            <a:pPr algn="l">
              <a:spcBef>
                <a:spcPts val="450"/>
              </a:spcBef>
              <a:spcAft>
                <a:spcPts val="450"/>
              </a:spcAft>
            </a:pPr>
            <a:r>
              <a:rPr lang="en-US" sz="1350" b="0" i="0">
                <a:solidFill>
                  <a:srgbClr val="000000"/>
                </a:solidFill>
                <a:effectLst/>
                <a:latin typeface="Arial" panose="020B0604020202020204" pitchFamily="34" charset="0"/>
              </a:rPr>
              <a:t>• create text placeholders within each slide</a:t>
            </a:r>
            <a:endParaRPr lang="en-US" sz="1350" b="0" i="0">
              <a:solidFill>
                <a:srgbClr val="222222"/>
              </a:solidFill>
              <a:effectLst/>
              <a:latin typeface="Arial" panose="020B0604020202020204" pitchFamily="34" charset="0"/>
            </a:endParaRPr>
          </a:p>
          <a:p>
            <a:pPr algn="l">
              <a:spcBef>
                <a:spcPts val="450"/>
              </a:spcBef>
              <a:spcAft>
                <a:spcPts val="450"/>
              </a:spcAft>
            </a:pPr>
            <a:r>
              <a:rPr lang="en-US" sz="1350" b="0" i="0">
                <a:solidFill>
                  <a:srgbClr val="000000"/>
                </a:solidFill>
                <a:effectLst/>
                <a:latin typeface="Arial" panose="020B0604020202020204" pitchFamily="34" charset="0"/>
              </a:rPr>
              <a:t>• how to create certain visual effects such as the transparent photo overlays (the process is different from Mac to PC)</a:t>
            </a:r>
            <a:endParaRPr lang="en-US" sz="1350" b="0" i="0">
              <a:solidFill>
                <a:srgbClr val="222222"/>
              </a:solidFill>
              <a:effectLst/>
              <a:latin typeface="Arial" panose="020B0604020202020204" pitchFamily="34" charset="0"/>
            </a:endParaRPr>
          </a:p>
          <a:p>
            <a:pPr algn="l">
              <a:spcBef>
                <a:spcPts val="450"/>
              </a:spcBef>
              <a:spcAft>
                <a:spcPts val="450"/>
              </a:spcAft>
            </a:pPr>
            <a:r>
              <a:rPr lang="en-US" sz="1350" b="0" i="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sz="1350" b="0" i="0">
              <a:solidFill>
                <a:srgbClr val="222222"/>
              </a:solidFill>
              <a:effectLst/>
              <a:latin typeface="Arial" panose="020B0604020202020204" pitchFamily="34" charset="0"/>
            </a:endParaRPr>
          </a:p>
          <a:p>
            <a:pPr algn="l">
              <a:spcBef>
                <a:spcPts val="450"/>
              </a:spcBef>
              <a:spcAft>
                <a:spcPts val="450"/>
              </a:spcAft>
            </a:pPr>
            <a:r>
              <a:rPr lang="en-US" sz="1350" b="0" i="0">
                <a:solidFill>
                  <a:srgbClr val="000000"/>
                </a:solidFill>
                <a:effectLst/>
                <a:latin typeface="Arial" panose="020B0604020202020204" pitchFamily="34" charset="0"/>
              </a:rPr>
              <a:t>• need your advice on fonts – I’m thinking we should only use the “free option” fonts? (see attached)</a:t>
            </a:r>
            <a:endParaRPr lang="en-US" sz="1350" b="0" i="0">
              <a:solidFill>
                <a:srgbClr val="222222"/>
              </a:solidFill>
              <a:effectLst/>
              <a:latin typeface="Arial" panose="020B0604020202020204" pitchFamily="34" charset="0"/>
            </a:endParaRPr>
          </a:p>
          <a:p>
            <a:pPr algn="l">
              <a:spcBef>
                <a:spcPts val="450"/>
              </a:spcBef>
              <a:spcAft>
                <a:spcPts val="450"/>
              </a:spcAft>
            </a:pPr>
            <a:r>
              <a:rPr lang="en-US" sz="1350" b="0" i="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5238750"/>
            <a:ext cx="7562850" cy="228157"/>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9704545" y="4530762"/>
            <a:ext cx="1313261" cy="498439"/>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35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4777342" y="5238685"/>
            <a:ext cx="3738008" cy="362008"/>
            <a:chOff x="94757" y="6984916"/>
            <a:chExt cx="4984011" cy="482678"/>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525"/>
                  <a:t>Royal Blue</a:t>
                </a:r>
                <a:br>
                  <a:rPr lang="en-US" sz="525"/>
                </a:br>
                <a:r>
                  <a:rPr lang="en-US" sz="450"/>
                  <a:t>R23,G69,B143</a:t>
                </a:r>
                <a:endParaRPr lang="en-US" sz="525"/>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a:t>Azure</a:t>
                </a:r>
                <a:br>
                  <a:rPr lang="en-US" sz="450"/>
                </a:br>
                <a:r>
                  <a:rPr lang="en-US" sz="45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a:solidFill>
                      <a:schemeClr val="tx1"/>
                    </a:solidFill>
                  </a:rPr>
                  <a:t>Sky Blue </a:t>
                </a:r>
                <a:br>
                  <a:rPr lang="en-US" sz="450">
                    <a:solidFill>
                      <a:schemeClr val="tx1"/>
                    </a:solidFill>
                  </a:rPr>
                </a:br>
                <a:r>
                  <a:rPr lang="en-US" sz="45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a:t>Violet</a:t>
                </a:r>
                <a:br>
                  <a:rPr lang="en-US" sz="450"/>
                </a:br>
                <a:r>
                  <a:rPr lang="en-US" sz="45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a:t>Orange</a:t>
                </a:r>
                <a:br>
                  <a:rPr lang="en-US" sz="450"/>
                </a:br>
                <a:r>
                  <a:rPr lang="en-US" sz="45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a:solidFill>
                      <a:schemeClr val="tx1"/>
                    </a:solidFill>
                  </a:rPr>
                  <a:t>Gold</a:t>
                </a:r>
                <a:br>
                  <a:rPr lang="en-US" sz="450">
                    <a:solidFill>
                      <a:schemeClr val="tx1"/>
                    </a:solidFill>
                  </a:rPr>
                </a:br>
                <a:r>
                  <a:rPr lang="en-US" sz="45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a:solidFill>
                      <a:schemeClr val="bg1"/>
                    </a:solidFill>
                  </a:rPr>
                  <a:t>Cranberry</a:t>
                </a:r>
                <a:br>
                  <a:rPr lang="en-US" sz="450">
                    <a:solidFill>
                      <a:schemeClr val="bg1"/>
                    </a:solidFill>
                  </a:rPr>
                </a:br>
                <a:r>
                  <a:rPr lang="en-US" sz="45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a:t>Turquoise</a:t>
                </a:r>
                <a:br>
                  <a:rPr lang="en-US" sz="450"/>
                </a:br>
                <a:r>
                  <a:rPr lang="en-US" sz="45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4757" y="6984916"/>
              <a:ext cx="1254617" cy="246222"/>
            </a:xfrm>
            <a:prstGeom prst="rect">
              <a:avLst/>
            </a:prstGeom>
            <a:noFill/>
          </p:spPr>
          <p:txBody>
            <a:bodyPr wrap="none" lIns="0" rIns="0" rtlCol="0">
              <a:spAutoFit/>
            </a:bodyPr>
            <a:lstStyle/>
            <a:p>
              <a:pPr algn="r"/>
              <a:r>
                <a:rPr lang="en-US" sz="600" b="1">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5390" y="7221372"/>
              <a:ext cx="878447" cy="246222"/>
            </a:xfrm>
            <a:prstGeom prst="rect">
              <a:avLst/>
            </a:prstGeom>
            <a:noFill/>
          </p:spPr>
          <p:txBody>
            <a:bodyPr wrap="none" lIns="0" rIns="0" rtlCol="0">
              <a:spAutoFit/>
            </a:bodyPr>
            <a:lstStyle>
              <a:defPPr>
                <a:defRPr lang="en-US"/>
              </a:defPPr>
              <a:lvl1pPr algn="r">
                <a:defRPr sz="800" b="1"/>
              </a:lvl1pPr>
            </a:lstStyle>
            <a:p>
              <a:pPr lvl="0"/>
              <a:r>
                <a:rPr lang="en-US" sz="60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358083109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Lst>
  <p:hf hdr="0" ftr="0" dt="0"/>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cap="none" spc="0" baseline="0">
                <a:solidFill>
                  <a:schemeClr val="tx1">
                    <a:tint val="75000"/>
                  </a:schemeClr>
                </a:solidFill>
                <a:latin typeface="+mn-lt"/>
              </a:defRPr>
            </a:lvl1pPr>
          </a:lstStyle>
          <a:p>
            <a:fld id="{82EDB8D0-98ED-4B86-9D5F-E61ADC70144D}" type="datetimeFigureOut">
              <a:rPr lang="en-US" smtClean="0"/>
              <a:pPr/>
              <a:t>25-Jul-2024</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64589160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6858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jp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53.xml"/><Relationship Id="rId1" Type="http://schemas.openxmlformats.org/officeDocument/2006/relationships/tags" Target="../tags/tag6.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7.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2.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55CB25DC-FF02-4F88-F3DA-39A474F85837}"/>
              </a:ext>
            </a:extLst>
          </p:cNvPr>
          <p:cNvSpPr>
            <a:spLocks noGrp="1"/>
          </p:cNvSpPr>
          <p:nvPr>
            <p:ph type="ctrTitle"/>
          </p:nvPr>
        </p:nvSpPr>
        <p:spPr>
          <a:xfrm>
            <a:off x="4711641" y="221629"/>
            <a:ext cx="4001198" cy="2253109"/>
          </a:xfrm>
        </p:spPr>
        <p:txBody>
          <a:bodyPr>
            <a:normAutofit fontScale="90000"/>
          </a:bodyPr>
          <a:lstStyle/>
          <a:p>
            <a:r>
              <a:rPr lang="en-US" sz="3200" dirty="0"/>
              <a:t>Brand Center Resources to Strengthen Rotary’s Public Image</a:t>
            </a:r>
          </a:p>
        </p:txBody>
      </p:sp>
      <p:sp>
        <p:nvSpPr>
          <p:cNvPr id="3" name="Subtitle 2">
            <a:extLst>
              <a:ext uri="{FF2B5EF4-FFF2-40B4-BE49-F238E27FC236}">
                <a16:creationId xmlns:a16="http://schemas.microsoft.com/office/drawing/2014/main" id="{8E07F9F1-1223-60B9-EBAF-48CB0D3CC6EE}"/>
              </a:ext>
            </a:extLst>
          </p:cNvPr>
          <p:cNvSpPr>
            <a:spLocks noGrp="1"/>
          </p:cNvSpPr>
          <p:nvPr>
            <p:ph type="subTitle" idx="4294967295"/>
          </p:nvPr>
        </p:nvSpPr>
        <p:spPr>
          <a:xfrm>
            <a:off x="4572000" y="2601931"/>
            <a:ext cx="4001198" cy="1641911"/>
          </a:xfrm>
        </p:spPr>
        <p:txBody>
          <a:bodyPr>
            <a:normAutofit/>
          </a:bodyPr>
          <a:lstStyle/>
          <a:p>
            <a:pPr marL="0" indent="0" algn="ctr">
              <a:buNone/>
            </a:pPr>
            <a:r>
              <a:rPr lang="en-US" dirty="0"/>
              <a:t>July 30, 2024</a:t>
            </a:r>
          </a:p>
        </p:txBody>
      </p:sp>
      <p:sp>
        <p:nvSpPr>
          <p:cNvPr id="35" name="Freeform: Shape 34">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7" y="1"/>
            <a:ext cx="866357" cy="443257"/>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37" name="Freeform: Shape 36">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61789" y="0"/>
            <a:ext cx="1303051" cy="71965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defTabSz="685800">
              <a:defRPr/>
            </a:pPr>
            <a:endParaRPr lang="en-US" sz="1350">
              <a:solidFill>
                <a:prstClr val="black"/>
              </a:solidFill>
              <a:latin typeface="Calibri" panose="020F0502020204030204"/>
            </a:endParaRPr>
          </a:p>
        </p:txBody>
      </p:sp>
      <p:sp>
        <p:nvSpPr>
          <p:cNvPr id="39" name="Freeform: Shape 38">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187184"/>
            <a:ext cx="119806" cy="414747"/>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41" name="Freeform: Shape 40">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376737"/>
            <a:ext cx="1161135" cy="766763"/>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defTabSz="685800">
              <a:defRPr/>
            </a:pPr>
            <a:endParaRPr lang="en-US" sz="1350">
              <a:solidFill>
                <a:prstClr val="black"/>
              </a:solidFill>
              <a:latin typeface="Calibri" panose="020F0502020204030204"/>
            </a:endParaRPr>
          </a:p>
        </p:txBody>
      </p:sp>
      <p:sp>
        <p:nvSpPr>
          <p:cNvPr id="43" name="Freeform: Shape 42">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73321" y="4288430"/>
            <a:ext cx="1328707" cy="855071"/>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defTabSz="685800">
              <a:defRPr/>
            </a:pPr>
            <a:endParaRPr lang="en-US" sz="1350">
              <a:solidFill>
                <a:prstClr val="black"/>
              </a:solidFill>
              <a:latin typeface="Calibri" panose="020F0502020204030204"/>
            </a:endParaRPr>
          </a:p>
        </p:txBody>
      </p:sp>
      <p:pic>
        <p:nvPicPr>
          <p:cNvPr id="6" name="Picture 5" descr="A circular logo with text and stars&#10;&#10;Description automatically generated">
            <a:extLst>
              <a:ext uri="{FF2B5EF4-FFF2-40B4-BE49-F238E27FC236}">
                <a16:creationId xmlns:a16="http://schemas.microsoft.com/office/drawing/2014/main" id="{52D12FE1-2FA9-06DF-ADB8-78999C813F7E}"/>
              </a:ext>
            </a:extLst>
          </p:cNvPr>
          <p:cNvPicPr>
            <a:picLocks noChangeAspect="1"/>
          </p:cNvPicPr>
          <p:nvPr/>
        </p:nvPicPr>
        <p:blipFill rotWithShape="1">
          <a:blip r:embed="rId2">
            <a:extLst>
              <a:ext uri="{28A0092B-C50C-407E-A947-70E740481C1C}">
                <a14:useLocalDpi xmlns:a14="http://schemas.microsoft.com/office/drawing/2010/main" val="0"/>
              </a:ext>
            </a:extLst>
          </a:blip>
          <a:srcRect l="3500" t="1" r="-1" b="8256"/>
          <a:stretch/>
        </p:blipFill>
        <p:spPr>
          <a:xfrm>
            <a:off x="473880" y="449041"/>
            <a:ext cx="3883687" cy="356299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5" name="Freeform: Shape 44">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390385" y="4694067"/>
            <a:ext cx="1174455" cy="449434"/>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dirty="0">
              <a:solidFill>
                <a:prstClr val="white"/>
              </a:solidFill>
              <a:latin typeface="Calibri" panose="020F0502020204030204"/>
            </a:endParaRPr>
          </a:p>
        </p:txBody>
      </p:sp>
      <p:pic>
        <p:nvPicPr>
          <p:cNvPr id="5" name="Picture 4" descr="A close-up of a logo&#10;&#10;Description automatically generated">
            <a:extLst>
              <a:ext uri="{FF2B5EF4-FFF2-40B4-BE49-F238E27FC236}">
                <a16:creationId xmlns:a16="http://schemas.microsoft.com/office/drawing/2014/main" id="{3E3969B0-E35D-4C87-2F3F-EB941E72305B}"/>
              </a:ext>
            </a:extLst>
          </p:cNvPr>
          <p:cNvPicPr>
            <a:picLocks noChangeAspect="1"/>
          </p:cNvPicPr>
          <p:nvPr/>
        </p:nvPicPr>
        <p:blipFill rotWithShape="1">
          <a:blip r:embed="rId3">
            <a:extLst>
              <a:ext uri="{28A0092B-C50C-407E-A947-70E740481C1C}">
                <a14:useLocalDpi xmlns:a14="http://schemas.microsoft.com/office/drawing/2010/main" val="0"/>
              </a:ext>
            </a:extLst>
          </a:blip>
          <a:srcRect l="42297" t="29584" b="22467"/>
          <a:stretch/>
        </p:blipFill>
        <p:spPr>
          <a:xfrm>
            <a:off x="4745228" y="3327068"/>
            <a:ext cx="4011112" cy="1813166"/>
          </a:xfrm>
          <a:prstGeom prst="rect">
            <a:avLst/>
          </a:prstGeom>
        </p:spPr>
      </p:pic>
    </p:spTree>
    <p:extLst>
      <p:ext uri="{BB962C8B-B14F-4D97-AF65-F5344CB8AC3E}">
        <p14:creationId xmlns:p14="http://schemas.microsoft.com/office/powerpoint/2010/main" val="3233546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5"/>
          </p:nvPr>
        </p:nvSpPr>
        <p:spPr/>
        <p:txBody>
          <a:bodyPr/>
          <a:lstStyle/>
          <a:p>
            <a:pPr defTabSz="685783">
              <a:defRPr/>
            </a:pPr>
            <a:fld id="{97A94E25-127B-4C48-AF96-44BA7B823777}" type="slidenum">
              <a:rPr lang="en-US">
                <a:solidFill>
                  <a:prstClr val="black"/>
                </a:solidFill>
                <a:latin typeface="Arial" panose="020B0604020202020204"/>
              </a:rPr>
              <a:pPr defTabSz="685783">
                <a:defRPr/>
              </a:pPr>
              <a:t>10</a:t>
            </a:fld>
            <a:endParaRPr lang="en-US" dirty="0">
              <a:solidFill>
                <a:prstClr val="black"/>
              </a:solidFill>
              <a:latin typeface="Arial" panose="020B0604020202020204"/>
            </a:endParaRPr>
          </a:p>
        </p:txBody>
      </p:sp>
      <p:sp>
        <p:nvSpPr>
          <p:cNvPr id="5" name="TextBox 4"/>
          <p:cNvSpPr txBox="1"/>
          <p:nvPr/>
        </p:nvSpPr>
        <p:spPr>
          <a:xfrm>
            <a:off x="4871828" y="1126372"/>
            <a:ext cx="2579150" cy="3554819"/>
          </a:xfrm>
          <a:prstGeom prst="rect">
            <a:avLst/>
          </a:prstGeom>
          <a:noFill/>
        </p:spPr>
        <p:txBody>
          <a:bodyPr wrap="square" rtlCol="0">
            <a:spAutoFit/>
          </a:bodyPr>
          <a:lstStyle/>
          <a:p>
            <a:pPr defTabSz="685783">
              <a:defRPr/>
            </a:pPr>
            <a:r>
              <a:rPr lang="en-US" sz="2100" dirty="0">
                <a:solidFill>
                  <a:prstClr val="black"/>
                </a:solidFill>
                <a:latin typeface="Arial" panose="020B0604020202020204" pitchFamily="34" charset="0"/>
                <a:cs typeface="Arial" panose="020B0604020202020204" pitchFamily="34" charset="0"/>
              </a:rPr>
              <a:t>Leverage our 1.4M members to raise Rotary’s public image connecting with the community, increasing club visibility and sharing stories of impact</a:t>
            </a:r>
          </a:p>
          <a:p>
            <a:pPr defTabSz="685783">
              <a:defRPr/>
            </a:pPr>
            <a:endParaRPr lang="en-US" sz="3000" dirty="0">
              <a:solidFill>
                <a:prstClr val="black"/>
              </a:solidFill>
              <a:latin typeface="Arial" panose="020B0604020202020204" pitchFamily="34" charset="0"/>
              <a:cs typeface="Arial" panose="020B0604020202020204" pitchFamily="34" charset="0"/>
            </a:endParaRPr>
          </a:p>
          <a:p>
            <a:pPr defTabSz="685783">
              <a:defRPr/>
            </a:pPr>
            <a:endParaRPr lang="en-US" sz="2700" dirty="0">
              <a:solidFill>
                <a:prstClr val="black"/>
              </a:solidFill>
              <a:latin typeface="Arial" panose="020B0604020202020204"/>
            </a:endParaRPr>
          </a:p>
        </p:txBody>
      </p:sp>
      <p:sp>
        <p:nvSpPr>
          <p:cNvPr id="4" name="Rectangle 3"/>
          <p:cNvSpPr/>
          <p:nvPr/>
        </p:nvSpPr>
        <p:spPr>
          <a:xfrm>
            <a:off x="247650" y="1564953"/>
            <a:ext cx="4049397" cy="1338828"/>
          </a:xfrm>
          <a:prstGeom prst="rect">
            <a:avLst/>
          </a:prstGeom>
        </p:spPr>
        <p:txBody>
          <a:bodyPr wrap="square">
            <a:spAutoFit/>
          </a:bodyPr>
          <a:lstStyle/>
          <a:p>
            <a:pPr defTabSz="685783">
              <a:spcBef>
                <a:spcPts val="900"/>
              </a:spcBef>
              <a:buClr>
                <a:prstClr val="black">
                  <a:lumMod val="65000"/>
                  <a:lumOff val="35000"/>
                </a:prstClr>
              </a:buClr>
              <a:defRPr/>
            </a:pPr>
            <a:r>
              <a:rPr lang="en-US" sz="2700" dirty="0">
                <a:solidFill>
                  <a:prstClr val="white"/>
                </a:solidFill>
                <a:latin typeface="Arial" panose="020B0604020202020204"/>
              </a:rPr>
              <a:t>Increase public awareness of Rotary – our </a:t>
            </a:r>
            <a:r>
              <a:rPr lang="en-US" sz="2700" b="1" dirty="0">
                <a:solidFill>
                  <a:prstClr val="white"/>
                </a:solidFill>
                <a:latin typeface="Arial" panose="020B0604020202020204"/>
              </a:rPr>
              <a:t>impact and brand </a:t>
            </a:r>
            <a:endParaRPr lang="en-US" sz="2700" b="1" dirty="0">
              <a:solidFill>
                <a:prstClr val="black"/>
              </a:solidFill>
              <a:latin typeface="Arial" panose="020B0604020202020204"/>
            </a:endParaRPr>
          </a:p>
        </p:txBody>
      </p:sp>
      <p:sp>
        <p:nvSpPr>
          <p:cNvPr id="6" name="Rectangle 5"/>
          <p:cNvSpPr/>
          <p:nvPr/>
        </p:nvSpPr>
        <p:spPr>
          <a:xfrm>
            <a:off x="247650" y="731231"/>
            <a:ext cx="2175596" cy="790281"/>
          </a:xfrm>
          <a:prstGeom prst="rect">
            <a:avLst/>
          </a:prstGeom>
        </p:spPr>
        <p:txBody>
          <a:bodyPr wrap="none">
            <a:spAutoFit/>
          </a:bodyPr>
          <a:lstStyle/>
          <a:p>
            <a:pPr defTabSz="685783">
              <a:lnSpc>
                <a:spcPct val="150000"/>
              </a:lnSpc>
              <a:spcBef>
                <a:spcPts val="900"/>
              </a:spcBef>
              <a:buClr>
                <a:prstClr val="black">
                  <a:lumMod val="65000"/>
                  <a:lumOff val="35000"/>
                </a:prstClr>
              </a:buClr>
              <a:defRPr/>
            </a:pPr>
            <a:r>
              <a:rPr lang="en-US" sz="3450" b="1" dirty="0">
                <a:solidFill>
                  <a:prstClr val="white"/>
                </a:solidFill>
                <a:latin typeface="Arial" panose="020B0604020202020204"/>
              </a:rPr>
              <a:t>Objective</a:t>
            </a:r>
          </a:p>
        </p:txBody>
      </p:sp>
      <p:pic>
        <p:nvPicPr>
          <p:cNvPr id="2" name="Picture 1"/>
          <p:cNvPicPr>
            <a:picLocks noChangeAspect="1"/>
          </p:cNvPicPr>
          <p:nvPr/>
        </p:nvPicPr>
        <p:blipFill>
          <a:blip r:embed="rId3"/>
          <a:stretch>
            <a:fillRect/>
          </a:stretch>
        </p:blipFill>
        <p:spPr>
          <a:xfrm>
            <a:off x="7603114" y="2319676"/>
            <a:ext cx="1293236" cy="261786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257" y="3992544"/>
            <a:ext cx="3225800" cy="665564"/>
          </a:xfrm>
          <a:prstGeom prst="rect">
            <a:avLst/>
          </a:prstGeom>
        </p:spPr>
      </p:pic>
      <p:sp>
        <p:nvSpPr>
          <p:cNvPr id="7" name="Rectangle 6">
            <a:extLst>
              <a:ext uri="{FF2B5EF4-FFF2-40B4-BE49-F238E27FC236}">
                <a16:creationId xmlns:a16="http://schemas.microsoft.com/office/drawing/2014/main" id="{BD84BBEB-E420-D27D-6AB2-F820A544640C}"/>
              </a:ext>
            </a:extLst>
          </p:cNvPr>
          <p:cNvSpPr/>
          <p:nvPr/>
        </p:nvSpPr>
        <p:spPr>
          <a:xfrm>
            <a:off x="4792753" y="86678"/>
            <a:ext cx="1952779" cy="790281"/>
          </a:xfrm>
          <a:prstGeom prst="rect">
            <a:avLst/>
          </a:prstGeom>
        </p:spPr>
        <p:txBody>
          <a:bodyPr wrap="none">
            <a:spAutoFit/>
          </a:bodyPr>
          <a:lstStyle/>
          <a:p>
            <a:pPr defTabSz="685783">
              <a:lnSpc>
                <a:spcPct val="150000"/>
              </a:lnSpc>
              <a:spcBef>
                <a:spcPts val="900"/>
              </a:spcBef>
              <a:buClr>
                <a:prstClr val="black">
                  <a:lumMod val="65000"/>
                  <a:lumOff val="35000"/>
                </a:prstClr>
              </a:buClr>
              <a:defRPr/>
            </a:pPr>
            <a:r>
              <a:rPr lang="en-US" sz="3450" b="1" dirty="0">
                <a:solidFill>
                  <a:prstClr val="black"/>
                </a:solidFill>
                <a:latin typeface="Arial" panose="020B0604020202020204"/>
              </a:rPr>
              <a:t>Strategy</a:t>
            </a:r>
          </a:p>
        </p:txBody>
      </p:sp>
    </p:spTree>
    <p:extLst>
      <p:ext uri="{BB962C8B-B14F-4D97-AF65-F5344CB8AC3E}">
        <p14:creationId xmlns:p14="http://schemas.microsoft.com/office/powerpoint/2010/main" val="210530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9">
            <a:extLst>
              <a:ext uri="{FF2B5EF4-FFF2-40B4-BE49-F238E27FC236}">
                <a16:creationId xmlns:a16="http://schemas.microsoft.com/office/drawing/2014/main" id="{C2F1333F-D385-5842-ACC5-86BCCF874108}"/>
              </a:ext>
            </a:extLst>
          </p:cNvPr>
          <p:cNvSpPr txBox="1">
            <a:spLocks/>
          </p:cNvSpPr>
          <p:nvPr/>
        </p:nvSpPr>
        <p:spPr>
          <a:xfrm>
            <a:off x="0" y="0"/>
            <a:ext cx="9144000" cy="5143500"/>
          </a:xfrm>
          <a:prstGeom prst="rect">
            <a:avLst/>
          </a:prstGeom>
          <a:solidFill>
            <a:srgbClr val="01B4E7"/>
          </a:solidFill>
        </p:spPr>
        <p:txBody>
          <a:bodyPr vert="horz" lIns="68580" tIns="34290" rIns="68580" bIns="3429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a:t>subhead</a:t>
            </a:r>
          </a:p>
        </p:txBody>
      </p:sp>
      <p:sp>
        <p:nvSpPr>
          <p:cNvPr id="3" name="TextBox 2">
            <a:extLst>
              <a:ext uri="{FF2B5EF4-FFF2-40B4-BE49-F238E27FC236}">
                <a16:creationId xmlns:a16="http://schemas.microsoft.com/office/drawing/2014/main" id="{814C5BD3-3B8F-7E4C-9BB6-94F638B2DC93}"/>
              </a:ext>
            </a:extLst>
          </p:cNvPr>
          <p:cNvSpPr txBox="1"/>
          <p:nvPr/>
        </p:nvSpPr>
        <p:spPr>
          <a:xfrm>
            <a:off x="657998" y="556437"/>
            <a:ext cx="7256505" cy="4316566"/>
          </a:xfrm>
          <a:prstGeom prst="rect">
            <a:avLst/>
          </a:prstGeom>
          <a:noFill/>
        </p:spPr>
        <p:txBody>
          <a:bodyPr wrap="square" rtlCol="0">
            <a:spAutoFit/>
          </a:bodyPr>
          <a:lstStyle/>
          <a:p>
            <a:pPr algn="ctr"/>
            <a:r>
              <a:rPr lang="en-US" sz="3600" dirty="0">
                <a:solidFill>
                  <a:schemeClr val="bg1"/>
                </a:solidFill>
                <a:latin typeface="Calibri" panose="020F0502020204030204" pitchFamily="34" charset="0"/>
                <a:ea typeface="Times New Roman" panose="02020603050405020304" pitchFamily="18" charset="0"/>
              </a:rPr>
              <a:t>We’re all Rotary brand ambassadors. </a:t>
            </a:r>
          </a:p>
          <a:p>
            <a:endParaRPr lang="en-US" sz="3600" dirty="0">
              <a:solidFill>
                <a:schemeClr val="bg1"/>
              </a:solidFill>
              <a:latin typeface="Calibri" panose="020F0502020204030204" pitchFamily="34" charset="0"/>
              <a:ea typeface="Times New Roman" panose="02020603050405020304" pitchFamily="18" charset="0"/>
            </a:endParaRPr>
          </a:p>
          <a:p>
            <a:pPr algn="ctr"/>
            <a:r>
              <a:rPr lang="en-US" sz="4050" dirty="0">
                <a:solidFill>
                  <a:srgbClr val="FFFF00"/>
                </a:solidFill>
                <a:latin typeface="Calibri" panose="020F0502020204030204" pitchFamily="34" charset="0"/>
                <a:ea typeface="Times New Roman" panose="02020603050405020304" pitchFamily="18" charset="0"/>
              </a:rPr>
              <a:t>What does it mean to be a brand ambassador?</a:t>
            </a:r>
          </a:p>
          <a:p>
            <a:pPr algn="ctr"/>
            <a:r>
              <a:rPr lang="en-US" sz="4050" dirty="0">
                <a:solidFill>
                  <a:srgbClr val="FFFF00"/>
                </a:solidFill>
                <a:latin typeface="Calibri" panose="020F0502020204030204" pitchFamily="34" charset="0"/>
                <a:ea typeface="Calibri" panose="020F0502020204030204" pitchFamily="34" charset="0"/>
              </a:rPr>
              <a:t>How can Governors inspire members to tell stories of the impact they’re making?</a:t>
            </a:r>
          </a:p>
        </p:txBody>
      </p:sp>
    </p:spTree>
    <p:custDataLst>
      <p:tags r:id="rId1"/>
    </p:custDataLst>
    <p:extLst>
      <p:ext uri="{BB962C8B-B14F-4D97-AF65-F5344CB8AC3E}">
        <p14:creationId xmlns:p14="http://schemas.microsoft.com/office/powerpoint/2010/main" val="594172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9">
            <a:extLst>
              <a:ext uri="{FF2B5EF4-FFF2-40B4-BE49-F238E27FC236}">
                <a16:creationId xmlns:a16="http://schemas.microsoft.com/office/drawing/2014/main" id="{C2F1333F-D385-5842-ACC5-86BCCF874108}"/>
              </a:ext>
            </a:extLst>
          </p:cNvPr>
          <p:cNvSpPr txBox="1">
            <a:spLocks/>
          </p:cNvSpPr>
          <p:nvPr/>
        </p:nvSpPr>
        <p:spPr>
          <a:xfrm>
            <a:off x="0" y="0"/>
            <a:ext cx="9144000" cy="5143500"/>
          </a:xfrm>
          <a:prstGeom prst="rect">
            <a:avLst/>
          </a:prstGeom>
          <a:solidFill>
            <a:srgbClr val="01B4E7"/>
          </a:solidFill>
        </p:spPr>
        <p:txBody>
          <a:bodyPr vert="horz" lIns="68580" tIns="34290" rIns="68580" bIns="3429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a:t>subhead</a:t>
            </a:r>
          </a:p>
        </p:txBody>
      </p:sp>
      <p:sp>
        <p:nvSpPr>
          <p:cNvPr id="3" name="TextBox 2">
            <a:extLst>
              <a:ext uri="{FF2B5EF4-FFF2-40B4-BE49-F238E27FC236}">
                <a16:creationId xmlns:a16="http://schemas.microsoft.com/office/drawing/2014/main" id="{814C5BD3-3B8F-7E4C-9BB6-94F638B2DC93}"/>
              </a:ext>
            </a:extLst>
          </p:cNvPr>
          <p:cNvSpPr txBox="1"/>
          <p:nvPr/>
        </p:nvSpPr>
        <p:spPr>
          <a:xfrm>
            <a:off x="810398" y="448861"/>
            <a:ext cx="7256505" cy="4278094"/>
          </a:xfrm>
          <a:prstGeom prst="rect">
            <a:avLst/>
          </a:prstGeom>
          <a:noFill/>
        </p:spPr>
        <p:txBody>
          <a:bodyPr wrap="square" rtlCol="0">
            <a:spAutoFit/>
          </a:bodyPr>
          <a:lstStyle/>
          <a:p>
            <a:r>
              <a:rPr lang="en-US" sz="2000" dirty="0">
                <a:solidFill>
                  <a:srgbClr val="FFFF00"/>
                </a:solidFill>
                <a:latin typeface="Calibri" panose="020F0502020204030204" pitchFamily="34" charset="0"/>
                <a:ea typeface="Times New Roman" panose="02020603050405020304" pitchFamily="18" charset="0"/>
              </a:rPr>
              <a:t>Where can I find…</a:t>
            </a:r>
          </a:p>
          <a:p>
            <a:r>
              <a:rPr lang="en-US" sz="3600" dirty="0">
                <a:solidFill>
                  <a:schemeClr val="bg1"/>
                </a:solidFill>
                <a:latin typeface="Calibri" panose="020F0502020204030204" pitchFamily="34" charset="0"/>
                <a:ea typeface="Times New Roman" panose="02020603050405020304" pitchFamily="18" charset="0"/>
              </a:rPr>
              <a:t>Guidance to promote Rotary</a:t>
            </a:r>
          </a:p>
          <a:p>
            <a:r>
              <a:rPr lang="en-US" sz="3600" dirty="0">
                <a:solidFill>
                  <a:schemeClr val="bg1"/>
                </a:solidFill>
                <a:latin typeface="Calibri" panose="020F0502020204030204" pitchFamily="34" charset="0"/>
                <a:ea typeface="Times New Roman" panose="02020603050405020304" pitchFamily="18" charset="0"/>
              </a:rPr>
              <a:t>Images and videos</a:t>
            </a:r>
          </a:p>
          <a:p>
            <a:r>
              <a:rPr lang="en-US" sz="3600" dirty="0">
                <a:solidFill>
                  <a:schemeClr val="bg1"/>
                </a:solidFill>
                <a:latin typeface="Calibri" panose="020F0502020204030204" pitchFamily="34" charset="0"/>
                <a:ea typeface="Times New Roman" panose="02020603050405020304" pitchFamily="18" charset="0"/>
              </a:rPr>
              <a:t>Tip for taking photos</a:t>
            </a:r>
          </a:p>
          <a:p>
            <a:r>
              <a:rPr lang="en-US" sz="3600" dirty="0">
                <a:solidFill>
                  <a:schemeClr val="bg1"/>
                </a:solidFill>
                <a:latin typeface="Calibri" panose="020F0502020204030204" pitchFamily="34" charset="0"/>
                <a:ea typeface="Times New Roman" panose="02020603050405020304" pitchFamily="18" charset="0"/>
              </a:rPr>
              <a:t>Templates for creating materials</a:t>
            </a:r>
          </a:p>
          <a:p>
            <a:r>
              <a:rPr lang="en-US" sz="3600" dirty="0">
                <a:solidFill>
                  <a:schemeClr val="bg1"/>
                </a:solidFill>
                <a:latin typeface="Calibri" panose="020F0502020204030204" pitchFamily="34" charset="0"/>
                <a:ea typeface="Times New Roman" panose="02020603050405020304" pitchFamily="18" charset="0"/>
              </a:rPr>
              <a:t>Templates to create logos</a:t>
            </a:r>
          </a:p>
          <a:p>
            <a:r>
              <a:rPr lang="en-US" sz="3600" dirty="0">
                <a:solidFill>
                  <a:schemeClr val="bg1"/>
                </a:solidFill>
                <a:latin typeface="Calibri" panose="020F0502020204030204" pitchFamily="34" charset="0"/>
                <a:ea typeface="Times New Roman" panose="02020603050405020304" pitchFamily="18" charset="0"/>
              </a:rPr>
              <a:t>Branding do’s and don’ts</a:t>
            </a:r>
          </a:p>
          <a:p>
            <a:r>
              <a:rPr lang="en-US" sz="3600" dirty="0">
                <a:solidFill>
                  <a:schemeClr val="bg1"/>
                </a:solidFill>
                <a:latin typeface="Calibri" panose="020F0502020204030204" pitchFamily="34" charset="0"/>
                <a:ea typeface="Times New Roman" panose="02020603050405020304" pitchFamily="18" charset="0"/>
              </a:rPr>
              <a:t>Help </a:t>
            </a:r>
            <a:r>
              <a:rPr lang="en-US" sz="3600">
                <a:solidFill>
                  <a:schemeClr val="bg1"/>
                </a:solidFill>
                <a:latin typeface="Calibri" panose="020F0502020204030204" pitchFamily="34" charset="0"/>
                <a:ea typeface="Times New Roman" panose="02020603050405020304" pitchFamily="18" charset="0"/>
              </a:rPr>
              <a:t>and guidance</a:t>
            </a:r>
            <a:endParaRPr lang="en-US" sz="3600" dirty="0">
              <a:solidFill>
                <a:schemeClr val="bg1"/>
              </a:solidFill>
              <a:latin typeface="Calibri" panose="020F0502020204030204" pitchFamily="34"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930274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outdoor, person, cart&#10;&#10;Description automatically generated">
            <a:extLst>
              <a:ext uri="{FF2B5EF4-FFF2-40B4-BE49-F238E27FC236}">
                <a16:creationId xmlns:a16="http://schemas.microsoft.com/office/drawing/2014/main" id="{7A55BD87-3F21-4044-8E44-B25FEABB6E5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 y="0"/>
            <a:ext cx="9144000" cy="5143500"/>
          </a:xfrm>
          <a:prstGeom prst="rect">
            <a:avLst/>
          </a:prstGeom>
        </p:spPr>
      </p:pic>
      <p:sp>
        <p:nvSpPr>
          <p:cNvPr id="9" name="Rectangle 8">
            <a:extLst>
              <a:ext uri="{FF2B5EF4-FFF2-40B4-BE49-F238E27FC236}">
                <a16:creationId xmlns:a16="http://schemas.microsoft.com/office/drawing/2014/main" id="{646D23C2-16CB-2E86-A95A-728A68212BB4}"/>
              </a:ext>
            </a:extLst>
          </p:cNvPr>
          <p:cNvSpPr/>
          <p:nvPr/>
        </p:nvSpPr>
        <p:spPr>
          <a:xfrm>
            <a:off x="-8" y="0"/>
            <a:ext cx="9143991" cy="57677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6172203" y="2289891"/>
            <a:ext cx="2543175" cy="2670469"/>
            <a:chOff x="209550" y="0"/>
            <a:chExt cx="3390900" cy="3560621"/>
          </a:xfrm>
          <a:solidFill>
            <a:srgbClr val="01B4E7"/>
          </a:solidFill>
        </p:grpSpPr>
        <p:sp>
          <p:nvSpPr>
            <p:cNvPr id="6" name="Oval 5"/>
            <p:cNvSpPr/>
            <p:nvPr/>
          </p:nvSpPr>
          <p:spPr>
            <a:xfrm>
              <a:off x="209550" y="0"/>
              <a:ext cx="3390900" cy="3390900"/>
            </a:xfrm>
            <a:prstGeom prst="ellipse">
              <a:avLst/>
            </a:prstGeom>
            <a:solidFill>
              <a:srgbClr val="FF76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sp>
          <p:nvSpPr>
            <p:cNvPr id="7" name="TextBox 6"/>
            <p:cNvSpPr txBox="1"/>
            <p:nvPr/>
          </p:nvSpPr>
          <p:spPr>
            <a:xfrm>
              <a:off x="646674" y="169727"/>
              <a:ext cx="2647951" cy="3390894"/>
            </a:xfrm>
            <a:prstGeom prst="rect">
              <a:avLst/>
            </a:prstGeom>
            <a:noFill/>
          </p:spPr>
          <p:txBody>
            <a:bodyPr wrap="square" lIns="0" tIns="0" rIns="0" bIns="0" rtlCol="0" anchor="ctr" anchorCtr="0">
              <a:noAutofit/>
            </a:bodyPr>
            <a:lstStyle/>
            <a:p>
              <a:pPr algn="ctr"/>
              <a:r>
                <a:rPr lang="en-US" sz="1600">
                  <a:solidFill>
                    <a:schemeClr val="bg1"/>
                  </a:solidFill>
                  <a:latin typeface="Arial Black" charset="0"/>
                  <a:ea typeface="Arial Black" charset="0"/>
                  <a:cs typeface="Arial Black" charset="0"/>
                </a:rPr>
                <a:t>Brand Center: </a:t>
              </a:r>
              <a:r>
                <a:rPr lang="en-US" sz="4800" b="1">
                  <a:solidFill>
                    <a:schemeClr val="bg1"/>
                  </a:solidFill>
                  <a:latin typeface="Arial Black" charset="0"/>
                  <a:ea typeface="Arial Black" charset="0"/>
                  <a:cs typeface="Arial Black" charset="0"/>
                </a:rPr>
                <a:t>#1</a:t>
              </a:r>
            </a:p>
            <a:p>
              <a:pPr algn="ctr"/>
              <a:r>
                <a:rPr lang="en-US" sz="1600">
                  <a:solidFill>
                    <a:schemeClr val="bg1"/>
                  </a:solidFill>
                  <a:latin typeface="Arial" charset="0"/>
                  <a:ea typeface="Arial" charset="0"/>
                  <a:cs typeface="Arial" charset="0"/>
                </a:rPr>
                <a:t>resource for public image materials </a:t>
              </a:r>
            </a:p>
          </p:txBody>
        </p:sp>
      </p:grpSp>
      <p:pic>
        <p:nvPicPr>
          <p:cNvPr id="4" name="Picture 3">
            <a:extLst>
              <a:ext uri="{FF2B5EF4-FFF2-40B4-BE49-F238E27FC236}">
                <a16:creationId xmlns:a16="http://schemas.microsoft.com/office/drawing/2014/main" id="{EAB9A416-9412-3692-B908-EDA626954A7C}"/>
              </a:ext>
            </a:extLst>
          </p:cNvPr>
          <p:cNvPicPr>
            <a:picLocks noChangeAspect="1"/>
          </p:cNvPicPr>
          <p:nvPr/>
        </p:nvPicPr>
        <p:blipFill>
          <a:blip r:embed="rId3"/>
          <a:stretch>
            <a:fillRect/>
          </a:stretch>
        </p:blipFill>
        <p:spPr>
          <a:xfrm>
            <a:off x="-328976" y="183140"/>
            <a:ext cx="9801925" cy="5350807"/>
          </a:xfrm>
          <a:prstGeom prst="rect">
            <a:avLst/>
          </a:prstGeom>
        </p:spPr>
      </p:pic>
      <p:sp>
        <p:nvSpPr>
          <p:cNvPr id="14" name="Oval 13">
            <a:extLst>
              <a:ext uri="{FF2B5EF4-FFF2-40B4-BE49-F238E27FC236}">
                <a16:creationId xmlns:a16="http://schemas.microsoft.com/office/drawing/2014/main" id="{82B5FEFE-E91D-5BE4-0611-20CF4684A7F4}"/>
              </a:ext>
            </a:extLst>
          </p:cNvPr>
          <p:cNvSpPr/>
          <p:nvPr/>
        </p:nvSpPr>
        <p:spPr>
          <a:xfrm>
            <a:off x="270804" y="935501"/>
            <a:ext cx="1147693" cy="478302"/>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8F4C785-910E-5D86-C472-6E74E0E69A4A}"/>
              </a:ext>
            </a:extLst>
          </p:cNvPr>
          <p:cNvSpPr/>
          <p:nvPr/>
        </p:nvSpPr>
        <p:spPr>
          <a:xfrm>
            <a:off x="1570897" y="935501"/>
            <a:ext cx="1181686" cy="478301"/>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8E19D5E-6A68-92E6-C462-F8EAED80A66B}"/>
              </a:ext>
            </a:extLst>
          </p:cNvPr>
          <p:cNvSpPr/>
          <p:nvPr/>
        </p:nvSpPr>
        <p:spPr>
          <a:xfrm>
            <a:off x="2904983" y="935502"/>
            <a:ext cx="1181686" cy="478301"/>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E3971CD-F5AC-7D44-94B4-CAC21F33FCB1}"/>
              </a:ext>
            </a:extLst>
          </p:cNvPr>
          <p:cNvSpPr/>
          <p:nvPr/>
        </p:nvSpPr>
        <p:spPr>
          <a:xfrm>
            <a:off x="7493027" y="243839"/>
            <a:ext cx="1147693" cy="478302"/>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98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425450" y="95031"/>
            <a:ext cx="8629650" cy="794511"/>
          </a:xfrm>
        </p:spPr>
        <p:txBody>
          <a:bodyPr/>
          <a:lstStyle/>
          <a:p>
            <a:r>
              <a:rPr lang="en-US" dirty="0"/>
              <a:t>Public Image Resources</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pPr defTabSz="685800"/>
            <a:fld id="{97A94E25-127B-4C48-AF96-44BA7B823777}" type="slidenum">
              <a:rPr lang="en-US">
                <a:solidFill>
                  <a:srgbClr val="000000"/>
                </a:solidFill>
                <a:latin typeface="Arial" panose="020B0604020202020204"/>
              </a:rPr>
              <a:pPr defTabSz="685800"/>
              <a:t>14</a:t>
            </a:fld>
            <a:endParaRPr lang="en-US">
              <a:solidFill>
                <a:srgbClr val="000000"/>
              </a:solidFill>
              <a:latin typeface="Arial" panose="020B0604020202020204"/>
            </a:endParaRPr>
          </a:p>
        </p:txBody>
      </p:sp>
      <p:pic>
        <p:nvPicPr>
          <p:cNvPr id="7" name="Picture 6" descr="A blue and orange line drawing of a web page&#10;&#10;Description automatically generated">
            <a:extLst>
              <a:ext uri="{FF2B5EF4-FFF2-40B4-BE49-F238E27FC236}">
                <a16:creationId xmlns:a16="http://schemas.microsoft.com/office/drawing/2014/main" id="{C3EADC5C-A88A-5628-32F5-163B900E974E}"/>
              </a:ext>
            </a:extLst>
          </p:cNvPr>
          <p:cNvPicPr>
            <a:picLocks noChangeAspect="1"/>
          </p:cNvPicPr>
          <p:nvPr/>
        </p:nvPicPr>
        <p:blipFill rotWithShape="1">
          <a:blip r:embed="rId3">
            <a:extLst>
              <a:ext uri="{28A0092B-C50C-407E-A947-70E740481C1C}">
                <a14:useLocalDpi xmlns:a14="http://schemas.microsoft.com/office/drawing/2010/main" val="0"/>
              </a:ext>
            </a:extLst>
          </a:blip>
          <a:srcRect l="17961" t="20587" r="14877" b="19396"/>
          <a:stretch/>
        </p:blipFill>
        <p:spPr>
          <a:xfrm>
            <a:off x="1000008" y="1379016"/>
            <a:ext cx="1900990" cy="1704575"/>
          </a:xfrm>
          <a:prstGeom prst="rect">
            <a:avLst/>
          </a:prstGeom>
        </p:spPr>
      </p:pic>
      <p:pic>
        <p:nvPicPr>
          <p:cNvPr id="10" name="Picture 9" descr="A light bulb with rays&#10;&#10;Description automatically generated">
            <a:extLst>
              <a:ext uri="{FF2B5EF4-FFF2-40B4-BE49-F238E27FC236}">
                <a16:creationId xmlns:a16="http://schemas.microsoft.com/office/drawing/2014/main" id="{AA529ADB-7FBF-56E7-21F8-B9CF1F294446}"/>
              </a:ext>
            </a:extLst>
          </p:cNvPr>
          <p:cNvPicPr>
            <a:picLocks noChangeAspect="1"/>
          </p:cNvPicPr>
          <p:nvPr/>
        </p:nvPicPr>
        <p:blipFill rotWithShape="1">
          <a:blip r:embed="rId4">
            <a:extLst>
              <a:ext uri="{28A0092B-C50C-407E-A947-70E740481C1C}">
                <a14:useLocalDpi xmlns:a14="http://schemas.microsoft.com/office/drawing/2010/main" val="0"/>
              </a:ext>
            </a:extLst>
          </a:blip>
          <a:srcRect l="15716" t="14912" r="12684" b="15340"/>
          <a:stretch/>
        </p:blipFill>
        <p:spPr>
          <a:xfrm>
            <a:off x="3830882" y="1247556"/>
            <a:ext cx="1614899" cy="1573115"/>
          </a:xfrm>
          <a:prstGeom prst="rect">
            <a:avLst/>
          </a:prstGeom>
        </p:spPr>
      </p:pic>
      <p:pic>
        <p:nvPicPr>
          <p:cNvPr id="12" name="Picture 11">
            <a:extLst>
              <a:ext uri="{FF2B5EF4-FFF2-40B4-BE49-F238E27FC236}">
                <a16:creationId xmlns:a16="http://schemas.microsoft.com/office/drawing/2014/main" id="{1B9B6D2E-C5D0-3D30-A1A9-F9AFA8A7C9A4}"/>
              </a:ext>
            </a:extLst>
          </p:cNvPr>
          <p:cNvPicPr>
            <a:picLocks noChangeAspect="1"/>
          </p:cNvPicPr>
          <p:nvPr/>
        </p:nvPicPr>
        <p:blipFill rotWithShape="1">
          <a:blip r:embed="rId5"/>
          <a:srcRect l="7017" t="13866" b="12468"/>
          <a:stretch/>
        </p:blipFill>
        <p:spPr>
          <a:xfrm>
            <a:off x="6807121" y="1462961"/>
            <a:ext cx="1730431" cy="1441655"/>
          </a:xfrm>
          <a:prstGeom prst="rect">
            <a:avLst/>
          </a:prstGeom>
        </p:spPr>
      </p:pic>
      <p:sp>
        <p:nvSpPr>
          <p:cNvPr id="13" name="TextBox 12">
            <a:extLst>
              <a:ext uri="{FF2B5EF4-FFF2-40B4-BE49-F238E27FC236}">
                <a16:creationId xmlns:a16="http://schemas.microsoft.com/office/drawing/2014/main" id="{2DA5D5F8-0675-789A-B188-9A75182094D3}"/>
              </a:ext>
            </a:extLst>
          </p:cNvPr>
          <p:cNvSpPr txBox="1"/>
          <p:nvPr/>
        </p:nvSpPr>
        <p:spPr>
          <a:xfrm>
            <a:off x="1027053" y="3091645"/>
            <a:ext cx="1888659" cy="415498"/>
          </a:xfrm>
          <a:prstGeom prst="rect">
            <a:avLst/>
          </a:prstGeom>
          <a:noFill/>
        </p:spPr>
        <p:txBody>
          <a:bodyPr wrap="none" rtlCol="0">
            <a:spAutoFit/>
          </a:bodyPr>
          <a:lstStyle/>
          <a:p>
            <a:pPr defTabSz="685800"/>
            <a:r>
              <a:rPr lang="en-US" sz="2100" b="1">
                <a:solidFill>
                  <a:srgbClr val="16468F"/>
                </a:solidFill>
                <a:latin typeface="Arial" panose="020B0604020202020204"/>
              </a:rPr>
              <a:t>Brand Center</a:t>
            </a:r>
          </a:p>
        </p:txBody>
      </p:sp>
      <p:sp>
        <p:nvSpPr>
          <p:cNvPr id="14" name="TextBox 13">
            <a:extLst>
              <a:ext uri="{FF2B5EF4-FFF2-40B4-BE49-F238E27FC236}">
                <a16:creationId xmlns:a16="http://schemas.microsoft.com/office/drawing/2014/main" id="{ACFF59ED-D3F7-CC3B-1746-F7869C24BCE6}"/>
              </a:ext>
            </a:extLst>
          </p:cNvPr>
          <p:cNvSpPr txBox="1"/>
          <p:nvPr/>
        </p:nvSpPr>
        <p:spPr>
          <a:xfrm>
            <a:off x="3468813" y="3091645"/>
            <a:ext cx="2249334" cy="415498"/>
          </a:xfrm>
          <a:prstGeom prst="rect">
            <a:avLst/>
          </a:prstGeom>
          <a:noFill/>
        </p:spPr>
        <p:txBody>
          <a:bodyPr wrap="none" rtlCol="0">
            <a:spAutoFit/>
          </a:bodyPr>
          <a:lstStyle/>
          <a:p>
            <a:pPr defTabSz="685800"/>
            <a:r>
              <a:rPr lang="en-US" sz="2100" b="1">
                <a:solidFill>
                  <a:srgbClr val="16468F"/>
                </a:solidFill>
                <a:latin typeface="Arial" panose="020B0604020202020204"/>
              </a:rPr>
              <a:t>Learning Center</a:t>
            </a:r>
          </a:p>
        </p:txBody>
      </p:sp>
      <p:sp>
        <p:nvSpPr>
          <p:cNvPr id="15" name="TextBox 14">
            <a:extLst>
              <a:ext uri="{FF2B5EF4-FFF2-40B4-BE49-F238E27FC236}">
                <a16:creationId xmlns:a16="http://schemas.microsoft.com/office/drawing/2014/main" id="{93AF7A58-2058-B3D2-F74B-39DFD4AE2B8D}"/>
              </a:ext>
            </a:extLst>
          </p:cNvPr>
          <p:cNvSpPr txBox="1"/>
          <p:nvPr/>
        </p:nvSpPr>
        <p:spPr>
          <a:xfrm>
            <a:off x="6448324" y="3113937"/>
            <a:ext cx="2484976" cy="415498"/>
          </a:xfrm>
          <a:prstGeom prst="rect">
            <a:avLst/>
          </a:prstGeom>
          <a:noFill/>
        </p:spPr>
        <p:txBody>
          <a:bodyPr wrap="none" rtlCol="0">
            <a:spAutoFit/>
          </a:bodyPr>
          <a:lstStyle/>
          <a:p>
            <a:pPr defTabSz="685800"/>
            <a:r>
              <a:rPr lang="en-US" sz="2100" b="1">
                <a:solidFill>
                  <a:srgbClr val="16468F"/>
                </a:solidFill>
                <a:latin typeface="Arial" panose="020B0604020202020204"/>
              </a:rPr>
              <a:t>Research Reports</a:t>
            </a:r>
          </a:p>
        </p:txBody>
      </p:sp>
      <p:sp>
        <p:nvSpPr>
          <p:cNvPr id="17" name="TextBox 16">
            <a:extLst>
              <a:ext uri="{FF2B5EF4-FFF2-40B4-BE49-F238E27FC236}">
                <a16:creationId xmlns:a16="http://schemas.microsoft.com/office/drawing/2014/main" id="{4B39E91C-12E7-0582-319D-06D43BE8948D}"/>
              </a:ext>
            </a:extLst>
          </p:cNvPr>
          <p:cNvSpPr txBox="1"/>
          <p:nvPr/>
        </p:nvSpPr>
        <p:spPr>
          <a:xfrm>
            <a:off x="1000008" y="3434565"/>
            <a:ext cx="1966236" cy="300082"/>
          </a:xfrm>
          <a:prstGeom prst="rect">
            <a:avLst/>
          </a:prstGeom>
          <a:noFill/>
        </p:spPr>
        <p:txBody>
          <a:bodyPr wrap="square">
            <a:spAutoFit/>
          </a:bodyPr>
          <a:lstStyle/>
          <a:p>
            <a:pPr defTabSz="685800"/>
            <a:r>
              <a:rPr lang="en-US" sz="1350">
                <a:solidFill>
                  <a:srgbClr val="16468F"/>
                </a:solidFill>
                <a:latin typeface="Arial" panose="020B0604020202020204"/>
              </a:rPr>
              <a:t>rotary.org/brandcenter</a:t>
            </a:r>
          </a:p>
        </p:txBody>
      </p:sp>
      <p:sp>
        <p:nvSpPr>
          <p:cNvPr id="18" name="TextBox 17">
            <a:extLst>
              <a:ext uri="{FF2B5EF4-FFF2-40B4-BE49-F238E27FC236}">
                <a16:creationId xmlns:a16="http://schemas.microsoft.com/office/drawing/2014/main" id="{091A31CB-A8F0-9952-FEA7-5BEBCF4F266B}"/>
              </a:ext>
            </a:extLst>
          </p:cNvPr>
          <p:cNvSpPr txBox="1"/>
          <p:nvPr/>
        </p:nvSpPr>
        <p:spPr>
          <a:xfrm>
            <a:off x="3992192" y="3478035"/>
            <a:ext cx="1966236" cy="300082"/>
          </a:xfrm>
          <a:prstGeom prst="rect">
            <a:avLst/>
          </a:prstGeom>
          <a:noFill/>
        </p:spPr>
        <p:txBody>
          <a:bodyPr wrap="square">
            <a:spAutoFit/>
          </a:bodyPr>
          <a:lstStyle/>
          <a:p>
            <a:pPr defTabSz="685800"/>
            <a:r>
              <a:rPr lang="en-US" sz="1350">
                <a:solidFill>
                  <a:srgbClr val="16468F"/>
                </a:solidFill>
                <a:latin typeface="Arial" panose="020B0604020202020204"/>
              </a:rPr>
              <a:t>learn.rotary.org</a:t>
            </a:r>
          </a:p>
        </p:txBody>
      </p:sp>
      <p:sp>
        <p:nvSpPr>
          <p:cNvPr id="19" name="TextBox 18">
            <a:extLst>
              <a:ext uri="{FF2B5EF4-FFF2-40B4-BE49-F238E27FC236}">
                <a16:creationId xmlns:a16="http://schemas.microsoft.com/office/drawing/2014/main" id="{93BB5041-977B-4F5A-CD6B-67856DBBD5DB}"/>
              </a:ext>
            </a:extLst>
          </p:cNvPr>
          <p:cNvSpPr txBox="1"/>
          <p:nvPr/>
        </p:nvSpPr>
        <p:spPr>
          <a:xfrm>
            <a:off x="6618595" y="3478036"/>
            <a:ext cx="2107484" cy="507831"/>
          </a:xfrm>
          <a:prstGeom prst="rect">
            <a:avLst/>
          </a:prstGeom>
          <a:noFill/>
        </p:spPr>
        <p:txBody>
          <a:bodyPr wrap="square">
            <a:spAutoFit/>
          </a:bodyPr>
          <a:lstStyle/>
          <a:p>
            <a:pPr algn="ctr" defTabSz="685800"/>
            <a:r>
              <a:rPr lang="en-US" sz="1350">
                <a:solidFill>
                  <a:srgbClr val="16468F"/>
                </a:solidFill>
                <a:latin typeface="Arial" panose="020B0604020202020204"/>
              </a:rPr>
              <a:t>My Rotary</a:t>
            </a:r>
          </a:p>
          <a:p>
            <a:pPr defTabSz="685800"/>
            <a:r>
              <a:rPr lang="en-US" sz="900">
                <a:solidFill>
                  <a:srgbClr val="16468F"/>
                </a:solidFill>
                <a:latin typeface="Arial" panose="020B0604020202020204"/>
              </a:rPr>
              <a:t>search: </a:t>
            </a:r>
            <a:r>
              <a:rPr lang="en-US" sz="1350">
                <a:solidFill>
                  <a:srgbClr val="16468F"/>
                </a:solidFill>
                <a:latin typeface="Arial" panose="020B0604020202020204"/>
              </a:rPr>
              <a:t>Rotary Research</a:t>
            </a:r>
          </a:p>
        </p:txBody>
      </p:sp>
      <p:sp>
        <p:nvSpPr>
          <p:cNvPr id="3" name="TextBox 2">
            <a:extLst>
              <a:ext uri="{FF2B5EF4-FFF2-40B4-BE49-F238E27FC236}">
                <a16:creationId xmlns:a16="http://schemas.microsoft.com/office/drawing/2014/main" id="{DC96D4EA-D374-14F0-411B-5AB113E74BC6}"/>
              </a:ext>
            </a:extLst>
          </p:cNvPr>
          <p:cNvSpPr txBox="1"/>
          <p:nvPr/>
        </p:nvSpPr>
        <p:spPr>
          <a:xfrm>
            <a:off x="1126004" y="3962783"/>
            <a:ext cx="2303644" cy="854080"/>
          </a:xfrm>
          <a:prstGeom prst="rect">
            <a:avLst/>
          </a:prstGeom>
          <a:noFill/>
        </p:spPr>
        <p:txBody>
          <a:bodyPr wrap="none" rtlCol="0">
            <a:spAutoFit/>
          </a:bodyPr>
          <a:lstStyle/>
          <a:p>
            <a:pPr defTabSz="685800"/>
            <a:r>
              <a:rPr lang="en-US" sz="1200" dirty="0">
                <a:solidFill>
                  <a:srgbClr val="000000"/>
                </a:solidFill>
                <a:latin typeface="Arial" panose="020B0604020202020204"/>
              </a:rPr>
              <a:t>brand guidance</a:t>
            </a:r>
          </a:p>
          <a:p>
            <a:pPr defTabSz="685800"/>
            <a:r>
              <a:rPr lang="en-US" sz="1200" dirty="0">
                <a:solidFill>
                  <a:srgbClr val="000000"/>
                </a:solidFill>
                <a:latin typeface="Arial" panose="020B0604020202020204"/>
              </a:rPr>
              <a:t>videos/images &gt;1000</a:t>
            </a:r>
          </a:p>
          <a:p>
            <a:pPr defTabSz="685800"/>
            <a:r>
              <a:rPr lang="en-US" sz="1200" dirty="0">
                <a:solidFill>
                  <a:srgbClr val="000000"/>
                </a:solidFill>
                <a:latin typeface="Arial" panose="020B0604020202020204"/>
              </a:rPr>
              <a:t>public image presentations - 11</a:t>
            </a:r>
          </a:p>
          <a:p>
            <a:pPr defTabSz="685800"/>
            <a:endParaRPr lang="en-US" sz="1350" dirty="0">
              <a:solidFill>
                <a:srgbClr val="000000"/>
              </a:solidFill>
              <a:latin typeface="Arial" panose="020B0604020202020204"/>
            </a:endParaRPr>
          </a:p>
        </p:txBody>
      </p:sp>
      <p:sp>
        <p:nvSpPr>
          <p:cNvPr id="4" name="TextBox 3">
            <a:extLst>
              <a:ext uri="{FF2B5EF4-FFF2-40B4-BE49-F238E27FC236}">
                <a16:creationId xmlns:a16="http://schemas.microsoft.com/office/drawing/2014/main" id="{082CB785-9873-1651-AAB2-19E618502A12}"/>
              </a:ext>
            </a:extLst>
          </p:cNvPr>
          <p:cNvSpPr txBox="1"/>
          <p:nvPr/>
        </p:nvSpPr>
        <p:spPr>
          <a:xfrm>
            <a:off x="3638539" y="3986850"/>
            <a:ext cx="2039341" cy="669414"/>
          </a:xfrm>
          <a:prstGeom prst="rect">
            <a:avLst/>
          </a:prstGeom>
          <a:noFill/>
        </p:spPr>
        <p:txBody>
          <a:bodyPr wrap="none" rtlCol="0">
            <a:spAutoFit/>
          </a:bodyPr>
          <a:lstStyle/>
          <a:p>
            <a:pPr defTabSz="685800"/>
            <a:r>
              <a:rPr lang="en-US" sz="1200">
                <a:solidFill>
                  <a:srgbClr val="000000"/>
                </a:solidFill>
                <a:latin typeface="Arial" panose="020B0604020202020204"/>
              </a:rPr>
              <a:t>public image courses - 6</a:t>
            </a:r>
          </a:p>
          <a:p>
            <a:pPr defTabSz="685800"/>
            <a:r>
              <a:rPr lang="en-US" sz="1200">
                <a:solidFill>
                  <a:srgbClr val="000000"/>
                </a:solidFill>
                <a:latin typeface="Arial" panose="020B0604020202020204"/>
              </a:rPr>
              <a:t>public image learning plans</a:t>
            </a:r>
          </a:p>
          <a:p>
            <a:pPr defTabSz="685800"/>
            <a:endParaRPr lang="en-US" sz="1350">
              <a:solidFill>
                <a:srgbClr val="000000"/>
              </a:solidFill>
              <a:latin typeface="Arial" panose="020B0604020202020204"/>
            </a:endParaRPr>
          </a:p>
        </p:txBody>
      </p:sp>
      <p:sp>
        <p:nvSpPr>
          <p:cNvPr id="6" name="TextBox 5">
            <a:extLst>
              <a:ext uri="{FF2B5EF4-FFF2-40B4-BE49-F238E27FC236}">
                <a16:creationId xmlns:a16="http://schemas.microsoft.com/office/drawing/2014/main" id="{19BA3287-88E5-E313-376D-855788038CC6}"/>
              </a:ext>
            </a:extLst>
          </p:cNvPr>
          <p:cNvSpPr txBox="1"/>
          <p:nvPr/>
        </p:nvSpPr>
        <p:spPr>
          <a:xfrm>
            <a:off x="6554722" y="3962784"/>
            <a:ext cx="2435282" cy="461665"/>
          </a:xfrm>
          <a:prstGeom prst="rect">
            <a:avLst/>
          </a:prstGeom>
          <a:noFill/>
        </p:spPr>
        <p:txBody>
          <a:bodyPr wrap="none" rtlCol="0">
            <a:spAutoFit/>
          </a:bodyPr>
          <a:lstStyle/>
          <a:p>
            <a:pPr defTabSz="685800"/>
            <a:r>
              <a:rPr lang="en-US" sz="1200">
                <a:solidFill>
                  <a:srgbClr val="000000"/>
                </a:solidFill>
                <a:latin typeface="Arial" panose="020B0604020202020204"/>
              </a:rPr>
              <a:t>awareness &amp; understanding - US</a:t>
            </a:r>
          </a:p>
          <a:p>
            <a:pPr defTabSz="685800"/>
            <a:r>
              <a:rPr lang="en-US" sz="1200">
                <a:solidFill>
                  <a:srgbClr val="000000"/>
                </a:solidFill>
                <a:latin typeface="Arial" panose="020B0604020202020204"/>
              </a:rPr>
              <a:t>member survey</a:t>
            </a:r>
            <a:endParaRPr lang="en-US" sz="1350">
              <a:solidFill>
                <a:srgbClr val="000000"/>
              </a:solidFill>
              <a:latin typeface="Arial" panose="020B0604020202020204"/>
            </a:endParaRPr>
          </a:p>
        </p:txBody>
      </p:sp>
    </p:spTree>
    <p:custDataLst>
      <p:tags r:id="rId1"/>
    </p:custDataLst>
    <p:extLst>
      <p:ext uri="{BB962C8B-B14F-4D97-AF65-F5344CB8AC3E}">
        <p14:creationId xmlns:p14="http://schemas.microsoft.com/office/powerpoint/2010/main" val="202459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732067" y="623354"/>
            <a:ext cx="3272916" cy="851297"/>
          </a:xfrm>
        </p:spPr>
        <p:txBody>
          <a:bodyPr/>
          <a:lstStyle/>
          <a:p>
            <a:pPr algn="ctr"/>
            <a:r>
              <a:rPr lang="en-US" sz="2800" dirty="0"/>
              <a:t>E-Newsletter</a:t>
            </a:r>
          </a:p>
        </p:txBody>
      </p:sp>
      <p:sp>
        <p:nvSpPr>
          <p:cNvPr id="4" name="Subtitle 3"/>
          <p:cNvSpPr>
            <a:spLocks noGrp="1"/>
          </p:cNvSpPr>
          <p:nvPr>
            <p:ph type="subTitle" idx="1"/>
          </p:nvPr>
        </p:nvSpPr>
        <p:spPr>
          <a:xfrm>
            <a:off x="189229" y="1628972"/>
            <a:ext cx="3962103" cy="1481823"/>
          </a:xfrm>
        </p:spPr>
        <p:txBody>
          <a:bodyPr>
            <a:noAutofit/>
          </a:bodyPr>
          <a:lstStyle/>
          <a:p>
            <a:pPr marL="400040" algn="ctr" defTabSz="457189">
              <a:lnSpc>
                <a:spcPct val="100000"/>
              </a:lnSpc>
              <a:spcBef>
                <a:spcPts val="600"/>
              </a:spcBef>
              <a:buClr>
                <a:srgbClr val="0F6FC6"/>
              </a:buClr>
              <a:defRPr/>
            </a:pPr>
            <a:r>
              <a:rPr lang="en-US" sz="1800" b="1" dirty="0">
                <a:solidFill>
                  <a:schemeClr val="tx1"/>
                </a:solidFill>
                <a:latin typeface="+mn-lt"/>
                <a:cs typeface="Arial" panose="020B0604020202020204" pitchFamily="34" charset="0"/>
              </a:rPr>
              <a:t>Brand News</a:t>
            </a:r>
            <a:r>
              <a:rPr lang="en-US" sz="1800" dirty="0">
                <a:solidFill>
                  <a:schemeClr val="tx1"/>
                </a:solidFill>
                <a:latin typeface="+mn-lt"/>
                <a:cs typeface="Arial" panose="020B0604020202020204" pitchFamily="34" charset="0"/>
              </a:rPr>
              <a:t>, sent quarterly to Rotary leaders highlighting new assets, information, resources and ideas for strengthening Rotary’s brand</a:t>
            </a:r>
          </a:p>
        </p:txBody>
      </p:sp>
      <p:sp>
        <p:nvSpPr>
          <p:cNvPr id="7" name="TextBox 6">
            <a:extLst>
              <a:ext uri="{FF2B5EF4-FFF2-40B4-BE49-F238E27FC236}">
                <a16:creationId xmlns:a16="http://schemas.microsoft.com/office/drawing/2014/main" id="{EDF98D0E-A258-46E2-BF44-504975B03033}"/>
              </a:ext>
            </a:extLst>
          </p:cNvPr>
          <p:cNvSpPr txBox="1"/>
          <p:nvPr/>
        </p:nvSpPr>
        <p:spPr>
          <a:xfrm>
            <a:off x="732067" y="3265115"/>
            <a:ext cx="3246119" cy="923330"/>
          </a:xfrm>
          <a:prstGeom prst="rect">
            <a:avLst/>
          </a:prstGeom>
          <a:noFill/>
        </p:spPr>
        <p:txBody>
          <a:bodyPr wrap="square" rtlCol="0">
            <a:spAutoFit/>
          </a:bodyPr>
          <a:lstStyle/>
          <a:p>
            <a:pPr algn="ctr"/>
            <a:r>
              <a:rPr lang="en-US">
                <a:cs typeface="Arial" panose="020B0604020202020204" pitchFamily="34" charset="0"/>
              </a:rPr>
              <a:t>If you’d like to be added to the distribution list, please email </a:t>
            </a:r>
          </a:p>
          <a:p>
            <a:pPr algn="ctr"/>
            <a:r>
              <a:rPr lang="en-US" b="1">
                <a:solidFill>
                  <a:srgbClr val="01B4E7"/>
                </a:solidFill>
              </a:rPr>
              <a:t>PR@Rotary.org</a:t>
            </a:r>
          </a:p>
        </p:txBody>
      </p:sp>
      <p:pic>
        <p:nvPicPr>
          <p:cNvPr id="3" name="Picture 2">
            <a:extLst>
              <a:ext uri="{FF2B5EF4-FFF2-40B4-BE49-F238E27FC236}">
                <a16:creationId xmlns:a16="http://schemas.microsoft.com/office/drawing/2014/main" id="{0F78ED1B-ACD7-458C-B64C-0A2AA5996A3F}"/>
              </a:ext>
            </a:extLst>
          </p:cNvPr>
          <p:cNvPicPr>
            <a:picLocks noChangeAspect="1"/>
          </p:cNvPicPr>
          <p:nvPr/>
        </p:nvPicPr>
        <p:blipFill>
          <a:blip r:embed="rId3"/>
          <a:stretch>
            <a:fillRect/>
          </a:stretch>
        </p:blipFill>
        <p:spPr>
          <a:xfrm>
            <a:off x="4652733" y="411163"/>
            <a:ext cx="4449642" cy="4321175"/>
          </a:xfrm>
          <a:prstGeom prst="rect">
            <a:avLst/>
          </a:prstGeom>
        </p:spPr>
      </p:pic>
    </p:spTree>
    <p:extLst>
      <p:ext uri="{BB962C8B-B14F-4D97-AF65-F5344CB8AC3E}">
        <p14:creationId xmlns:p14="http://schemas.microsoft.com/office/powerpoint/2010/main" val="662219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BB4B-D1F5-4E68-B167-87C4AC586546}"/>
              </a:ext>
            </a:extLst>
          </p:cNvPr>
          <p:cNvSpPr>
            <a:spLocks noGrp="1"/>
          </p:cNvSpPr>
          <p:nvPr>
            <p:ph type="title"/>
          </p:nvPr>
        </p:nvSpPr>
        <p:spPr/>
        <p:txBody>
          <a:bodyPr/>
          <a:lstStyle/>
          <a:p>
            <a:r>
              <a:rPr lang="en-US">
                <a:cs typeface="Arial"/>
              </a:rPr>
              <a:t>Taking Action to Expand our Reach</a:t>
            </a:r>
            <a:endParaRPr lang="en-US"/>
          </a:p>
        </p:txBody>
      </p:sp>
      <p:sp>
        <p:nvSpPr>
          <p:cNvPr id="5" name="Slide Number Placeholder 4">
            <a:extLst>
              <a:ext uri="{FF2B5EF4-FFF2-40B4-BE49-F238E27FC236}">
                <a16:creationId xmlns:a16="http://schemas.microsoft.com/office/drawing/2014/main" id="{8E1E7B21-B054-4DC8-89A6-6E0F84214891}"/>
              </a:ext>
            </a:extLst>
          </p:cNvPr>
          <p:cNvSpPr>
            <a:spLocks noGrp="1"/>
          </p:cNvSpPr>
          <p:nvPr>
            <p:ph type="sldNum" sz="quarter" idx="12"/>
          </p:nvPr>
        </p:nvSpPr>
        <p:spPr/>
        <p:txBody>
          <a:bodyPr/>
          <a:lstStyle/>
          <a:p>
            <a:fld id="{97A94E25-127B-4C48-AF96-44BA7B823777}" type="slidenum">
              <a:rPr lang="en-US" smtClean="0"/>
              <a:pPr/>
              <a:t>16</a:t>
            </a:fld>
            <a:endParaRPr lang="en-US"/>
          </a:p>
        </p:txBody>
      </p:sp>
      <p:pic>
        <p:nvPicPr>
          <p:cNvPr id="6" name="Picture 5">
            <a:extLst>
              <a:ext uri="{FF2B5EF4-FFF2-40B4-BE49-F238E27FC236}">
                <a16:creationId xmlns:a16="http://schemas.microsoft.com/office/drawing/2014/main" id="{8A043DF7-A7FC-47E4-5FFD-AF27CB7A41EB}"/>
              </a:ext>
            </a:extLst>
          </p:cNvPr>
          <p:cNvPicPr>
            <a:picLocks noChangeAspect="1"/>
          </p:cNvPicPr>
          <p:nvPr/>
        </p:nvPicPr>
        <p:blipFill rotWithShape="1">
          <a:blip r:embed="rId3"/>
          <a:srcRect t="4557" b="7891"/>
          <a:stretch/>
        </p:blipFill>
        <p:spPr>
          <a:xfrm>
            <a:off x="3672841" y="1310641"/>
            <a:ext cx="4671596" cy="3691880"/>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728D0700-A3F3-3D2D-5084-D8AF3485CE39}"/>
              </a:ext>
            </a:extLst>
          </p:cNvPr>
          <p:cNvSpPr/>
          <p:nvPr/>
        </p:nvSpPr>
        <p:spPr>
          <a:xfrm>
            <a:off x="285750" y="2351372"/>
            <a:ext cx="3059430" cy="14325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a:t>Five Steps to Strengthen Your Public Image</a:t>
            </a:r>
          </a:p>
        </p:txBody>
      </p:sp>
    </p:spTree>
    <p:extLst>
      <p:ext uri="{BB962C8B-B14F-4D97-AF65-F5344CB8AC3E}">
        <p14:creationId xmlns:p14="http://schemas.microsoft.com/office/powerpoint/2010/main" val="418709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pic>
        <p:nvPicPr>
          <p:cNvPr id="649" name="Google Shape;649;p93"/>
          <p:cNvPicPr preferRelativeResize="0"/>
          <p:nvPr/>
        </p:nvPicPr>
        <p:blipFill rotWithShape="1">
          <a:blip r:embed="rId3">
            <a:alphaModFix/>
          </a:blip>
          <a:srcRect/>
          <a:stretch/>
        </p:blipFill>
        <p:spPr>
          <a:xfrm>
            <a:off x="1326398" y="1553962"/>
            <a:ext cx="6188541" cy="2162276"/>
          </a:xfrm>
          <a:prstGeom prst="rect">
            <a:avLst/>
          </a:prstGeom>
          <a:noFill/>
          <a:ln>
            <a:noFill/>
          </a:ln>
        </p:spPr>
      </p:pic>
      <p:sp>
        <p:nvSpPr>
          <p:cNvPr id="650" name="Google Shape;650;p93"/>
          <p:cNvSpPr txBox="1"/>
          <p:nvPr/>
        </p:nvSpPr>
        <p:spPr>
          <a:xfrm>
            <a:off x="2214413" y="1389530"/>
            <a:ext cx="4715174" cy="1938202"/>
          </a:xfrm>
          <a:prstGeom prst="rect">
            <a:avLst/>
          </a:prstGeom>
          <a:noFill/>
          <a:ln>
            <a:noFill/>
          </a:ln>
        </p:spPr>
        <p:txBody>
          <a:bodyPr spcFirstLastPara="1" wrap="square" lIns="68575" tIns="34275" rIns="68575" bIns="34275" anchor="ctr" anchorCtr="0">
            <a:noAutofit/>
          </a:bodyPr>
          <a:lstStyle/>
          <a:p>
            <a:pPr algn="ctr" defTabSz="914378">
              <a:buClr>
                <a:srgbClr val="000000"/>
              </a:buClr>
              <a:defRPr/>
            </a:pPr>
            <a:r>
              <a:rPr lang="en" sz="3600" b="1" kern="0" dirty="0">
                <a:solidFill>
                  <a:srgbClr val="FFFFFF"/>
                </a:solidFill>
                <a:latin typeface="Arial"/>
                <a:cs typeface="Arial"/>
                <a:sym typeface="Arial"/>
              </a:rPr>
              <a:t>What’s your story?</a:t>
            </a:r>
            <a:endParaRPr sz="3600" kern="0" dirty="0">
              <a:solidFill>
                <a:srgbClr val="000000"/>
              </a:solidFill>
              <a:latin typeface="Arial"/>
              <a:cs typeface="Arial"/>
              <a:sym typeface="Arial"/>
            </a:endParaRPr>
          </a:p>
        </p:txBody>
      </p:sp>
      <p:sp>
        <p:nvSpPr>
          <p:cNvPr id="651" name="Google Shape;651;p93"/>
          <p:cNvSpPr txBox="1">
            <a:spLocks noGrp="1"/>
          </p:cNvSpPr>
          <p:nvPr>
            <p:ph type="sldNum" idx="12"/>
          </p:nvPr>
        </p:nvSpPr>
        <p:spPr>
          <a:xfrm>
            <a:off x="8737601" y="86678"/>
            <a:ext cx="317500" cy="273844"/>
          </a:xfrm>
          <a:prstGeom prst="rect">
            <a:avLst/>
          </a:prstGeom>
          <a:noFill/>
          <a:ln>
            <a:noFill/>
          </a:ln>
        </p:spPr>
        <p:txBody>
          <a:bodyPr spcFirstLastPara="1" vert="horz" wrap="square" lIns="68575" tIns="34275" rIns="68575" bIns="34275" rtlCol="0" anchor="ctr" anchorCtr="0">
            <a:noAutofit/>
          </a:bodyPr>
          <a:lstStyle/>
          <a:p>
            <a:pPr defTabSz="914378">
              <a:buClr>
                <a:srgbClr val="000000"/>
              </a:buClr>
              <a:defRPr/>
            </a:pPr>
            <a:fld id="{00000000-1234-1234-1234-123412341234}" type="slidenum">
              <a:rPr lang="en" sz="1100" kern="0">
                <a:solidFill>
                  <a:srgbClr val="FFFFFF"/>
                </a:solidFill>
                <a:latin typeface="Arial"/>
                <a:cs typeface="Arial"/>
                <a:sym typeface="Arial"/>
              </a:rPr>
              <a:pPr defTabSz="914378">
                <a:buClr>
                  <a:srgbClr val="000000"/>
                </a:buClr>
                <a:defRPr/>
              </a:pPr>
              <a:t>17</a:t>
            </a:fld>
            <a:endParaRPr lang="en-US" sz="1100" kern="0">
              <a:solidFill>
                <a:srgbClr val="FFFFFF"/>
              </a:solidFill>
              <a:latin typeface="Arial"/>
              <a:cs typeface="Arial"/>
              <a:sym typeface="Arial"/>
            </a:endParaRPr>
          </a:p>
        </p:txBody>
      </p:sp>
      <p:grpSp>
        <p:nvGrpSpPr>
          <p:cNvPr id="4" name="Group 3">
            <a:extLst>
              <a:ext uri="{FF2B5EF4-FFF2-40B4-BE49-F238E27FC236}">
                <a16:creationId xmlns:a16="http://schemas.microsoft.com/office/drawing/2014/main" id="{338F54EA-C2F1-DCB5-B3DD-9E284D904D98}"/>
              </a:ext>
            </a:extLst>
          </p:cNvPr>
          <p:cNvGrpSpPr/>
          <p:nvPr/>
        </p:nvGrpSpPr>
        <p:grpSpPr>
          <a:xfrm>
            <a:off x="3507582" y="4381500"/>
            <a:ext cx="2336959" cy="434634"/>
            <a:chOff x="4453255" y="5385192"/>
            <a:chExt cx="3756369" cy="762000"/>
          </a:xfrm>
        </p:grpSpPr>
        <p:pic>
          <p:nvPicPr>
            <p:cNvPr id="1028" name="Picture 4" descr="Masterbrand Signature Simplified">
              <a:extLst>
                <a:ext uri="{FF2B5EF4-FFF2-40B4-BE49-F238E27FC236}">
                  <a16:creationId xmlns:a16="http://schemas.microsoft.com/office/drawing/2014/main" id="{850DB904-F0D2-B9AD-808B-698F2F99BA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3255" y="5385192"/>
              <a:ext cx="19240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F5D0D87-5641-7D27-A340-4DD2D584D743}"/>
                </a:ext>
              </a:extLst>
            </p:cNvPr>
            <p:cNvPicPr>
              <a:picLocks noChangeAspect="1"/>
            </p:cNvPicPr>
            <p:nvPr/>
          </p:nvPicPr>
          <p:blipFill>
            <a:blip r:embed="rId5"/>
            <a:stretch>
              <a:fillRect/>
            </a:stretch>
          </p:blipFill>
          <p:spPr>
            <a:xfrm>
              <a:off x="6396989" y="5412356"/>
              <a:ext cx="1812635" cy="630980"/>
            </a:xfrm>
            <a:prstGeom prst="rect">
              <a:avLst/>
            </a:prstGeom>
          </p:spPr>
        </p:pic>
      </p:grpSp>
    </p:spTree>
    <p:extLst>
      <p:ext uri="{BB962C8B-B14F-4D97-AF65-F5344CB8AC3E}">
        <p14:creationId xmlns:p14="http://schemas.microsoft.com/office/powerpoint/2010/main" val="330124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9">
            <a:extLst>
              <a:ext uri="{FF2B5EF4-FFF2-40B4-BE49-F238E27FC236}">
                <a16:creationId xmlns:a16="http://schemas.microsoft.com/office/drawing/2014/main" id="{C2F1333F-D385-5842-ACC5-86BCCF874108}"/>
              </a:ext>
            </a:extLst>
          </p:cNvPr>
          <p:cNvSpPr txBox="1">
            <a:spLocks/>
          </p:cNvSpPr>
          <p:nvPr/>
        </p:nvSpPr>
        <p:spPr>
          <a:xfrm>
            <a:off x="0" y="0"/>
            <a:ext cx="9144000" cy="5143500"/>
          </a:xfrm>
          <a:prstGeom prst="rect">
            <a:avLst/>
          </a:prstGeom>
          <a:solidFill>
            <a:srgbClr val="01B4E7"/>
          </a:solidFill>
        </p:spPr>
        <p:txBody>
          <a:bodyPr vert="horz" lIns="68580" tIns="34290" rIns="68580" bIns="3429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a:t>subhead</a:t>
            </a:r>
          </a:p>
        </p:txBody>
      </p:sp>
      <p:sp>
        <p:nvSpPr>
          <p:cNvPr id="3" name="TextBox 2">
            <a:extLst>
              <a:ext uri="{FF2B5EF4-FFF2-40B4-BE49-F238E27FC236}">
                <a16:creationId xmlns:a16="http://schemas.microsoft.com/office/drawing/2014/main" id="{814C5BD3-3B8F-7E4C-9BB6-94F638B2DC93}"/>
              </a:ext>
            </a:extLst>
          </p:cNvPr>
          <p:cNvSpPr txBox="1"/>
          <p:nvPr/>
        </p:nvSpPr>
        <p:spPr>
          <a:xfrm>
            <a:off x="787744" y="839377"/>
            <a:ext cx="7330646" cy="3554819"/>
          </a:xfrm>
          <a:prstGeom prst="rect">
            <a:avLst/>
          </a:prstGeom>
          <a:noFill/>
        </p:spPr>
        <p:txBody>
          <a:bodyPr wrap="square" rtlCol="0">
            <a:spAutoFit/>
          </a:bodyPr>
          <a:lstStyle/>
          <a:p>
            <a:pPr algn="ctr"/>
            <a:r>
              <a:rPr lang="en-US" sz="3600">
                <a:solidFill>
                  <a:schemeClr val="bg1"/>
                </a:solidFill>
                <a:latin typeface="Calibri" panose="020F0502020204030204" pitchFamily="34" charset="0"/>
                <a:ea typeface="Times New Roman" panose="02020603050405020304" pitchFamily="18" charset="0"/>
              </a:rPr>
              <a:t>Our Action Plan asks us to increase awareness of our impact and brand – by strengthening our public image.</a:t>
            </a:r>
          </a:p>
          <a:p>
            <a:endParaRPr lang="en-US" sz="3600">
              <a:solidFill>
                <a:schemeClr val="bg1"/>
              </a:solidFill>
              <a:latin typeface="Calibri" panose="020F0502020204030204" pitchFamily="34" charset="0"/>
              <a:ea typeface="Times New Roman" panose="02020603050405020304" pitchFamily="18" charset="0"/>
            </a:endParaRPr>
          </a:p>
          <a:p>
            <a:pPr algn="ctr"/>
            <a:r>
              <a:rPr lang="en-US" sz="4050">
                <a:solidFill>
                  <a:srgbClr val="FFFF00"/>
                </a:solidFill>
                <a:latin typeface="Calibri" panose="020F0502020204030204" pitchFamily="34" charset="0"/>
                <a:ea typeface="Times New Roman" panose="02020603050405020304" pitchFamily="18" charset="0"/>
              </a:rPr>
              <a:t>What is public image? </a:t>
            </a:r>
          </a:p>
          <a:p>
            <a:pPr algn="ctr"/>
            <a:r>
              <a:rPr lang="en-US" sz="4050">
                <a:solidFill>
                  <a:srgbClr val="FFFF00"/>
                </a:solidFill>
                <a:latin typeface="Calibri" panose="020F0502020204030204" pitchFamily="34" charset="0"/>
                <a:ea typeface="Times New Roman" panose="02020603050405020304" pitchFamily="18" charset="0"/>
              </a:rPr>
              <a:t>What is Rotary’s public image?</a:t>
            </a:r>
            <a:endParaRPr lang="en-US" sz="4050">
              <a:solidFill>
                <a:srgbClr val="FFFF00"/>
              </a:solidFill>
              <a:latin typeface="Calibri" panose="020F0502020204030204" pitchFamily="34" charset="0"/>
              <a:ea typeface="Calibri" panose="020F0502020204030204" pitchFamily="34" charset="0"/>
            </a:endParaRPr>
          </a:p>
        </p:txBody>
      </p:sp>
    </p:spTree>
    <p:custDataLst>
      <p:tags r:id="rId1"/>
    </p:custDataLst>
    <p:extLst>
      <p:ext uri="{BB962C8B-B14F-4D97-AF65-F5344CB8AC3E}">
        <p14:creationId xmlns:p14="http://schemas.microsoft.com/office/powerpoint/2010/main" val="2810947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51" y="1201033"/>
            <a:ext cx="8524680" cy="738664"/>
          </a:xfrm>
          <a:prstGeom prst="rect">
            <a:avLst/>
          </a:prstGeom>
        </p:spPr>
        <p:txBody>
          <a:bodyPr wrap="square">
            <a:spAutoFit/>
          </a:bodyPr>
          <a:lstStyle/>
          <a:p>
            <a:pPr marL="57149" lvl="1" algn="ctr"/>
            <a:r>
              <a:rPr lang="en-US" sz="2100" b="1" dirty="0">
                <a:solidFill>
                  <a:schemeClr val="tx1">
                    <a:lumMod val="75000"/>
                  </a:schemeClr>
                </a:solidFill>
                <a:latin typeface="Arial Narrow" panose="020B0606020202030204" pitchFamily="34" charset="0"/>
              </a:rPr>
              <a:t>While many people have heard of Rotary, the public does not have a consistent understanding of who we are or what we do</a:t>
            </a:r>
          </a:p>
        </p:txBody>
      </p:sp>
      <p:sp>
        <p:nvSpPr>
          <p:cNvPr id="2" name="Title 1"/>
          <p:cNvSpPr>
            <a:spLocks noGrp="1"/>
          </p:cNvSpPr>
          <p:nvPr>
            <p:ph type="title"/>
          </p:nvPr>
        </p:nvSpPr>
        <p:spPr>
          <a:xfrm>
            <a:off x="285750" y="-1733"/>
            <a:ext cx="8629650" cy="1155032"/>
          </a:xfrm>
        </p:spPr>
        <p:txBody>
          <a:bodyPr>
            <a:normAutofit/>
          </a:bodyPr>
          <a:lstStyle/>
          <a:p>
            <a:r>
              <a:rPr lang="en-US" sz="3200" dirty="0">
                <a:latin typeface="Arial Narrow" pitchFamily="34" charset="0"/>
              </a:rPr>
              <a:t>What is Rotary’s Public Image?</a:t>
            </a:r>
            <a:endParaRPr lang="en-US" sz="3200" dirty="0"/>
          </a:p>
        </p:txBody>
      </p:sp>
      <p:sp>
        <p:nvSpPr>
          <p:cNvPr id="7" name="TextBox 6">
            <a:extLst>
              <a:ext uri="{FF2B5EF4-FFF2-40B4-BE49-F238E27FC236}">
                <a16:creationId xmlns:a16="http://schemas.microsoft.com/office/drawing/2014/main" id="{CFAC9784-4CBB-DF96-045D-487FD2833039}"/>
              </a:ext>
            </a:extLst>
          </p:cNvPr>
          <p:cNvSpPr txBox="1"/>
          <p:nvPr/>
        </p:nvSpPr>
        <p:spPr>
          <a:xfrm>
            <a:off x="6029697" y="4941397"/>
            <a:ext cx="3114304" cy="213585"/>
          </a:xfrm>
          <a:prstGeom prst="rect">
            <a:avLst/>
          </a:prstGeom>
          <a:noFill/>
        </p:spPr>
        <p:txBody>
          <a:bodyPr wrap="square">
            <a:spAutoFit/>
          </a:bodyPr>
          <a:lstStyle/>
          <a:p>
            <a:r>
              <a:rPr lang="en-US" sz="788" b="1" dirty="0"/>
              <a:t>Source: </a:t>
            </a:r>
            <a:r>
              <a:rPr lang="en-US" sz="788" dirty="0"/>
              <a:t>Rotary Global Public Image Research December 2022</a:t>
            </a:r>
          </a:p>
        </p:txBody>
      </p:sp>
      <p:pic>
        <p:nvPicPr>
          <p:cNvPr id="6" name="Picture 5" descr="A close-up of words&#10;&#10;Description automatically generated">
            <a:extLst>
              <a:ext uri="{FF2B5EF4-FFF2-40B4-BE49-F238E27FC236}">
                <a16:creationId xmlns:a16="http://schemas.microsoft.com/office/drawing/2014/main" id="{A308A6F9-EB67-8980-8206-A5978571A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793" y="1964347"/>
            <a:ext cx="5889167" cy="3023578"/>
          </a:xfrm>
          <a:prstGeom prst="rect">
            <a:avLst/>
          </a:prstGeom>
        </p:spPr>
      </p:pic>
    </p:spTree>
    <p:extLst>
      <p:ext uri="{BB962C8B-B14F-4D97-AF65-F5344CB8AC3E}">
        <p14:creationId xmlns:p14="http://schemas.microsoft.com/office/powerpoint/2010/main" val="3420831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defTabSz="914378">
              <a:buClr>
                <a:srgbClr val="000000"/>
              </a:buClr>
              <a:defRPr/>
            </a:pPr>
            <a:fld id="{97A94E25-127B-4C48-AF96-44BA7B823777}" type="slidenum">
              <a:rPr lang="en-US" kern="0" smtClean="0">
                <a:solidFill>
                  <a:srgbClr val="FFFFFF"/>
                </a:solidFill>
                <a:latin typeface="Arial"/>
                <a:cs typeface="Arial"/>
                <a:sym typeface="Arial"/>
              </a:rPr>
              <a:pPr defTabSz="914378">
                <a:buClr>
                  <a:srgbClr val="000000"/>
                </a:buClr>
                <a:defRPr/>
              </a:pPr>
              <a:t>4</a:t>
            </a:fld>
            <a:endParaRPr lang="en-US" kern="0">
              <a:solidFill>
                <a:srgbClr val="FFFFFF"/>
              </a:solidFill>
              <a:latin typeface="Arial"/>
              <a:cs typeface="Arial"/>
              <a:sym typeface="Arial"/>
            </a:endParaRPr>
          </a:p>
        </p:txBody>
      </p:sp>
      <p:pic>
        <p:nvPicPr>
          <p:cNvPr id="8" name="Picture 7">
            <a:extLst>
              <a:ext uri="{FF2B5EF4-FFF2-40B4-BE49-F238E27FC236}">
                <a16:creationId xmlns:a16="http://schemas.microsoft.com/office/drawing/2014/main" id="{FFAB8CD7-C8BF-BEAF-7946-C66C3B803353}"/>
              </a:ext>
            </a:extLst>
          </p:cNvPr>
          <p:cNvPicPr>
            <a:picLocks noChangeAspect="1"/>
          </p:cNvPicPr>
          <p:nvPr/>
        </p:nvPicPr>
        <p:blipFill>
          <a:blip r:embed="rId3"/>
          <a:stretch>
            <a:fillRect/>
          </a:stretch>
        </p:blipFill>
        <p:spPr>
          <a:xfrm>
            <a:off x="0" y="-366019"/>
            <a:ext cx="9144000" cy="6860771"/>
          </a:xfrm>
          <a:prstGeom prst="rect">
            <a:avLst/>
          </a:prstGeom>
        </p:spPr>
      </p:pic>
    </p:spTree>
    <p:extLst>
      <p:ext uri="{BB962C8B-B14F-4D97-AF65-F5344CB8AC3E}">
        <p14:creationId xmlns:p14="http://schemas.microsoft.com/office/powerpoint/2010/main" val="158573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A161DF-2F43-4540-8574-02E364F5C173}"/>
              </a:ext>
            </a:extLst>
          </p:cNvPr>
          <p:cNvSpPr>
            <a:spLocks noGrp="1"/>
          </p:cNvSpPr>
          <p:nvPr>
            <p:ph type="title"/>
          </p:nvPr>
        </p:nvSpPr>
        <p:spPr>
          <a:xfrm>
            <a:off x="0" y="8237"/>
            <a:ext cx="9144000" cy="669387"/>
          </a:xfrm>
          <a:solidFill>
            <a:srgbClr val="01B4E7"/>
          </a:solidFill>
        </p:spPr>
        <p:txBody>
          <a:bodyPr>
            <a:normAutofit/>
          </a:bodyPr>
          <a:lstStyle/>
          <a:p>
            <a:pPr marL="84535"/>
            <a:r>
              <a:rPr lang="en-US" sz="2700" dirty="0">
                <a:solidFill>
                  <a:schemeClr val="bg1"/>
                </a:solidFill>
              </a:rPr>
              <a:t>Global Awareness and Understanding of Rotary</a:t>
            </a:r>
          </a:p>
        </p:txBody>
      </p:sp>
      <p:sp>
        <p:nvSpPr>
          <p:cNvPr id="17" name="Text Placeholder 16">
            <a:extLst>
              <a:ext uri="{FF2B5EF4-FFF2-40B4-BE49-F238E27FC236}">
                <a16:creationId xmlns:a16="http://schemas.microsoft.com/office/drawing/2014/main" id="{8C2EF930-A425-5FA8-B70A-B7E4E8EBE91C}"/>
              </a:ext>
            </a:extLst>
          </p:cNvPr>
          <p:cNvSpPr>
            <a:spLocks noGrp="1"/>
          </p:cNvSpPr>
          <p:nvPr>
            <p:ph type="body" sz="quarter" idx="13"/>
          </p:nvPr>
        </p:nvSpPr>
        <p:spPr>
          <a:xfrm>
            <a:off x="193782" y="803943"/>
            <a:ext cx="8756435" cy="849628"/>
          </a:xfrm>
        </p:spPr>
        <p:txBody>
          <a:bodyPr>
            <a:noAutofit/>
          </a:bodyPr>
          <a:lstStyle/>
          <a:p>
            <a:pPr marL="285743" indent="-285743">
              <a:buFont typeface="Wingdings" panose="05000000000000000000" pitchFamily="2" charset="2"/>
              <a:buChar char="Ø"/>
              <a:defRPr/>
            </a:pPr>
            <a:r>
              <a:rPr lang="en-US" sz="1800" dirty="0"/>
              <a:t>There are distinct regional variations in both recognition and familiarity</a:t>
            </a:r>
            <a:endParaRPr lang="en-US" sz="1800" dirty="0">
              <a:solidFill>
                <a:prstClr val="black"/>
              </a:solidFill>
            </a:endParaRPr>
          </a:p>
          <a:p>
            <a:pPr marL="285743" indent="-285743" defTabSz="457189">
              <a:lnSpc>
                <a:spcPct val="100000"/>
              </a:lnSpc>
              <a:spcBef>
                <a:spcPct val="20000"/>
              </a:spcBef>
              <a:buFont typeface="Wingdings" panose="05000000000000000000" pitchFamily="2" charset="2"/>
              <a:buChar char="Ø"/>
              <a:defRPr/>
            </a:pPr>
            <a:r>
              <a:rPr lang="en-US" sz="1800" dirty="0">
                <a:solidFill>
                  <a:prstClr val="black"/>
                </a:solidFill>
              </a:rPr>
              <a:t>High brand awareness does not always correspond to high understanding </a:t>
            </a:r>
          </a:p>
        </p:txBody>
      </p:sp>
      <p:pic>
        <p:nvPicPr>
          <p:cNvPr id="7" name="Picture 14">
            <a:extLst>
              <a:ext uri="{FF2B5EF4-FFF2-40B4-BE49-F238E27FC236}">
                <a16:creationId xmlns:a16="http://schemas.microsoft.com/office/drawing/2014/main" id="{CEC18FE9-BD8A-4013-C231-90DFBA6F70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43" y="1950055"/>
            <a:ext cx="9144000" cy="30797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4E4BFB6-9485-EF9D-2EE1-4FC4BB9C19D0}"/>
              </a:ext>
            </a:extLst>
          </p:cNvPr>
          <p:cNvSpPr/>
          <p:nvPr/>
        </p:nvSpPr>
        <p:spPr>
          <a:xfrm>
            <a:off x="357628" y="2758787"/>
            <a:ext cx="754380" cy="20231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8779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A161DF-2F43-4540-8574-02E364F5C173}"/>
              </a:ext>
            </a:extLst>
          </p:cNvPr>
          <p:cNvSpPr>
            <a:spLocks noGrp="1"/>
          </p:cNvSpPr>
          <p:nvPr>
            <p:ph type="title"/>
          </p:nvPr>
        </p:nvSpPr>
        <p:spPr>
          <a:xfrm>
            <a:off x="303129" y="522913"/>
            <a:ext cx="7239314" cy="517396"/>
          </a:xfrm>
        </p:spPr>
        <p:txBody>
          <a:bodyPr>
            <a:normAutofit/>
          </a:bodyPr>
          <a:lstStyle/>
          <a:p>
            <a:r>
              <a:rPr lang="en-US" sz="2200" dirty="0"/>
              <a:t>United States: Awareness and Understanding</a:t>
            </a:r>
          </a:p>
        </p:txBody>
      </p:sp>
      <p:sp>
        <p:nvSpPr>
          <p:cNvPr id="17" name="Text Placeholder 16">
            <a:extLst>
              <a:ext uri="{FF2B5EF4-FFF2-40B4-BE49-F238E27FC236}">
                <a16:creationId xmlns:a16="http://schemas.microsoft.com/office/drawing/2014/main" id="{8C2EF930-A425-5FA8-B70A-B7E4E8EBE91C}"/>
              </a:ext>
            </a:extLst>
          </p:cNvPr>
          <p:cNvSpPr>
            <a:spLocks noGrp="1"/>
          </p:cNvSpPr>
          <p:nvPr>
            <p:ph type="body" sz="quarter" idx="13"/>
          </p:nvPr>
        </p:nvSpPr>
        <p:spPr>
          <a:xfrm>
            <a:off x="303129" y="939867"/>
            <a:ext cx="8238891" cy="849628"/>
          </a:xfrm>
        </p:spPr>
        <p:txBody>
          <a:bodyPr>
            <a:noAutofit/>
          </a:bodyPr>
          <a:lstStyle/>
          <a:p>
            <a:pPr marL="285750" indent="-285750">
              <a:buFont typeface="Wingdings" panose="05000000000000000000" pitchFamily="2" charset="2"/>
              <a:buChar char="Ø"/>
              <a:defRPr/>
            </a:pPr>
            <a:r>
              <a:rPr kumimoji="0" lang="en-US" sz="1500" i="0" u="none" strike="noStrike" kern="1200" cap="none" spc="0" normalizeH="0" baseline="0" noProof="0" dirty="0">
                <a:ln>
                  <a:noFill/>
                </a:ln>
                <a:solidFill>
                  <a:prstClr val="black"/>
                </a:solidFill>
                <a:effectLst/>
                <a:uLnTx/>
                <a:uFillTx/>
                <a:latin typeface="Calibri"/>
                <a:ea typeface="+mn-ea"/>
                <a:cs typeface="Calibri"/>
              </a:rPr>
              <a:t>When asked to name service-oriented community organizations in United States, the top answers were Red Cross, Salvation Army, and </a:t>
            </a:r>
            <a:r>
              <a:rPr lang="en-US" sz="1500" dirty="0">
                <a:solidFill>
                  <a:prstClr val="black"/>
                </a:solidFill>
              </a:rPr>
              <a:t>food banks</a:t>
            </a:r>
            <a:r>
              <a:rPr kumimoji="0" lang="en-US" sz="1500" i="0" u="none" strike="noStrike" kern="1200" cap="none" spc="0" normalizeH="0" baseline="0" noProof="0" dirty="0">
                <a:ln>
                  <a:noFill/>
                </a:ln>
                <a:solidFill>
                  <a:prstClr val="black"/>
                </a:solidFill>
                <a:effectLst/>
                <a:uLnTx/>
                <a:uFillTx/>
                <a:latin typeface="Calibri"/>
                <a:ea typeface="+mn-ea"/>
                <a:cs typeface="Calibri"/>
              </a:rPr>
              <a:t>. </a:t>
            </a:r>
          </a:p>
          <a:p>
            <a:pPr marL="285750" indent="-285750">
              <a:buFont typeface="Wingdings" panose="05000000000000000000" pitchFamily="2" charset="2"/>
              <a:buChar char="Ø"/>
              <a:defRPr/>
            </a:pPr>
            <a:r>
              <a:rPr kumimoji="0" lang="en-US" sz="1500" i="0" u="none" strike="noStrike" kern="1200" cap="none" spc="0" normalizeH="0" baseline="0" noProof="0" dirty="0">
                <a:ln>
                  <a:noFill/>
                </a:ln>
                <a:solidFill>
                  <a:prstClr val="black"/>
                </a:solidFill>
                <a:effectLst/>
                <a:uLnTx/>
                <a:uFillTx/>
                <a:latin typeface="Calibri"/>
                <a:ea typeface="+mn-ea"/>
                <a:cs typeface="Calibri"/>
              </a:rPr>
              <a:t>When the Rotary name was mentioned, </a:t>
            </a:r>
            <a:r>
              <a:rPr kumimoji="0" lang="en-US" sz="1500" b="1" i="0" u="none" strike="noStrike" kern="1200" cap="none" spc="0" normalizeH="0" baseline="0" noProof="0" dirty="0">
                <a:ln>
                  <a:noFill/>
                </a:ln>
                <a:solidFill>
                  <a:prstClr val="black"/>
                </a:solidFill>
                <a:effectLst/>
                <a:uLnTx/>
                <a:uFillTx/>
                <a:latin typeface="Calibri"/>
                <a:ea typeface="+mn-ea"/>
                <a:cs typeface="Calibri"/>
              </a:rPr>
              <a:t>over half </a:t>
            </a:r>
            <a:r>
              <a:rPr kumimoji="0" lang="en-US" sz="1500" i="0" u="none" strike="noStrike" kern="1200" cap="none" spc="0" normalizeH="0" baseline="0" noProof="0" dirty="0">
                <a:ln>
                  <a:noFill/>
                </a:ln>
                <a:solidFill>
                  <a:prstClr val="black"/>
                </a:solidFill>
                <a:effectLst/>
                <a:uLnTx/>
                <a:uFillTx/>
                <a:latin typeface="Calibri"/>
                <a:ea typeface="+mn-ea"/>
                <a:cs typeface="Calibri"/>
              </a:rPr>
              <a:t>of the public say they have heard of Rotary, but a less than twenty percent say they are familiar with what we do.</a:t>
            </a:r>
          </a:p>
        </p:txBody>
      </p:sp>
      <p:sp>
        <p:nvSpPr>
          <p:cNvPr id="2" name="TextBox 1">
            <a:extLst>
              <a:ext uri="{FF2B5EF4-FFF2-40B4-BE49-F238E27FC236}">
                <a16:creationId xmlns:a16="http://schemas.microsoft.com/office/drawing/2014/main" id="{3F5458D5-42A9-4B39-851A-15D2CB76BC58}"/>
              </a:ext>
            </a:extLst>
          </p:cNvPr>
          <p:cNvSpPr txBox="1"/>
          <p:nvPr/>
        </p:nvSpPr>
        <p:spPr>
          <a:xfrm>
            <a:off x="667372" y="2096162"/>
            <a:ext cx="184731" cy="292388"/>
          </a:xfrm>
          <a:prstGeom prst="rect">
            <a:avLst/>
          </a:prstGeom>
          <a:noFill/>
        </p:spPr>
        <p:txBody>
          <a:bodyPr wrap="none" rtlCol="0">
            <a:spAutoFit/>
          </a:bodyPr>
          <a:lstStyle/>
          <a:p>
            <a:endParaRPr lang="en-US" sz="1300" b="1" i="1"/>
          </a:p>
        </p:txBody>
      </p:sp>
      <p:sp>
        <p:nvSpPr>
          <p:cNvPr id="3" name="TextBox 2">
            <a:extLst>
              <a:ext uri="{FF2B5EF4-FFF2-40B4-BE49-F238E27FC236}">
                <a16:creationId xmlns:a16="http://schemas.microsoft.com/office/drawing/2014/main" id="{4E437905-32BE-1321-1E14-5BF68ADFE016}"/>
              </a:ext>
            </a:extLst>
          </p:cNvPr>
          <p:cNvSpPr txBox="1"/>
          <p:nvPr/>
        </p:nvSpPr>
        <p:spPr>
          <a:xfrm>
            <a:off x="5288671" y="4620587"/>
            <a:ext cx="3800475"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i="1" u="none" strike="noStrike" kern="1200" cap="none" spc="0" normalizeH="0" baseline="0" noProof="0">
                <a:ln>
                  <a:noFill/>
                </a:ln>
                <a:effectLst/>
                <a:uLnTx/>
                <a:uFillTx/>
                <a:latin typeface="Calibri"/>
                <a:ea typeface="+mn-ea"/>
                <a:cs typeface="+mn-cs"/>
              </a:rPr>
              <a:t>Q: Have you heard of an organization called Rotary?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i="1">
                <a:latin typeface="Calibri"/>
              </a:rPr>
              <a:t>Q: </a:t>
            </a:r>
            <a:r>
              <a:rPr kumimoji="0" lang="en-US" sz="1000" i="1" u="none" strike="noStrike" kern="1200" cap="none" spc="0" normalizeH="0" baseline="0" noProof="0">
                <a:ln>
                  <a:noFill/>
                </a:ln>
                <a:solidFill>
                  <a:prstClr val="black"/>
                </a:solidFill>
                <a:effectLst/>
                <a:uLnTx/>
                <a:uFillTx/>
                <a:latin typeface="Calibri"/>
                <a:ea typeface="+mn-ea"/>
                <a:cs typeface="+mn-cs"/>
              </a:rPr>
              <a:t>How familiar are you with the work that Rotary does?</a:t>
            </a:r>
          </a:p>
        </p:txBody>
      </p:sp>
      <p:pic>
        <p:nvPicPr>
          <p:cNvPr id="7" name="Picture 6" descr="Logo&#10;&#10;Description automatically generated">
            <a:extLst>
              <a:ext uri="{FF2B5EF4-FFF2-40B4-BE49-F238E27FC236}">
                <a16:creationId xmlns:a16="http://schemas.microsoft.com/office/drawing/2014/main" id="{DD834405-1909-5C1A-42AF-ED74EF4A15B4}"/>
              </a:ext>
            </a:extLst>
          </p:cNvPr>
          <p:cNvPicPr>
            <a:picLocks noChangeAspect="1"/>
          </p:cNvPicPr>
          <p:nvPr/>
        </p:nvPicPr>
        <p:blipFill>
          <a:blip r:embed="rId3"/>
          <a:stretch>
            <a:fillRect/>
          </a:stretch>
        </p:blipFill>
        <p:spPr>
          <a:xfrm>
            <a:off x="407773" y="14406"/>
            <a:ext cx="1557685" cy="585669"/>
          </a:xfrm>
          <a:prstGeom prst="rect">
            <a:avLst/>
          </a:prstGeom>
        </p:spPr>
      </p:pic>
      <p:sp>
        <p:nvSpPr>
          <p:cNvPr id="15" name="TextBox 14">
            <a:extLst>
              <a:ext uri="{FF2B5EF4-FFF2-40B4-BE49-F238E27FC236}">
                <a16:creationId xmlns:a16="http://schemas.microsoft.com/office/drawing/2014/main" id="{08295D04-FCBF-F07D-9AA8-9A77FDF11220}"/>
              </a:ext>
            </a:extLst>
          </p:cNvPr>
          <p:cNvSpPr txBox="1"/>
          <p:nvPr/>
        </p:nvSpPr>
        <p:spPr>
          <a:xfrm>
            <a:off x="145185" y="2293539"/>
            <a:ext cx="1837210" cy="523220"/>
          </a:xfrm>
          <a:prstGeom prst="rect">
            <a:avLst/>
          </a:prstGeom>
          <a:noFill/>
        </p:spPr>
        <p:txBody>
          <a:bodyPr wrap="square">
            <a:spAutoFit/>
          </a:bodyPr>
          <a:lstStyle/>
          <a:p>
            <a:pPr algn="ctr"/>
            <a:r>
              <a:rPr lang="en-US" sz="1400"/>
              <a:t>(Unaided) Awareness of Rotary</a:t>
            </a:r>
          </a:p>
        </p:txBody>
      </p:sp>
      <p:sp>
        <p:nvSpPr>
          <p:cNvPr id="16" name="TextBox 15">
            <a:extLst>
              <a:ext uri="{FF2B5EF4-FFF2-40B4-BE49-F238E27FC236}">
                <a16:creationId xmlns:a16="http://schemas.microsoft.com/office/drawing/2014/main" id="{83567B95-CFF1-E9EF-B1A7-249412F2CC9C}"/>
              </a:ext>
            </a:extLst>
          </p:cNvPr>
          <p:cNvSpPr txBox="1"/>
          <p:nvPr/>
        </p:nvSpPr>
        <p:spPr>
          <a:xfrm>
            <a:off x="1534093" y="2845648"/>
            <a:ext cx="464820" cy="1204477"/>
          </a:xfrm>
          <a:prstGeom prst="rect">
            <a:avLst/>
          </a:prstGeom>
        </p:spPr>
        <p:txBody>
          <a:bodyPr vert="horz" wrap="none" lIns="91440" tIns="45720" rIns="91440" bIns="45720" rtlCol="0" anchor="ctr">
            <a:normAutofit fontScale="92500" lnSpcReduction="10000"/>
          </a:bodyPr>
          <a:lstStyle/>
          <a:p>
            <a:r>
              <a:rPr lang="en-US" sz="1200"/>
              <a:t>#1</a:t>
            </a:r>
          </a:p>
          <a:p>
            <a:endParaRPr lang="en-US" sz="1200"/>
          </a:p>
          <a:p>
            <a:endParaRPr lang="en-US" sz="1200"/>
          </a:p>
          <a:p>
            <a:r>
              <a:rPr lang="en-US" sz="1200"/>
              <a:t>#2</a:t>
            </a:r>
          </a:p>
          <a:p>
            <a:endParaRPr lang="en-US" sz="1200"/>
          </a:p>
          <a:p>
            <a:endParaRPr lang="en-US" sz="1200"/>
          </a:p>
          <a:p>
            <a:r>
              <a:rPr lang="en-US" sz="1200"/>
              <a:t>#3</a:t>
            </a:r>
          </a:p>
        </p:txBody>
      </p:sp>
      <p:sp>
        <p:nvSpPr>
          <p:cNvPr id="18" name="TextBox 17">
            <a:extLst>
              <a:ext uri="{FF2B5EF4-FFF2-40B4-BE49-F238E27FC236}">
                <a16:creationId xmlns:a16="http://schemas.microsoft.com/office/drawing/2014/main" id="{FE4BA18F-FC58-EEEB-44DE-508E46FAAF7D}"/>
              </a:ext>
            </a:extLst>
          </p:cNvPr>
          <p:cNvSpPr txBox="1"/>
          <p:nvPr/>
        </p:nvSpPr>
        <p:spPr>
          <a:xfrm>
            <a:off x="759737" y="4142879"/>
            <a:ext cx="914400" cy="465170"/>
          </a:xfrm>
          <a:prstGeom prst="rect">
            <a:avLst/>
          </a:prstGeom>
        </p:spPr>
        <p:txBody>
          <a:bodyPr vert="horz" wrap="none" lIns="91440" tIns="45720" rIns="91440" bIns="45720" rtlCol="0" anchor="ctr">
            <a:normAutofit/>
          </a:bodyPr>
          <a:lstStyle/>
          <a:p>
            <a:r>
              <a:rPr lang="en-US" sz="1400"/>
              <a:t>% said Rotary</a:t>
            </a:r>
          </a:p>
        </p:txBody>
      </p:sp>
      <p:sp>
        <p:nvSpPr>
          <p:cNvPr id="26" name="TextBox 25">
            <a:extLst>
              <a:ext uri="{FF2B5EF4-FFF2-40B4-BE49-F238E27FC236}">
                <a16:creationId xmlns:a16="http://schemas.microsoft.com/office/drawing/2014/main" id="{960D691C-1E36-30F5-9E83-630F35B94557}"/>
              </a:ext>
            </a:extLst>
          </p:cNvPr>
          <p:cNvSpPr txBox="1"/>
          <p:nvPr/>
        </p:nvSpPr>
        <p:spPr>
          <a:xfrm>
            <a:off x="145185" y="4571088"/>
            <a:ext cx="4161092"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effectLst/>
                <a:uLnTx/>
                <a:uFillTx/>
                <a:latin typeface="Calibri"/>
                <a:ea typeface="+mn-ea"/>
                <a:cs typeface="+mn-cs"/>
              </a:rPr>
              <a:t>Q: When you think of local organizations/community groups that provide opportunities for working with others to address social issues and unmet needs in your community, which come to mind? </a:t>
            </a:r>
          </a:p>
        </p:txBody>
      </p:sp>
      <p:graphicFrame>
        <p:nvGraphicFramePr>
          <p:cNvPr id="6" name="Table 5">
            <a:extLst>
              <a:ext uri="{FF2B5EF4-FFF2-40B4-BE49-F238E27FC236}">
                <a16:creationId xmlns:a16="http://schemas.microsoft.com/office/drawing/2014/main" id="{0A21DBA0-AA6A-5573-4653-86622C03BEC2}"/>
              </a:ext>
            </a:extLst>
          </p:cNvPr>
          <p:cNvGraphicFramePr>
            <a:graphicFrameLocks noGrp="1"/>
          </p:cNvGraphicFramePr>
          <p:nvPr/>
        </p:nvGraphicFramePr>
        <p:xfrm>
          <a:off x="1976690" y="2173357"/>
          <a:ext cx="683475" cy="2370236"/>
        </p:xfrm>
        <a:graphic>
          <a:graphicData uri="http://schemas.openxmlformats.org/drawingml/2006/table">
            <a:tbl>
              <a:tblPr/>
              <a:tblGrid>
                <a:gridCol w="683475">
                  <a:extLst>
                    <a:ext uri="{9D8B030D-6E8A-4147-A177-3AD203B41FA5}">
                      <a16:colId xmlns:a16="http://schemas.microsoft.com/office/drawing/2014/main" val="3444245378"/>
                    </a:ext>
                  </a:extLst>
                </a:gridCol>
              </a:tblGrid>
              <a:tr h="591204">
                <a:tc>
                  <a:txBody>
                    <a:bodyPr/>
                    <a:lstStyle/>
                    <a:p>
                      <a:pPr algn="ctr" fontAlgn="ctr"/>
                      <a:r>
                        <a:rPr lang="en-US" sz="800" b="1" i="0" u="none" strike="noStrike" dirty="0">
                          <a:solidFill>
                            <a:srgbClr val="FFFFFF"/>
                          </a:solidFill>
                          <a:effectLst/>
                          <a:latin typeface="Calibri" panose="020F0502020204030204" pitchFamily="34" charset="0"/>
                        </a:rPr>
                        <a:t>UNITED STATES</a:t>
                      </a:r>
                    </a:p>
                  </a:txBody>
                  <a:tcPr marL="7767" marR="7767" marT="7767" marB="0" vert="vert270" anchor="ctr">
                    <a:lnL>
                      <a:noFill/>
                    </a:lnL>
                    <a:lnR>
                      <a:noFill/>
                    </a:lnR>
                    <a:lnT>
                      <a:noFill/>
                    </a:lnT>
                    <a:lnB w="12700" cap="flat" cmpd="sng" algn="ctr">
                      <a:solidFill>
                        <a:srgbClr val="FFFFFF"/>
                      </a:solidFill>
                      <a:prstDash val="solid"/>
                      <a:round/>
                      <a:headEnd type="none" w="med" len="med"/>
                      <a:tailEnd type="none" w="med" len="med"/>
                    </a:lnB>
                    <a:solidFill>
                      <a:srgbClr val="F7A81B"/>
                    </a:solidFill>
                  </a:tcPr>
                </a:tc>
                <a:extLst>
                  <a:ext uri="{0D108BD9-81ED-4DB2-BD59-A6C34878D82A}">
                    <a16:rowId xmlns:a16="http://schemas.microsoft.com/office/drawing/2014/main" val="1393038750"/>
                  </a:ext>
                </a:extLst>
              </a:tr>
              <a:tr h="444758">
                <a:tc>
                  <a:txBody>
                    <a:bodyPr/>
                    <a:lstStyle/>
                    <a:p>
                      <a:pPr algn="ctr" fontAlgn="ctr"/>
                      <a:r>
                        <a:rPr lang="en-US" sz="800" b="1" i="0" u="none" strike="noStrike" dirty="0">
                          <a:solidFill>
                            <a:srgbClr val="000000"/>
                          </a:solidFill>
                          <a:effectLst/>
                          <a:latin typeface="Calibri" panose="020F0502020204030204" pitchFamily="34" charset="0"/>
                        </a:rPr>
                        <a:t>Red Cross</a:t>
                      </a:r>
                    </a:p>
                  </a:txBody>
                  <a:tcPr marL="7767" marR="7767" marT="7767"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49526697"/>
                  </a:ext>
                </a:extLst>
              </a:tr>
              <a:tr h="444758">
                <a:tc>
                  <a:txBody>
                    <a:bodyPr/>
                    <a:lstStyle/>
                    <a:p>
                      <a:pPr algn="ctr" fontAlgn="ctr"/>
                      <a:r>
                        <a:rPr lang="en-US" sz="800" b="1" i="0" u="none" strike="noStrike" dirty="0">
                          <a:solidFill>
                            <a:srgbClr val="000000"/>
                          </a:solidFill>
                          <a:effectLst/>
                          <a:latin typeface="Calibri" panose="020F0502020204030204" pitchFamily="34" charset="0"/>
                        </a:rPr>
                        <a:t>Salvation Army (Salvos)</a:t>
                      </a:r>
                    </a:p>
                  </a:txBody>
                  <a:tcPr marL="7767" marR="7767" marT="7767"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411684072"/>
                  </a:ext>
                </a:extLst>
              </a:tr>
              <a:tr h="444758">
                <a:tc>
                  <a:txBody>
                    <a:bodyPr/>
                    <a:lstStyle/>
                    <a:p>
                      <a:pPr algn="ctr" fontAlgn="ctr"/>
                      <a:r>
                        <a:rPr lang="en-US" sz="800" b="1" i="0" u="none" strike="noStrike" dirty="0">
                          <a:solidFill>
                            <a:srgbClr val="000000"/>
                          </a:solidFill>
                          <a:effectLst/>
                          <a:latin typeface="Calibri" panose="020F0502020204030204" pitchFamily="34" charset="0"/>
                        </a:rPr>
                        <a:t>Food banks</a:t>
                      </a:r>
                    </a:p>
                  </a:txBody>
                  <a:tcPr marL="7767" marR="7767" marT="7767"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947946208"/>
                  </a:ext>
                </a:extLst>
              </a:tr>
              <a:tr h="444758">
                <a:tc>
                  <a:txBody>
                    <a:bodyPr/>
                    <a:lstStyle/>
                    <a:p>
                      <a:pPr algn="ctr" fontAlgn="ctr"/>
                      <a:r>
                        <a:rPr lang="en-US" sz="900" b="1" i="0" u="none" strike="noStrike" dirty="0">
                          <a:solidFill>
                            <a:srgbClr val="000000"/>
                          </a:solidFill>
                          <a:effectLst/>
                          <a:latin typeface="Calibri" panose="020F0502020204030204" pitchFamily="34" charset="0"/>
                        </a:rPr>
                        <a:t>2%</a:t>
                      </a:r>
                    </a:p>
                  </a:txBody>
                  <a:tcPr marL="7767" marR="7767" marT="7767" marB="0" anchor="ctr">
                    <a:lnL>
                      <a:noFill/>
                    </a:lnL>
                    <a:lnR>
                      <a:noFill/>
                    </a:lnR>
                    <a:lnT w="12700" cap="flat" cmpd="sng" algn="ctr">
                      <a:solidFill>
                        <a:srgbClr val="FFFFFF"/>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394148407"/>
                  </a:ext>
                </a:extLst>
              </a:tr>
            </a:tbl>
          </a:graphicData>
        </a:graphic>
      </p:graphicFrame>
      <p:pic>
        <p:nvPicPr>
          <p:cNvPr id="9" name="Picture 8" descr="A graph of a number of different shades of orange&#10;&#10;Description automatically generated with medium confidence">
            <a:extLst>
              <a:ext uri="{FF2B5EF4-FFF2-40B4-BE49-F238E27FC236}">
                <a16:creationId xmlns:a16="http://schemas.microsoft.com/office/drawing/2014/main" id="{E58E2052-2E21-2435-1480-9DA2312C9D32}"/>
              </a:ext>
            </a:extLst>
          </p:cNvPr>
          <p:cNvPicPr>
            <a:picLocks noChangeAspect="1"/>
          </p:cNvPicPr>
          <p:nvPr/>
        </p:nvPicPr>
        <p:blipFill>
          <a:blip r:embed="rId4"/>
          <a:stretch>
            <a:fillRect/>
          </a:stretch>
        </p:blipFill>
        <p:spPr>
          <a:xfrm>
            <a:off x="5430864" y="2003599"/>
            <a:ext cx="2577273" cy="2604450"/>
          </a:xfrm>
          <a:prstGeom prst="rect">
            <a:avLst/>
          </a:prstGeom>
        </p:spPr>
      </p:pic>
    </p:spTree>
    <p:extLst>
      <p:ext uri="{BB962C8B-B14F-4D97-AF65-F5344CB8AC3E}">
        <p14:creationId xmlns:p14="http://schemas.microsoft.com/office/powerpoint/2010/main" val="103366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7</a:t>
            </a:fld>
            <a:endParaRPr lang="en-US" dirty="0"/>
          </a:p>
        </p:txBody>
      </p:sp>
      <p:sp>
        <p:nvSpPr>
          <p:cNvPr id="10" name="TextBox 9">
            <a:extLst>
              <a:ext uri="{FF2B5EF4-FFF2-40B4-BE49-F238E27FC236}">
                <a16:creationId xmlns:a16="http://schemas.microsoft.com/office/drawing/2014/main" id="{1C814CA4-81DC-E8D2-C000-94C1CCC558D4}"/>
              </a:ext>
            </a:extLst>
          </p:cNvPr>
          <p:cNvSpPr txBox="1"/>
          <p:nvPr/>
        </p:nvSpPr>
        <p:spPr>
          <a:xfrm>
            <a:off x="272086" y="793463"/>
            <a:ext cx="7521278" cy="369332"/>
          </a:xfrm>
          <a:prstGeom prst="rect">
            <a:avLst/>
          </a:prstGeom>
          <a:noFill/>
        </p:spPr>
        <p:txBody>
          <a:bodyPr wrap="square">
            <a:spAutoFit/>
          </a:bodyPr>
          <a:lstStyle/>
          <a:p>
            <a:pPr marL="214313" indent="-214313">
              <a:buFont typeface="Wingdings" panose="05000000000000000000" pitchFamily="2" charset="2"/>
              <a:buChar char="Ø"/>
            </a:pPr>
            <a:r>
              <a:rPr lang="en-US" dirty="0"/>
              <a:t>Awareness of </a:t>
            </a:r>
            <a:r>
              <a:rPr lang="en-US" b="1" dirty="0"/>
              <a:t>local Rotary clubs has increased by 26% </a:t>
            </a:r>
            <a:r>
              <a:rPr lang="en-US" dirty="0"/>
              <a:t>since 2015</a:t>
            </a:r>
          </a:p>
        </p:txBody>
      </p:sp>
      <p:sp>
        <p:nvSpPr>
          <p:cNvPr id="11" name="TextBox 10">
            <a:extLst>
              <a:ext uri="{FF2B5EF4-FFF2-40B4-BE49-F238E27FC236}">
                <a16:creationId xmlns:a16="http://schemas.microsoft.com/office/drawing/2014/main" id="{2FAA9441-4292-DDB1-1F1A-954DA03B545D}"/>
              </a:ext>
            </a:extLst>
          </p:cNvPr>
          <p:cNvSpPr txBox="1"/>
          <p:nvPr/>
        </p:nvSpPr>
        <p:spPr>
          <a:xfrm>
            <a:off x="102168" y="4872734"/>
            <a:ext cx="2047355" cy="213585"/>
          </a:xfrm>
          <a:prstGeom prst="rect">
            <a:avLst/>
          </a:prstGeom>
          <a:noFill/>
        </p:spPr>
        <p:txBody>
          <a:bodyPr wrap="none" rtlCol="0">
            <a:spAutoFit/>
          </a:bodyPr>
          <a:lstStyle/>
          <a:p>
            <a:r>
              <a:rPr lang="en-US" sz="788" i="1" dirty="0">
                <a:solidFill>
                  <a:schemeClr val="bg1">
                    <a:lumMod val="50000"/>
                  </a:schemeClr>
                </a:solidFill>
              </a:rPr>
              <a:t>Q10: Are you familiar with local Rotary Clubs?</a:t>
            </a:r>
          </a:p>
        </p:txBody>
      </p:sp>
      <p:sp>
        <p:nvSpPr>
          <p:cNvPr id="13" name="Oval 12">
            <a:extLst>
              <a:ext uri="{FF2B5EF4-FFF2-40B4-BE49-F238E27FC236}">
                <a16:creationId xmlns:a16="http://schemas.microsoft.com/office/drawing/2014/main" id="{BF83B249-BB26-84D7-E445-1717CB27A76D}"/>
              </a:ext>
            </a:extLst>
          </p:cNvPr>
          <p:cNvSpPr/>
          <p:nvPr/>
        </p:nvSpPr>
        <p:spPr>
          <a:xfrm>
            <a:off x="517413" y="2876439"/>
            <a:ext cx="1475086" cy="1521593"/>
          </a:xfrm>
          <a:prstGeom prst="ellipse">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41%</a:t>
            </a:r>
          </a:p>
        </p:txBody>
      </p:sp>
      <p:sp>
        <p:nvSpPr>
          <p:cNvPr id="16" name="TextBox 15">
            <a:extLst>
              <a:ext uri="{FF2B5EF4-FFF2-40B4-BE49-F238E27FC236}">
                <a16:creationId xmlns:a16="http://schemas.microsoft.com/office/drawing/2014/main" id="{B562714A-4382-20E7-9D24-B220F378C923}"/>
              </a:ext>
            </a:extLst>
          </p:cNvPr>
          <p:cNvSpPr txBox="1"/>
          <p:nvPr/>
        </p:nvSpPr>
        <p:spPr>
          <a:xfrm>
            <a:off x="5976258" y="4866386"/>
            <a:ext cx="3104714" cy="213585"/>
          </a:xfrm>
          <a:prstGeom prst="rect">
            <a:avLst/>
          </a:prstGeom>
          <a:noFill/>
        </p:spPr>
        <p:txBody>
          <a:bodyPr wrap="square">
            <a:spAutoFit/>
          </a:bodyPr>
          <a:lstStyle/>
          <a:p>
            <a:r>
              <a:rPr lang="en-US" sz="788" b="1" dirty="0"/>
              <a:t>Source: </a:t>
            </a:r>
            <a:r>
              <a:rPr lang="en-US" sz="788" dirty="0"/>
              <a:t>Rotary Global Public Image Research, January 2023</a:t>
            </a:r>
          </a:p>
        </p:txBody>
      </p:sp>
      <p:sp>
        <p:nvSpPr>
          <p:cNvPr id="17" name="TextBox 16">
            <a:extLst>
              <a:ext uri="{FF2B5EF4-FFF2-40B4-BE49-F238E27FC236}">
                <a16:creationId xmlns:a16="http://schemas.microsoft.com/office/drawing/2014/main" id="{1D4E2027-BF86-8993-3DF7-95B8F654FD88}"/>
              </a:ext>
            </a:extLst>
          </p:cNvPr>
          <p:cNvSpPr txBox="1"/>
          <p:nvPr/>
        </p:nvSpPr>
        <p:spPr>
          <a:xfrm>
            <a:off x="719404" y="4463932"/>
            <a:ext cx="1091966" cy="300082"/>
          </a:xfrm>
          <a:prstGeom prst="rect">
            <a:avLst/>
          </a:prstGeom>
          <a:noFill/>
        </p:spPr>
        <p:txBody>
          <a:bodyPr wrap="none" rtlCol="0">
            <a:spAutoFit/>
          </a:bodyPr>
          <a:lstStyle/>
          <a:p>
            <a:r>
              <a:rPr lang="en-US" sz="1350" b="1" dirty="0"/>
              <a:t>Global: 2015</a:t>
            </a:r>
          </a:p>
        </p:txBody>
      </p:sp>
      <p:sp>
        <p:nvSpPr>
          <p:cNvPr id="18" name="TextBox 17">
            <a:extLst>
              <a:ext uri="{FF2B5EF4-FFF2-40B4-BE49-F238E27FC236}">
                <a16:creationId xmlns:a16="http://schemas.microsoft.com/office/drawing/2014/main" id="{D7CC2A25-837F-B4AB-BAD3-8982B7DCE301}"/>
              </a:ext>
            </a:extLst>
          </p:cNvPr>
          <p:cNvSpPr txBox="1"/>
          <p:nvPr/>
        </p:nvSpPr>
        <p:spPr>
          <a:xfrm>
            <a:off x="2705172" y="3498736"/>
            <a:ext cx="1091966" cy="300082"/>
          </a:xfrm>
          <a:prstGeom prst="rect">
            <a:avLst/>
          </a:prstGeom>
          <a:noFill/>
        </p:spPr>
        <p:txBody>
          <a:bodyPr wrap="none" rtlCol="0">
            <a:spAutoFit/>
          </a:bodyPr>
          <a:lstStyle/>
          <a:p>
            <a:r>
              <a:rPr lang="en-US" sz="1350" b="1" dirty="0"/>
              <a:t>Global: 2022</a:t>
            </a:r>
          </a:p>
        </p:txBody>
      </p:sp>
      <p:sp>
        <p:nvSpPr>
          <p:cNvPr id="3" name="Oval 2">
            <a:extLst>
              <a:ext uri="{FF2B5EF4-FFF2-40B4-BE49-F238E27FC236}">
                <a16:creationId xmlns:a16="http://schemas.microsoft.com/office/drawing/2014/main" id="{F43A1531-C444-C120-67D3-E6BEB6700744}"/>
              </a:ext>
            </a:extLst>
          </p:cNvPr>
          <p:cNvSpPr/>
          <p:nvPr/>
        </p:nvSpPr>
        <p:spPr>
          <a:xfrm>
            <a:off x="2397728" y="1815811"/>
            <a:ext cx="1634997" cy="152159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67%</a:t>
            </a:r>
          </a:p>
        </p:txBody>
      </p:sp>
      <p:sp>
        <p:nvSpPr>
          <p:cNvPr id="4" name="TextBox 3">
            <a:extLst>
              <a:ext uri="{FF2B5EF4-FFF2-40B4-BE49-F238E27FC236}">
                <a16:creationId xmlns:a16="http://schemas.microsoft.com/office/drawing/2014/main" id="{56702DFF-3750-15D6-520D-EED0098E979C}"/>
              </a:ext>
            </a:extLst>
          </p:cNvPr>
          <p:cNvSpPr txBox="1"/>
          <p:nvPr/>
        </p:nvSpPr>
        <p:spPr>
          <a:xfrm>
            <a:off x="6320500" y="3967554"/>
            <a:ext cx="819455" cy="300082"/>
          </a:xfrm>
          <a:prstGeom prst="rect">
            <a:avLst/>
          </a:prstGeom>
          <a:noFill/>
        </p:spPr>
        <p:txBody>
          <a:bodyPr wrap="none" rtlCol="0">
            <a:spAutoFit/>
          </a:bodyPr>
          <a:lstStyle/>
          <a:p>
            <a:r>
              <a:rPr lang="en-US" sz="1350" b="1" dirty="0">
                <a:solidFill>
                  <a:srgbClr val="0070C0"/>
                </a:solidFill>
              </a:rPr>
              <a:t>US: 2023</a:t>
            </a:r>
          </a:p>
        </p:txBody>
      </p:sp>
      <p:sp>
        <p:nvSpPr>
          <p:cNvPr id="6" name="Arrow: Right 5">
            <a:extLst>
              <a:ext uri="{FF2B5EF4-FFF2-40B4-BE49-F238E27FC236}">
                <a16:creationId xmlns:a16="http://schemas.microsoft.com/office/drawing/2014/main" id="{8587CC26-7C8C-AD54-BE4A-A8186C4F6D6A}"/>
              </a:ext>
            </a:extLst>
          </p:cNvPr>
          <p:cNvSpPr/>
          <p:nvPr/>
        </p:nvSpPr>
        <p:spPr>
          <a:xfrm rot="19631108">
            <a:off x="1992499" y="3091606"/>
            <a:ext cx="512771" cy="190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9" name="Group 18">
            <a:extLst>
              <a:ext uri="{FF2B5EF4-FFF2-40B4-BE49-F238E27FC236}">
                <a16:creationId xmlns:a16="http://schemas.microsoft.com/office/drawing/2014/main" id="{F2BBC803-3473-D45B-6BD6-02D35BA7A0D4}"/>
              </a:ext>
            </a:extLst>
          </p:cNvPr>
          <p:cNvGrpSpPr/>
          <p:nvPr/>
        </p:nvGrpSpPr>
        <p:grpSpPr>
          <a:xfrm>
            <a:off x="5472063" y="2619459"/>
            <a:ext cx="2713548" cy="715581"/>
            <a:chOff x="3196971" y="3064877"/>
            <a:chExt cx="3618064" cy="954108"/>
          </a:xfrm>
        </p:grpSpPr>
        <p:sp>
          <p:nvSpPr>
            <p:cNvPr id="12" name="Rectangle 11">
              <a:extLst>
                <a:ext uri="{FF2B5EF4-FFF2-40B4-BE49-F238E27FC236}">
                  <a16:creationId xmlns:a16="http://schemas.microsoft.com/office/drawing/2014/main" id="{54BDFAE6-4390-D8AF-23F9-716238AFDC35}"/>
                </a:ext>
              </a:extLst>
            </p:cNvPr>
            <p:cNvSpPr/>
            <p:nvPr/>
          </p:nvSpPr>
          <p:spPr>
            <a:xfrm>
              <a:off x="3196971" y="3349460"/>
              <a:ext cx="3618064" cy="541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a:extLst>
                <a:ext uri="{FF2B5EF4-FFF2-40B4-BE49-F238E27FC236}">
                  <a16:creationId xmlns:a16="http://schemas.microsoft.com/office/drawing/2014/main" id="{B76802C1-68E5-1794-FAEA-D7204A188742}"/>
                </a:ext>
              </a:extLst>
            </p:cNvPr>
            <p:cNvSpPr txBox="1"/>
            <p:nvPr/>
          </p:nvSpPr>
          <p:spPr>
            <a:xfrm>
              <a:off x="4129448" y="3064877"/>
              <a:ext cx="1556835" cy="954108"/>
            </a:xfrm>
            <a:prstGeom prst="rect">
              <a:avLst/>
            </a:prstGeom>
            <a:noFill/>
          </p:spPr>
          <p:txBody>
            <a:bodyPr wrap="square" rtlCol="0">
              <a:spAutoFit/>
            </a:bodyPr>
            <a:lstStyle/>
            <a:p>
              <a:r>
                <a:rPr lang="en-US" sz="4050" b="1" dirty="0"/>
                <a:t>66%</a:t>
              </a:r>
            </a:p>
          </p:txBody>
        </p:sp>
      </p:grpSp>
      <p:sp>
        <p:nvSpPr>
          <p:cNvPr id="8" name="Title 1">
            <a:extLst>
              <a:ext uri="{FF2B5EF4-FFF2-40B4-BE49-F238E27FC236}">
                <a16:creationId xmlns:a16="http://schemas.microsoft.com/office/drawing/2014/main" id="{FD95AA73-1DA9-39A0-4B25-2F365F56AC3A}"/>
              </a:ext>
            </a:extLst>
          </p:cNvPr>
          <p:cNvSpPr txBox="1">
            <a:spLocks/>
          </p:cNvSpPr>
          <p:nvPr/>
        </p:nvSpPr>
        <p:spPr>
          <a:xfrm>
            <a:off x="0" y="2702"/>
            <a:ext cx="9144000" cy="627996"/>
          </a:xfrm>
          <a:prstGeom prst="rect">
            <a:avLst/>
          </a:prstGeom>
          <a:solidFill>
            <a:srgbClr val="01B4E7"/>
          </a:solidFill>
        </p:spPr>
        <p:txBody>
          <a:bodyPr vert="horz" lIns="68580" tIns="34290" rIns="68580" bIns="34290" rtlCol="0" anchor="b">
            <a:no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marL="126206" algn="l"/>
            <a:r>
              <a:rPr lang="en-US" sz="2700" dirty="0">
                <a:solidFill>
                  <a:schemeClr val="bg1"/>
                </a:solidFill>
              </a:rPr>
              <a:t>Global Awareness of Local Clubs</a:t>
            </a:r>
            <a:endParaRPr lang="en-GB" sz="2700" dirty="0">
              <a:solidFill>
                <a:schemeClr val="bg1"/>
              </a:solidFill>
            </a:endParaRPr>
          </a:p>
        </p:txBody>
      </p:sp>
      <p:sp>
        <p:nvSpPr>
          <p:cNvPr id="5" name="Rectangle: Rounded Corners 4">
            <a:extLst>
              <a:ext uri="{FF2B5EF4-FFF2-40B4-BE49-F238E27FC236}">
                <a16:creationId xmlns:a16="http://schemas.microsoft.com/office/drawing/2014/main" id="{1EB45910-5B53-0999-3285-DB52A7ECA43C}"/>
              </a:ext>
            </a:extLst>
          </p:cNvPr>
          <p:cNvSpPr/>
          <p:nvPr/>
        </p:nvSpPr>
        <p:spPr>
          <a:xfrm>
            <a:off x="5753100" y="2194560"/>
            <a:ext cx="1943100" cy="16002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81023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aph of a number of people&#10;&#10;Description automatically generated with medium confidence">
            <a:extLst>
              <a:ext uri="{FF2B5EF4-FFF2-40B4-BE49-F238E27FC236}">
                <a16:creationId xmlns:a16="http://schemas.microsoft.com/office/drawing/2014/main" id="{06E266D8-EDA0-468F-9C90-EABA9304B6B0}"/>
              </a:ext>
            </a:extLst>
          </p:cNvPr>
          <p:cNvPicPr>
            <a:picLocks noChangeAspect="1"/>
          </p:cNvPicPr>
          <p:nvPr/>
        </p:nvPicPr>
        <p:blipFill>
          <a:blip r:embed="rId3"/>
          <a:stretch>
            <a:fillRect/>
          </a:stretch>
        </p:blipFill>
        <p:spPr>
          <a:xfrm>
            <a:off x="5157243" y="1539348"/>
            <a:ext cx="3275877" cy="3275877"/>
          </a:xfrm>
          <a:prstGeom prst="rect">
            <a:avLst/>
          </a:prstGeom>
        </p:spPr>
      </p:pic>
      <p:pic>
        <p:nvPicPr>
          <p:cNvPr id="10" name="Picture 9" descr="A bar graph with text&#10;&#10;Description automatically generated">
            <a:extLst>
              <a:ext uri="{FF2B5EF4-FFF2-40B4-BE49-F238E27FC236}">
                <a16:creationId xmlns:a16="http://schemas.microsoft.com/office/drawing/2014/main" id="{2F68F090-2F1F-A967-9BC8-AC8C487FF45B}"/>
              </a:ext>
            </a:extLst>
          </p:cNvPr>
          <p:cNvPicPr>
            <a:picLocks noChangeAspect="1"/>
          </p:cNvPicPr>
          <p:nvPr/>
        </p:nvPicPr>
        <p:blipFill>
          <a:blip r:embed="rId4"/>
          <a:stretch>
            <a:fillRect/>
          </a:stretch>
        </p:blipFill>
        <p:spPr>
          <a:xfrm>
            <a:off x="867875" y="1727778"/>
            <a:ext cx="3000382" cy="3000382"/>
          </a:xfrm>
          <a:prstGeom prst="rect">
            <a:avLst/>
          </a:prstGeom>
        </p:spPr>
      </p:pic>
      <p:sp>
        <p:nvSpPr>
          <p:cNvPr id="2" name="Title 1">
            <a:extLst>
              <a:ext uri="{FF2B5EF4-FFF2-40B4-BE49-F238E27FC236}">
                <a16:creationId xmlns:a16="http://schemas.microsoft.com/office/drawing/2014/main" id="{7AB9DDE6-086D-C6EF-E458-ECC8ED6E725D}"/>
              </a:ext>
            </a:extLst>
          </p:cNvPr>
          <p:cNvSpPr>
            <a:spLocks noGrp="1"/>
          </p:cNvSpPr>
          <p:nvPr>
            <p:ph type="title"/>
          </p:nvPr>
        </p:nvSpPr>
        <p:spPr>
          <a:xfrm>
            <a:off x="307318" y="448707"/>
            <a:ext cx="7559217" cy="517396"/>
          </a:xfrm>
        </p:spPr>
        <p:txBody>
          <a:bodyPr>
            <a:normAutofit/>
          </a:bodyPr>
          <a:lstStyle/>
          <a:p>
            <a:r>
              <a:rPr lang="en-US"/>
              <a:t>Most important features (non-branded)</a:t>
            </a:r>
            <a:endParaRPr lang="en-GB"/>
          </a:p>
        </p:txBody>
      </p:sp>
      <p:sp>
        <p:nvSpPr>
          <p:cNvPr id="6" name="TextBox 5">
            <a:extLst>
              <a:ext uri="{FF2B5EF4-FFF2-40B4-BE49-F238E27FC236}">
                <a16:creationId xmlns:a16="http://schemas.microsoft.com/office/drawing/2014/main" id="{A6C10758-8F5F-02E0-8A78-76A4ED431299}"/>
              </a:ext>
            </a:extLst>
          </p:cNvPr>
          <p:cNvSpPr txBox="1"/>
          <p:nvPr/>
        </p:nvSpPr>
        <p:spPr>
          <a:xfrm>
            <a:off x="-1" y="4767262"/>
            <a:ext cx="3330055" cy="376238"/>
          </a:xfrm>
          <a:prstGeom prst="rect">
            <a:avLst/>
          </a:prstGeom>
        </p:spPr>
        <p:txBody>
          <a:bodyPr vert="horz" wrap="none" lIns="91440" tIns="45720" rIns="91440" bIns="45720" rtlCol="0" anchor="ctr">
            <a:normAutofit/>
          </a:bodyPr>
          <a:lstStyle/>
          <a:p>
            <a:r>
              <a:rPr lang="en-US" sz="800" i="1">
                <a:solidFill>
                  <a:schemeClr val="bg1">
                    <a:lumMod val="50000"/>
                  </a:schemeClr>
                </a:solidFill>
              </a:rPr>
              <a:t>Q: When you consider joining a non-profit service organization, what attributes are most important to you? </a:t>
            </a:r>
          </a:p>
        </p:txBody>
      </p:sp>
      <p:sp>
        <p:nvSpPr>
          <p:cNvPr id="5" name="Text Placeholder 2">
            <a:extLst>
              <a:ext uri="{FF2B5EF4-FFF2-40B4-BE49-F238E27FC236}">
                <a16:creationId xmlns:a16="http://schemas.microsoft.com/office/drawing/2014/main" id="{0C8EBC73-E78A-BE70-C172-4F9607B9A1FF}"/>
              </a:ext>
            </a:extLst>
          </p:cNvPr>
          <p:cNvSpPr>
            <a:spLocks noGrp="1"/>
          </p:cNvSpPr>
          <p:nvPr>
            <p:ph type="body" sz="quarter" idx="13"/>
          </p:nvPr>
        </p:nvSpPr>
        <p:spPr>
          <a:xfrm>
            <a:off x="307318" y="903340"/>
            <a:ext cx="8729106" cy="969351"/>
          </a:xfrm>
        </p:spPr>
        <p:txBody>
          <a:bodyPr>
            <a:noAutofit/>
          </a:bodyPr>
          <a:lstStyle/>
          <a:p>
            <a:pPr marL="285750" indent="-285750">
              <a:buFont typeface="Wingdings" panose="05000000000000000000" pitchFamily="2" charset="2"/>
              <a:buChar char="Ø"/>
            </a:pPr>
            <a:r>
              <a:rPr lang="en-US" sz="1400" dirty="0"/>
              <a:t>The top reasons people join nonprofit service-oriented organizations are to </a:t>
            </a:r>
            <a:r>
              <a:rPr lang="en-US" sz="1400" b="1" dirty="0"/>
              <a:t>support causes that are important to them</a:t>
            </a:r>
            <a:r>
              <a:rPr lang="en-US" sz="1400" dirty="0"/>
              <a:t> and </a:t>
            </a:r>
            <a:r>
              <a:rPr lang="en-US" sz="1400" b="1" dirty="0"/>
              <a:t>that provide a sense of purpose.</a:t>
            </a:r>
          </a:p>
          <a:p>
            <a:pPr marL="285750" indent="-285750">
              <a:buFont typeface="Wingdings" panose="05000000000000000000" pitchFamily="2" charset="2"/>
              <a:buChar char="Ø"/>
            </a:pPr>
            <a:r>
              <a:rPr lang="en-US" sz="1400" dirty="0"/>
              <a:t>To make Rotary relevant and appealing, focusing on these  attributes will generate more interest from the public.</a:t>
            </a:r>
          </a:p>
        </p:txBody>
      </p:sp>
      <p:sp>
        <p:nvSpPr>
          <p:cNvPr id="7" name="Oval 6">
            <a:extLst>
              <a:ext uri="{FF2B5EF4-FFF2-40B4-BE49-F238E27FC236}">
                <a16:creationId xmlns:a16="http://schemas.microsoft.com/office/drawing/2014/main" id="{42A28F2A-871C-908C-C040-BEA13CA65592}"/>
              </a:ext>
            </a:extLst>
          </p:cNvPr>
          <p:cNvSpPr/>
          <p:nvPr/>
        </p:nvSpPr>
        <p:spPr>
          <a:xfrm>
            <a:off x="407773" y="1715420"/>
            <a:ext cx="2826580" cy="696805"/>
          </a:xfrm>
          <a:prstGeom prst="ellipse">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1EE479D-46CD-F9F5-54FD-20D200BD7A52}"/>
              </a:ext>
            </a:extLst>
          </p:cNvPr>
          <p:cNvSpPr/>
          <p:nvPr/>
        </p:nvSpPr>
        <p:spPr>
          <a:xfrm>
            <a:off x="5836577" y="4058883"/>
            <a:ext cx="1460522" cy="302608"/>
          </a:xfrm>
          <a:prstGeom prst="ellipse">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E46D16B3-E2E7-1058-BEBD-6956854E08E3}"/>
              </a:ext>
            </a:extLst>
          </p:cNvPr>
          <p:cNvPicPr>
            <a:picLocks noChangeAspect="1"/>
          </p:cNvPicPr>
          <p:nvPr/>
        </p:nvPicPr>
        <p:blipFill>
          <a:blip r:embed="rId5"/>
          <a:stretch>
            <a:fillRect/>
          </a:stretch>
        </p:blipFill>
        <p:spPr>
          <a:xfrm>
            <a:off x="407773" y="14406"/>
            <a:ext cx="1557685" cy="585669"/>
          </a:xfrm>
          <a:prstGeom prst="rect">
            <a:avLst/>
          </a:prstGeom>
        </p:spPr>
      </p:pic>
    </p:spTree>
    <p:extLst>
      <p:ext uri="{BB962C8B-B14F-4D97-AF65-F5344CB8AC3E}">
        <p14:creationId xmlns:p14="http://schemas.microsoft.com/office/powerpoint/2010/main" val="144330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68AA1CA-FA94-5440-9E08-C740B89E2FA5}"/>
              </a:ext>
            </a:extLst>
          </p:cNvPr>
          <p:cNvSpPr/>
          <p:nvPr/>
        </p:nvSpPr>
        <p:spPr>
          <a:xfrm>
            <a:off x="3160511" y="2062437"/>
            <a:ext cx="1028700" cy="438581"/>
          </a:xfrm>
          <a:prstGeom prst="rect">
            <a:avLst/>
          </a:prstGeom>
        </p:spPr>
        <p:txBody>
          <a:bodyPr wrap="square" anchor="ctr">
            <a:noAutofit/>
          </a:bodyPr>
          <a:lstStyle/>
          <a:p>
            <a:pPr algn="ctr">
              <a:lnSpc>
                <a:spcPct val="90000"/>
              </a:lnSpc>
            </a:pPr>
            <a:r>
              <a:rPr lang="en-US" sz="825" b="1" dirty="0">
                <a:solidFill>
                  <a:schemeClr val="bg1"/>
                </a:solidFill>
              </a:rPr>
              <a:t> </a:t>
            </a:r>
            <a:r>
              <a:rPr lang="en-US" sz="1050" b="1" dirty="0">
                <a:solidFill>
                  <a:schemeClr val="bg1"/>
                </a:solidFill>
              </a:rPr>
              <a:t>Increase </a:t>
            </a:r>
            <a:br>
              <a:rPr lang="en-US" sz="1050" b="1" dirty="0">
                <a:solidFill>
                  <a:schemeClr val="bg1"/>
                </a:solidFill>
              </a:rPr>
            </a:br>
            <a:r>
              <a:rPr lang="en-US" sz="1050" b="1" dirty="0">
                <a:solidFill>
                  <a:schemeClr val="bg1"/>
                </a:solidFill>
              </a:rPr>
              <a:t>Impact</a:t>
            </a:r>
            <a:endParaRPr lang="en-US" sz="1350" b="1" dirty="0">
              <a:solidFill>
                <a:schemeClr val="bg1"/>
              </a:solidFill>
            </a:endParaRPr>
          </a:p>
        </p:txBody>
      </p:sp>
      <p:sp>
        <p:nvSpPr>
          <p:cNvPr id="33" name="Rectangle 32">
            <a:extLst>
              <a:ext uri="{FF2B5EF4-FFF2-40B4-BE49-F238E27FC236}">
                <a16:creationId xmlns:a16="http://schemas.microsoft.com/office/drawing/2014/main" id="{01251C10-AB3A-4244-9643-B615D92B8406}"/>
              </a:ext>
            </a:extLst>
          </p:cNvPr>
          <p:cNvSpPr/>
          <p:nvPr/>
        </p:nvSpPr>
        <p:spPr>
          <a:xfrm>
            <a:off x="4954790" y="2062438"/>
            <a:ext cx="1028700" cy="438581"/>
          </a:xfrm>
          <a:prstGeom prst="rect">
            <a:avLst/>
          </a:prstGeom>
        </p:spPr>
        <p:txBody>
          <a:bodyPr wrap="square" anchor="ctr">
            <a:noAutofit/>
          </a:bodyPr>
          <a:lstStyle/>
          <a:p>
            <a:pPr algn="ctr">
              <a:lnSpc>
                <a:spcPct val="90000"/>
              </a:lnSpc>
            </a:pPr>
            <a:r>
              <a:rPr lang="en-US" sz="1050" b="1" dirty="0">
                <a:solidFill>
                  <a:schemeClr val="bg1"/>
                </a:solidFill>
              </a:rPr>
              <a:t>Expand </a:t>
            </a:r>
            <a:br>
              <a:rPr lang="en-US" sz="1050" b="1" dirty="0">
                <a:solidFill>
                  <a:schemeClr val="bg1"/>
                </a:solidFill>
              </a:rPr>
            </a:br>
            <a:r>
              <a:rPr lang="en-US" sz="1050" b="1" dirty="0">
                <a:solidFill>
                  <a:schemeClr val="bg1"/>
                </a:solidFill>
              </a:rPr>
              <a:t>Reach</a:t>
            </a:r>
            <a:endParaRPr lang="en-US" sz="1350" b="1" dirty="0">
              <a:solidFill>
                <a:schemeClr val="bg1"/>
              </a:solidFill>
            </a:endParaRPr>
          </a:p>
        </p:txBody>
      </p:sp>
      <p:sp>
        <p:nvSpPr>
          <p:cNvPr id="34" name="Rectangle 33">
            <a:extLst>
              <a:ext uri="{FF2B5EF4-FFF2-40B4-BE49-F238E27FC236}">
                <a16:creationId xmlns:a16="http://schemas.microsoft.com/office/drawing/2014/main" id="{161EF91D-B39C-1F40-BD24-9B4333860A0A}"/>
              </a:ext>
            </a:extLst>
          </p:cNvPr>
          <p:cNvSpPr/>
          <p:nvPr/>
        </p:nvSpPr>
        <p:spPr>
          <a:xfrm>
            <a:off x="5055151" y="3652654"/>
            <a:ext cx="1028700" cy="425765"/>
          </a:xfrm>
          <a:prstGeom prst="rect">
            <a:avLst/>
          </a:prstGeom>
        </p:spPr>
        <p:txBody>
          <a:bodyPr wrap="square" anchor="ctr">
            <a:noAutofit/>
          </a:bodyPr>
          <a:lstStyle/>
          <a:p>
            <a:pPr algn="ctr">
              <a:lnSpc>
                <a:spcPct val="90000"/>
              </a:lnSpc>
            </a:pPr>
            <a:r>
              <a:rPr lang="en-US" sz="1050" b="1" spc="-38" dirty="0">
                <a:solidFill>
                  <a:schemeClr val="bg1"/>
                </a:solidFill>
              </a:rPr>
              <a:t>Enhance Participant Engagement </a:t>
            </a:r>
            <a:endParaRPr lang="en-US" sz="1350" b="1" spc="-38" dirty="0">
              <a:solidFill>
                <a:schemeClr val="bg1"/>
              </a:solidFill>
            </a:endParaRPr>
          </a:p>
        </p:txBody>
      </p:sp>
      <p:sp>
        <p:nvSpPr>
          <p:cNvPr id="35" name="Rectangle 34">
            <a:extLst>
              <a:ext uri="{FF2B5EF4-FFF2-40B4-BE49-F238E27FC236}">
                <a16:creationId xmlns:a16="http://schemas.microsoft.com/office/drawing/2014/main" id="{30E86797-1881-A840-AA9D-6CB1C792AC24}"/>
              </a:ext>
            </a:extLst>
          </p:cNvPr>
          <p:cNvSpPr/>
          <p:nvPr/>
        </p:nvSpPr>
        <p:spPr>
          <a:xfrm>
            <a:off x="3026967" y="3639838"/>
            <a:ext cx="1028700" cy="438581"/>
          </a:xfrm>
          <a:prstGeom prst="rect">
            <a:avLst/>
          </a:prstGeom>
        </p:spPr>
        <p:txBody>
          <a:bodyPr wrap="square" anchor="ctr">
            <a:noAutofit/>
          </a:bodyPr>
          <a:lstStyle/>
          <a:p>
            <a:pPr algn="ctr">
              <a:lnSpc>
                <a:spcPct val="90000"/>
              </a:lnSpc>
            </a:pPr>
            <a:r>
              <a:rPr lang="en-US" sz="1050" b="1" dirty="0">
                <a:solidFill>
                  <a:schemeClr val="bg1"/>
                </a:solidFill>
              </a:rPr>
              <a:t>Increase </a:t>
            </a:r>
            <a:br>
              <a:rPr lang="en-US" sz="1050" b="1" dirty="0">
                <a:solidFill>
                  <a:schemeClr val="bg1"/>
                </a:solidFill>
              </a:rPr>
            </a:br>
            <a:r>
              <a:rPr lang="en-US" sz="1050" b="1" dirty="0">
                <a:solidFill>
                  <a:schemeClr val="bg1"/>
                </a:solidFill>
              </a:rPr>
              <a:t>Our Ability </a:t>
            </a:r>
            <a:br>
              <a:rPr lang="en-US" sz="1050" b="1" dirty="0">
                <a:solidFill>
                  <a:schemeClr val="bg1"/>
                </a:solidFill>
              </a:rPr>
            </a:br>
            <a:r>
              <a:rPr lang="en-US" sz="1050" b="1" dirty="0">
                <a:solidFill>
                  <a:schemeClr val="bg1"/>
                </a:solidFill>
              </a:rPr>
              <a:t>to Adapt</a:t>
            </a:r>
            <a:endParaRPr lang="en-US" sz="1350" b="1" dirty="0">
              <a:solidFill>
                <a:schemeClr val="bg1"/>
              </a:solidFill>
            </a:endParaRPr>
          </a:p>
        </p:txBody>
      </p:sp>
      <p:grpSp>
        <p:nvGrpSpPr>
          <p:cNvPr id="6" name="Group 5">
            <a:extLst>
              <a:ext uri="{FF2B5EF4-FFF2-40B4-BE49-F238E27FC236}">
                <a16:creationId xmlns:a16="http://schemas.microsoft.com/office/drawing/2014/main" id="{1A4A80B9-C3B5-4F45-8168-ED186AF594BE}"/>
              </a:ext>
            </a:extLst>
          </p:cNvPr>
          <p:cNvGrpSpPr/>
          <p:nvPr/>
        </p:nvGrpSpPr>
        <p:grpSpPr>
          <a:xfrm>
            <a:off x="5781675" y="3367955"/>
            <a:ext cx="3026799" cy="942975"/>
            <a:chOff x="7708900" y="4490606"/>
            <a:chExt cx="4035732" cy="1257300"/>
          </a:xfrm>
        </p:grpSpPr>
        <p:cxnSp>
          <p:nvCxnSpPr>
            <p:cNvPr id="44" name="Straight Connector 43">
              <a:extLst>
                <a:ext uri="{FF2B5EF4-FFF2-40B4-BE49-F238E27FC236}">
                  <a16:creationId xmlns:a16="http://schemas.microsoft.com/office/drawing/2014/main" id="{E16F166C-4675-2C40-8A0B-A90E04E8BE75}"/>
                </a:ext>
              </a:extLst>
            </p:cNvPr>
            <p:cNvCxnSpPr>
              <a:cxnSpLocks/>
            </p:cNvCxnSpPr>
            <p:nvPr/>
          </p:nvCxnSpPr>
          <p:spPr>
            <a:xfrm flipH="1">
              <a:off x="7708900" y="5747906"/>
              <a:ext cx="835334" cy="0"/>
            </a:xfrm>
            <a:prstGeom prst="line">
              <a:avLst/>
            </a:prstGeom>
            <a:ln>
              <a:solidFill>
                <a:srgbClr val="01B4E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7FBC2E9-650C-E44D-8825-215A90483AF3}"/>
                </a:ext>
              </a:extLst>
            </p:cNvPr>
            <p:cNvCxnSpPr>
              <a:cxnSpLocks/>
            </p:cNvCxnSpPr>
            <p:nvPr/>
          </p:nvCxnSpPr>
          <p:spPr>
            <a:xfrm flipV="1">
              <a:off x="8544232" y="4490607"/>
              <a:ext cx="0" cy="1257299"/>
            </a:xfrm>
            <a:prstGeom prst="line">
              <a:avLst/>
            </a:prstGeom>
            <a:ln>
              <a:solidFill>
                <a:srgbClr val="01B4E7"/>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F986AD3-447E-8743-B662-2551980FF020}"/>
                </a:ext>
              </a:extLst>
            </p:cNvPr>
            <p:cNvCxnSpPr>
              <a:cxnSpLocks/>
            </p:cNvCxnSpPr>
            <p:nvPr/>
          </p:nvCxnSpPr>
          <p:spPr>
            <a:xfrm flipH="1">
              <a:off x="8544232" y="4490606"/>
              <a:ext cx="3200400" cy="0"/>
            </a:xfrm>
            <a:prstGeom prst="line">
              <a:avLst/>
            </a:prstGeom>
            <a:ln>
              <a:solidFill>
                <a:srgbClr val="01B4E7"/>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5F5F244D-B57F-9B45-993B-F2CC5C19C841}"/>
              </a:ext>
            </a:extLst>
          </p:cNvPr>
          <p:cNvGrpSpPr/>
          <p:nvPr/>
        </p:nvGrpSpPr>
        <p:grpSpPr>
          <a:xfrm>
            <a:off x="6150769" y="1578445"/>
            <a:ext cx="2657705" cy="953691"/>
            <a:chOff x="8201025" y="2104593"/>
            <a:chExt cx="3543607" cy="1271588"/>
          </a:xfrm>
        </p:grpSpPr>
        <p:cxnSp>
          <p:nvCxnSpPr>
            <p:cNvPr id="46" name="Straight Connector 45">
              <a:extLst>
                <a:ext uri="{FF2B5EF4-FFF2-40B4-BE49-F238E27FC236}">
                  <a16:creationId xmlns:a16="http://schemas.microsoft.com/office/drawing/2014/main" id="{7B0EF98C-B574-7E46-851F-7CCCDDB7357B}"/>
                </a:ext>
              </a:extLst>
            </p:cNvPr>
            <p:cNvCxnSpPr>
              <a:cxnSpLocks/>
            </p:cNvCxnSpPr>
            <p:nvPr/>
          </p:nvCxnSpPr>
          <p:spPr>
            <a:xfrm flipH="1">
              <a:off x="8544232" y="2104593"/>
              <a:ext cx="3200400" cy="0"/>
            </a:xfrm>
            <a:prstGeom prst="line">
              <a:avLst/>
            </a:prstGeom>
            <a:ln>
              <a:solidFill>
                <a:srgbClr val="01B4E7"/>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743C57B-23C8-8E41-83D4-15FCC852E305}"/>
                </a:ext>
              </a:extLst>
            </p:cNvPr>
            <p:cNvCxnSpPr>
              <a:cxnSpLocks/>
            </p:cNvCxnSpPr>
            <p:nvPr/>
          </p:nvCxnSpPr>
          <p:spPr>
            <a:xfrm flipH="1">
              <a:off x="8201025" y="3376181"/>
              <a:ext cx="343210" cy="0"/>
            </a:xfrm>
            <a:prstGeom prst="line">
              <a:avLst/>
            </a:prstGeom>
            <a:ln>
              <a:solidFill>
                <a:srgbClr val="01B4E7"/>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EE700B8-5E3D-4C40-AD88-7211BA1221B9}"/>
                </a:ext>
              </a:extLst>
            </p:cNvPr>
            <p:cNvCxnSpPr>
              <a:cxnSpLocks/>
            </p:cNvCxnSpPr>
            <p:nvPr/>
          </p:nvCxnSpPr>
          <p:spPr>
            <a:xfrm flipV="1">
              <a:off x="8544232" y="2104594"/>
              <a:ext cx="0" cy="1269009"/>
            </a:xfrm>
            <a:prstGeom prst="line">
              <a:avLst/>
            </a:prstGeom>
            <a:ln>
              <a:solidFill>
                <a:srgbClr val="01B4E7"/>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C9C77DC2-DF5B-1048-AF1C-98B6BC2A59BA}"/>
              </a:ext>
            </a:extLst>
          </p:cNvPr>
          <p:cNvGrpSpPr/>
          <p:nvPr/>
        </p:nvGrpSpPr>
        <p:grpSpPr>
          <a:xfrm>
            <a:off x="375961" y="1578445"/>
            <a:ext cx="2614889" cy="953691"/>
            <a:chOff x="501282" y="2104593"/>
            <a:chExt cx="3486518" cy="1271588"/>
          </a:xfrm>
        </p:grpSpPr>
        <p:cxnSp>
          <p:nvCxnSpPr>
            <p:cNvPr id="42" name="Straight Connector 41">
              <a:extLst>
                <a:ext uri="{FF2B5EF4-FFF2-40B4-BE49-F238E27FC236}">
                  <a16:creationId xmlns:a16="http://schemas.microsoft.com/office/drawing/2014/main" id="{B78F97EF-6E59-6D42-A244-50F2109A535A}"/>
                </a:ext>
              </a:extLst>
            </p:cNvPr>
            <p:cNvCxnSpPr>
              <a:cxnSpLocks/>
            </p:cNvCxnSpPr>
            <p:nvPr/>
          </p:nvCxnSpPr>
          <p:spPr>
            <a:xfrm flipH="1">
              <a:off x="501282" y="2104593"/>
              <a:ext cx="3108960" cy="0"/>
            </a:xfrm>
            <a:prstGeom prst="line">
              <a:avLst/>
            </a:prstGeom>
            <a:ln>
              <a:solidFill>
                <a:srgbClr val="01B4E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FB8A2F3-B3F5-E241-BCF3-0B5628A3A574}"/>
                </a:ext>
              </a:extLst>
            </p:cNvPr>
            <p:cNvCxnSpPr>
              <a:cxnSpLocks/>
            </p:cNvCxnSpPr>
            <p:nvPr/>
          </p:nvCxnSpPr>
          <p:spPr>
            <a:xfrm flipH="1">
              <a:off x="3610243" y="3376181"/>
              <a:ext cx="377557" cy="0"/>
            </a:xfrm>
            <a:prstGeom prst="line">
              <a:avLst/>
            </a:prstGeom>
            <a:ln>
              <a:solidFill>
                <a:srgbClr val="01B4E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7699725-4AE5-4645-9D66-FBE65E2071E0}"/>
                </a:ext>
              </a:extLst>
            </p:cNvPr>
            <p:cNvCxnSpPr>
              <a:cxnSpLocks/>
            </p:cNvCxnSpPr>
            <p:nvPr/>
          </p:nvCxnSpPr>
          <p:spPr>
            <a:xfrm flipV="1">
              <a:off x="3610242" y="2104594"/>
              <a:ext cx="0" cy="1269009"/>
            </a:xfrm>
            <a:prstGeom prst="line">
              <a:avLst/>
            </a:prstGeom>
            <a:ln>
              <a:solidFill>
                <a:srgbClr val="01B4E7"/>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90E5236E-BC27-0C40-8331-9564D12A6262}"/>
              </a:ext>
            </a:extLst>
          </p:cNvPr>
          <p:cNvGrpSpPr/>
          <p:nvPr/>
        </p:nvGrpSpPr>
        <p:grpSpPr>
          <a:xfrm>
            <a:off x="307381" y="3367955"/>
            <a:ext cx="3045419" cy="942975"/>
            <a:chOff x="409842" y="4490606"/>
            <a:chExt cx="4060558" cy="1257300"/>
          </a:xfrm>
        </p:grpSpPr>
        <p:cxnSp>
          <p:nvCxnSpPr>
            <p:cNvPr id="43" name="Straight Connector 42">
              <a:extLst>
                <a:ext uri="{FF2B5EF4-FFF2-40B4-BE49-F238E27FC236}">
                  <a16:creationId xmlns:a16="http://schemas.microsoft.com/office/drawing/2014/main" id="{D1C7CC1E-8ECE-CE4D-B9A4-243CEA41078C}"/>
                </a:ext>
              </a:extLst>
            </p:cNvPr>
            <p:cNvCxnSpPr>
              <a:cxnSpLocks/>
            </p:cNvCxnSpPr>
            <p:nvPr/>
          </p:nvCxnSpPr>
          <p:spPr>
            <a:xfrm flipH="1">
              <a:off x="409842" y="4490606"/>
              <a:ext cx="3200400" cy="0"/>
            </a:xfrm>
            <a:prstGeom prst="line">
              <a:avLst/>
            </a:prstGeom>
            <a:ln>
              <a:solidFill>
                <a:srgbClr val="01B4E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92A8B33-42C4-414A-8959-61BD177263D7}"/>
                </a:ext>
              </a:extLst>
            </p:cNvPr>
            <p:cNvCxnSpPr>
              <a:cxnSpLocks/>
            </p:cNvCxnSpPr>
            <p:nvPr/>
          </p:nvCxnSpPr>
          <p:spPr>
            <a:xfrm flipH="1">
              <a:off x="3610242" y="5747906"/>
              <a:ext cx="860158" cy="0"/>
            </a:xfrm>
            <a:prstGeom prst="line">
              <a:avLst/>
            </a:prstGeom>
            <a:ln>
              <a:solidFill>
                <a:srgbClr val="01B4E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CF8D9F4-F293-C944-996A-323D8EAD90AD}"/>
                </a:ext>
              </a:extLst>
            </p:cNvPr>
            <p:cNvCxnSpPr>
              <a:cxnSpLocks/>
            </p:cNvCxnSpPr>
            <p:nvPr/>
          </p:nvCxnSpPr>
          <p:spPr>
            <a:xfrm flipV="1">
              <a:off x="3610242" y="4490607"/>
              <a:ext cx="0" cy="1257299"/>
            </a:xfrm>
            <a:prstGeom prst="line">
              <a:avLst/>
            </a:prstGeom>
            <a:ln>
              <a:solidFill>
                <a:srgbClr val="01B4E7"/>
              </a:solidFill>
            </a:ln>
          </p:spPr>
          <p:style>
            <a:lnRef idx="1">
              <a:schemeClr val="accent1"/>
            </a:lnRef>
            <a:fillRef idx="0">
              <a:schemeClr val="accent1"/>
            </a:fillRef>
            <a:effectRef idx="0">
              <a:schemeClr val="accent1"/>
            </a:effectRef>
            <a:fontRef idx="minor">
              <a:schemeClr val="tx1"/>
            </a:fontRef>
          </p:style>
        </p:cxnSp>
      </p:grpSp>
      <p:sp>
        <p:nvSpPr>
          <p:cNvPr id="31" name="Content Placeholder 2">
            <a:extLst>
              <a:ext uri="{FF2B5EF4-FFF2-40B4-BE49-F238E27FC236}">
                <a16:creationId xmlns:a16="http://schemas.microsoft.com/office/drawing/2014/main" id="{A24E1EFF-79E8-6749-8FBC-E7C6C5A2BC03}"/>
              </a:ext>
            </a:extLst>
          </p:cNvPr>
          <p:cNvSpPr txBox="1">
            <a:spLocks/>
          </p:cNvSpPr>
          <p:nvPr/>
        </p:nvSpPr>
        <p:spPr>
          <a:xfrm>
            <a:off x="6474583" y="1704767"/>
            <a:ext cx="2329427" cy="153233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2870" indent="-102870">
              <a:spcBef>
                <a:spcPts val="0"/>
              </a:spcBef>
              <a:spcAft>
                <a:spcPts val="450"/>
              </a:spcAft>
              <a:buClr>
                <a:schemeClr val="bg1">
                  <a:lumMod val="65000"/>
                </a:schemeClr>
              </a:buClr>
            </a:pPr>
            <a:r>
              <a:rPr lang="en-US" sz="1050" dirty="0">
                <a:solidFill>
                  <a:schemeClr val="bg1">
                    <a:lumMod val="65000"/>
                  </a:schemeClr>
                </a:solidFill>
              </a:rPr>
              <a:t>Grow and diversify our membership and participation</a:t>
            </a:r>
          </a:p>
          <a:p>
            <a:pPr marL="102870" indent="-102870">
              <a:spcBef>
                <a:spcPts val="0"/>
              </a:spcBef>
              <a:spcAft>
                <a:spcPts val="450"/>
              </a:spcAft>
              <a:buClr>
                <a:schemeClr val="bg1">
                  <a:lumMod val="65000"/>
                </a:schemeClr>
              </a:buClr>
            </a:pPr>
            <a:r>
              <a:rPr lang="en-US" sz="1050" dirty="0">
                <a:solidFill>
                  <a:schemeClr val="bg1">
                    <a:lumMod val="65000"/>
                  </a:schemeClr>
                </a:solidFill>
              </a:rPr>
              <a:t>Create new channels into Rotary</a:t>
            </a:r>
          </a:p>
          <a:p>
            <a:pPr marL="102870" indent="-102870">
              <a:spcBef>
                <a:spcPts val="0"/>
              </a:spcBef>
              <a:spcAft>
                <a:spcPts val="450"/>
              </a:spcAft>
              <a:buClr>
                <a:schemeClr val="bg1">
                  <a:lumMod val="65000"/>
                </a:schemeClr>
              </a:buClr>
            </a:pPr>
            <a:r>
              <a:rPr lang="en-US" sz="1050" dirty="0">
                <a:solidFill>
                  <a:schemeClr val="bg1">
                    <a:lumMod val="65000"/>
                  </a:schemeClr>
                </a:solidFill>
              </a:rPr>
              <a:t>Increase Rotary’s openness </a:t>
            </a:r>
            <a:br>
              <a:rPr lang="en-US" sz="1050" dirty="0">
                <a:solidFill>
                  <a:schemeClr val="bg1">
                    <a:lumMod val="65000"/>
                  </a:schemeClr>
                </a:solidFill>
              </a:rPr>
            </a:br>
            <a:r>
              <a:rPr lang="en-US" sz="1050" dirty="0">
                <a:solidFill>
                  <a:schemeClr val="bg1">
                    <a:lumMod val="65000"/>
                  </a:schemeClr>
                </a:solidFill>
              </a:rPr>
              <a:t>and appeal</a:t>
            </a:r>
          </a:p>
          <a:p>
            <a:pPr marL="102870" indent="-102870">
              <a:spcBef>
                <a:spcPts val="0"/>
              </a:spcBef>
              <a:spcAft>
                <a:spcPts val="450"/>
              </a:spcAft>
              <a:buClr>
                <a:schemeClr val="bg1">
                  <a:lumMod val="65000"/>
                </a:schemeClr>
              </a:buClr>
            </a:pPr>
            <a:r>
              <a:rPr lang="en-US" sz="1050" dirty="0">
                <a:solidFill>
                  <a:schemeClr val="bg1">
                    <a:lumMod val="65000"/>
                  </a:schemeClr>
                </a:solidFill>
              </a:rPr>
              <a:t>Build awareness of our impact </a:t>
            </a:r>
            <a:br>
              <a:rPr lang="en-US" sz="1050" dirty="0">
                <a:solidFill>
                  <a:schemeClr val="bg1">
                    <a:lumMod val="65000"/>
                  </a:schemeClr>
                </a:solidFill>
              </a:rPr>
            </a:br>
            <a:r>
              <a:rPr lang="en-US" sz="1050" dirty="0">
                <a:solidFill>
                  <a:schemeClr val="bg1">
                    <a:lumMod val="65000"/>
                  </a:schemeClr>
                </a:solidFill>
              </a:rPr>
              <a:t>and brand</a:t>
            </a:r>
          </a:p>
        </p:txBody>
      </p:sp>
      <p:sp>
        <p:nvSpPr>
          <p:cNvPr id="41" name="Content Placeholder 2">
            <a:extLst>
              <a:ext uri="{FF2B5EF4-FFF2-40B4-BE49-F238E27FC236}">
                <a16:creationId xmlns:a16="http://schemas.microsoft.com/office/drawing/2014/main" id="{B721B5CF-8391-2849-ACC3-009AD61F74DF}"/>
              </a:ext>
            </a:extLst>
          </p:cNvPr>
          <p:cNvSpPr txBox="1">
            <a:spLocks/>
          </p:cNvSpPr>
          <p:nvPr/>
        </p:nvSpPr>
        <p:spPr>
          <a:xfrm>
            <a:off x="352447" y="1704767"/>
            <a:ext cx="2052224" cy="1398165"/>
          </a:xfrm>
          <a:prstGeom prst="rect">
            <a:avLst/>
          </a:prstGeom>
          <a:no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2870" indent="-102870">
              <a:spcBef>
                <a:spcPts val="0"/>
              </a:spcBef>
              <a:spcAft>
                <a:spcPts val="450"/>
              </a:spcAft>
              <a:buClr>
                <a:schemeClr val="bg1">
                  <a:lumMod val="65000"/>
                </a:schemeClr>
              </a:buClr>
            </a:pPr>
            <a:r>
              <a:rPr lang="en-US" sz="1050" dirty="0">
                <a:solidFill>
                  <a:schemeClr val="bg1">
                    <a:lumMod val="65000"/>
                  </a:schemeClr>
                </a:solidFill>
              </a:rPr>
              <a:t>Eradicate polio and leverage </a:t>
            </a:r>
            <a:br>
              <a:rPr lang="en-US" sz="1050" dirty="0">
                <a:solidFill>
                  <a:schemeClr val="bg1">
                    <a:lumMod val="65000"/>
                  </a:schemeClr>
                </a:solidFill>
              </a:rPr>
            </a:br>
            <a:r>
              <a:rPr lang="en-US" sz="1050" dirty="0">
                <a:solidFill>
                  <a:schemeClr val="bg1">
                    <a:lumMod val="65000"/>
                  </a:schemeClr>
                </a:solidFill>
              </a:rPr>
              <a:t>the legacy</a:t>
            </a:r>
          </a:p>
          <a:p>
            <a:pPr marL="102870" indent="-102870">
              <a:spcBef>
                <a:spcPts val="0"/>
              </a:spcBef>
              <a:spcAft>
                <a:spcPts val="450"/>
              </a:spcAft>
              <a:buClr>
                <a:schemeClr val="bg1">
                  <a:lumMod val="65000"/>
                </a:schemeClr>
              </a:buClr>
            </a:pPr>
            <a:r>
              <a:rPr lang="en-US" sz="1050" dirty="0">
                <a:solidFill>
                  <a:schemeClr val="bg1">
                    <a:lumMod val="65000"/>
                  </a:schemeClr>
                </a:solidFill>
              </a:rPr>
              <a:t>Focus our programs and offerings</a:t>
            </a:r>
          </a:p>
          <a:p>
            <a:pPr marL="102870" indent="-102870">
              <a:spcBef>
                <a:spcPts val="0"/>
              </a:spcBef>
              <a:spcAft>
                <a:spcPts val="450"/>
              </a:spcAft>
              <a:buClr>
                <a:schemeClr val="bg1">
                  <a:lumMod val="65000"/>
                </a:schemeClr>
              </a:buClr>
            </a:pPr>
            <a:r>
              <a:rPr lang="en-US" sz="1050" dirty="0">
                <a:solidFill>
                  <a:schemeClr val="bg1">
                    <a:lumMod val="65000"/>
                  </a:schemeClr>
                </a:solidFill>
              </a:rPr>
              <a:t>Improve our ability to achieve </a:t>
            </a:r>
            <a:br>
              <a:rPr lang="en-US" sz="1050" dirty="0">
                <a:solidFill>
                  <a:schemeClr val="bg1">
                    <a:lumMod val="65000"/>
                  </a:schemeClr>
                </a:solidFill>
              </a:rPr>
            </a:br>
            <a:r>
              <a:rPr lang="en-US" sz="1050" dirty="0">
                <a:solidFill>
                  <a:schemeClr val="bg1">
                    <a:lumMod val="65000"/>
                  </a:schemeClr>
                </a:solidFill>
              </a:rPr>
              <a:t>and measure impact</a:t>
            </a:r>
          </a:p>
        </p:txBody>
      </p:sp>
      <p:sp>
        <p:nvSpPr>
          <p:cNvPr id="45" name="Content Placeholder 2">
            <a:extLst>
              <a:ext uri="{FF2B5EF4-FFF2-40B4-BE49-F238E27FC236}">
                <a16:creationId xmlns:a16="http://schemas.microsoft.com/office/drawing/2014/main" id="{DB637BEC-2DB3-9942-B1F2-2CF4F7FFCFF4}"/>
              </a:ext>
            </a:extLst>
          </p:cNvPr>
          <p:cNvSpPr txBox="1">
            <a:spLocks/>
          </p:cNvSpPr>
          <p:nvPr/>
        </p:nvSpPr>
        <p:spPr>
          <a:xfrm>
            <a:off x="6517845" y="3466441"/>
            <a:ext cx="2537254" cy="153233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2870" indent="-102870">
              <a:spcBef>
                <a:spcPts val="0"/>
              </a:spcBef>
              <a:spcAft>
                <a:spcPts val="450"/>
              </a:spcAft>
              <a:buClr>
                <a:schemeClr val="bg1">
                  <a:lumMod val="65000"/>
                </a:schemeClr>
              </a:buClr>
            </a:pPr>
            <a:r>
              <a:rPr lang="en-US" sz="1050" dirty="0">
                <a:solidFill>
                  <a:schemeClr val="bg1">
                    <a:lumMod val="65000"/>
                  </a:schemeClr>
                </a:solidFill>
              </a:rPr>
              <a:t>Support clubs to better engage </a:t>
            </a:r>
            <a:br>
              <a:rPr lang="en-US" sz="1050" dirty="0">
                <a:solidFill>
                  <a:schemeClr val="bg1">
                    <a:lumMod val="65000"/>
                  </a:schemeClr>
                </a:solidFill>
              </a:rPr>
            </a:br>
            <a:r>
              <a:rPr lang="en-US" sz="1050" dirty="0">
                <a:solidFill>
                  <a:schemeClr val="bg1">
                    <a:lumMod val="65000"/>
                  </a:schemeClr>
                </a:solidFill>
              </a:rPr>
              <a:t>their members</a:t>
            </a:r>
          </a:p>
          <a:p>
            <a:pPr marL="102870" indent="-102870">
              <a:spcBef>
                <a:spcPts val="0"/>
              </a:spcBef>
              <a:spcAft>
                <a:spcPts val="450"/>
              </a:spcAft>
              <a:buClr>
                <a:schemeClr val="bg1">
                  <a:lumMod val="65000"/>
                </a:schemeClr>
              </a:buClr>
            </a:pPr>
            <a:r>
              <a:rPr lang="en-US" sz="1050" dirty="0">
                <a:solidFill>
                  <a:schemeClr val="bg1">
                    <a:lumMod val="65000"/>
                  </a:schemeClr>
                </a:solidFill>
              </a:rPr>
              <a:t>Develop a participant-centered approach to deliver value</a:t>
            </a:r>
          </a:p>
          <a:p>
            <a:pPr marL="102870" indent="-102870">
              <a:spcBef>
                <a:spcPts val="0"/>
              </a:spcBef>
              <a:spcAft>
                <a:spcPts val="450"/>
              </a:spcAft>
              <a:buClr>
                <a:schemeClr val="bg1">
                  <a:lumMod val="65000"/>
                </a:schemeClr>
              </a:buClr>
            </a:pPr>
            <a:r>
              <a:rPr lang="en-US" sz="1050" dirty="0">
                <a:solidFill>
                  <a:schemeClr val="bg1">
                    <a:lumMod val="65000"/>
                  </a:schemeClr>
                </a:solidFill>
              </a:rPr>
              <a:t>Offer new opportunities for personal and professional connection</a:t>
            </a:r>
          </a:p>
          <a:p>
            <a:pPr marL="102870" indent="-102870">
              <a:spcBef>
                <a:spcPts val="0"/>
              </a:spcBef>
              <a:spcAft>
                <a:spcPts val="450"/>
              </a:spcAft>
              <a:buClr>
                <a:schemeClr val="bg1">
                  <a:lumMod val="65000"/>
                </a:schemeClr>
              </a:buClr>
            </a:pPr>
            <a:r>
              <a:rPr lang="en-US" sz="1050" dirty="0">
                <a:solidFill>
                  <a:schemeClr val="bg1">
                    <a:lumMod val="65000"/>
                  </a:schemeClr>
                </a:solidFill>
              </a:rPr>
              <a:t>Provide leadership development</a:t>
            </a:r>
            <a:br>
              <a:rPr lang="en-US" sz="1050" dirty="0">
                <a:solidFill>
                  <a:schemeClr val="bg1">
                    <a:lumMod val="65000"/>
                  </a:schemeClr>
                </a:solidFill>
              </a:rPr>
            </a:br>
            <a:r>
              <a:rPr lang="en-US" sz="1050" dirty="0">
                <a:solidFill>
                  <a:schemeClr val="bg1">
                    <a:lumMod val="65000"/>
                  </a:schemeClr>
                </a:solidFill>
              </a:rPr>
              <a:t>and skills training</a:t>
            </a:r>
          </a:p>
        </p:txBody>
      </p:sp>
      <p:sp>
        <p:nvSpPr>
          <p:cNvPr id="4" name="Slide Number Placeholder 3">
            <a:extLst>
              <a:ext uri="{FF2B5EF4-FFF2-40B4-BE49-F238E27FC236}">
                <a16:creationId xmlns:a16="http://schemas.microsoft.com/office/drawing/2014/main" id="{860458A4-CD19-374E-8CDD-53CB47E3D948}"/>
              </a:ext>
            </a:extLst>
          </p:cNvPr>
          <p:cNvSpPr>
            <a:spLocks noGrp="1"/>
          </p:cNvSpPr>
          <p:nvPr>
            <p:ph type="sldNum" sz="quarter" idx="12"/>
          </p:nvPr>
        </p:nvSpPr>
        <p:spPr/>
        <p:txBody>
          <a:bodyPr/>
          <a:lstStyle/>
          <a:p>
            <a:fld id="{97A94E25-127B-4C48-AF96-44BA7B823777}" type="slidenum">
              <a:rPr lang="en-US" smtClean="0"/>
              <a:pPr/>
              <a:t>9</a:t>
            </a:fld>
            <a:endParaRPr lang="en-US" dirty="0"/>
          </a:p>
        </p:txBody>
      </p:sp>
      <p:sp>
        <p:nvSpPr>
          <p:cNvPr id="38" name="Content Placeholder 2">
            <a:extLst>
              <a:ext uri="{FF2B5EF4-FFF2-40B4-BE49-F238E27FC236}">
                <a16:creationId xmlns:a16="http://schemas.microsoft.com/office/drawing/2014/main" id="{1DC4AFFA-CEFD-354C-916D-DD7C309E7680}"/>
              </a:ext>
            </a:extLst>
          </p:cNvPr>
          <p:cNvSpPr txBox="1">
            <a:spLocks/>
          </p:cNvSpPr>
          <p:nvPr/>
        </p:nvSpPr>
        <p:spPr>
          <a:xfrm>
            <a:off x="352447" y="1704767"/>
            <a:ext cx="2042486" cy="1398165"/>
          </a:xfrm>
          <a:prstGeom prst="rect">
            <a:avLst/>
          </a:prstGeom>
          <a:solidFill>
            <a:schemeClr val="bg1"/>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2870" indent="-102870">
              <a:spcBef>
                <a:spcPts val="0"/>
              </a:spcBef>
              <a:spcAft>
                <a:spcPts val="450"/>
              </a:spcAft>
              <a:buClr>
                <a:schemeClr val="tx1"/>
              </a:buClr>
            </a:pPr>
            <a:r>
              <a:rPr lang="en-US" sz="1050" b="1" dirty="0">
                <a:solidFill>
                  <a:schemeClr val="tx1"/>
                </a:solidFill>
              </a:rPr>
              <a:t>Eradicate polio </a:t>
            </a:r>
            <a:r>
              <a:rPr lang="en-US" sz="1050" dirty="0">
                <a:solidFill>
                  <a:schemeClr val="tx1"/>
                </a:solidFill>
              </a:rPr>
              <a:t>and leverage the legacy</a:t>
            </a:r>
          </a:p>
          <a:p>
            <a:pPr marL="102870" indent="-102870">
              <a:spcBef>
                <a:spcPts val="0"/>
              </a:spcBef>
              <a:spcAft>
                <a:spcPts val="450"/>
              </a:spcAft>
              <a:buClr>
                <a:schemeClr val="tx1"/>
              </a:buClr>
            </a:pPr>
            <a:r>
              <a:rPr lang="en-US" sz="1050" b="1" dirty="0">
                <a:solidFill>
                  <a:schemeClr val="tx1"/>
                </a:solidFill>
              </a:rPr>
              <a:t>Focus our programs </a:t>
            </a:r>
            <a:r>
              <a:rPr lang="en-US" sz="1050" dirty="0">
                <a:solidFill>
                  <a:schemeClr val="tx1"/>
                </a:solidFill>
              </a:rPr>
              <a:t>and offerings</a:t>
            </a:r>
          </a:p>
          <a:p>
            <a:pPr marL="102870" indent="-102870">
              <a:spcBef>
                <a:spcPts val="0"/>
              </a:spcBef>
              <a:spcAft>
                <a:spcPts val="450"/>
              </a:spcAft>
              <a:buClr>
                <a:schemeClr val="tx1"/>
              </a:buClr>
            </a:pPr>
            <a:r>
              <a:rPr lang="en-US" sz="1050" dirty="0">
                <a:solidFill>
                  <a:schemeClr val="tx1"/>
                </a:solidFill>
              </a:rPr>
              <a:t>Improve our ability to achieve and </a:t>
            </a:r>
            <a:r>
              <a:rPr lang="en-US" sz="1050" b="1" dirty="0">
                <a:solidFill>
                  <a:schemeClr val="tx1"/>
                </a:solidFill>
              </a:rPr>
              <a:t>measure impact</a:t>
            </a:r>
          </a:p>
        </p:txBody>
      </p:sp>
      <p:sp>
        <p:nvSpPr>
          <p:cNvPr id="39" name="Content Placeholder 2">
            <a:extLst>
              <a:ext uri="{FF2B5EF4-FFF2-40B4-BE49-F238E27FC236}">
                <a16:creationId xmlns:a16="http://schemas.microsoft.com/office/drawing/2014/main" id="{3BB13C12-1A35-A748-A70B-E8940D440755}"/>
              </a:ext>
            </a:extLst>
          </p:cNvPr>
          <p:cNvSpPr txBox="1">
            <a:spLocks/>
          </p:cNvSpPr>
          <p:nvPr/>
        </p:nvSpPr>
        <p:spPr>
          <a:xfrm>
            <a:off x="6474583" y="1704767"/>
            <a:ext cx="2580516" cy="1532331"/>
          </a:xfrm>
          <a:prstGeom prst="rect">
            <a:avLst/>
          </a:prstGeom>
          <a:solidFill>
            <a:schemeClr val="bg1"/>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2870" indent="-102870">
              <a:spcBef>
                <a:spcPts val="0"/>
              </a:spcBef>
              <a:spcAft>
                <a:spcPts val="450"/>
              </a:spcAft>
              <a:buClr>
                <a:schemeClr val="tx1"/>
              </a:buClr>
            </a:pPr>
            <a:r>
              <a:rPr lang="en-US" sz="1125" b="1" dirty="0">
                <a:solidFill>
                  <a:srgbClr val="FF0000"/>
                </a:solidFill>
              </a:rPr>
              <a:t>Build awareness of our impact </a:t>
            </a:r>
            <a:br>
              <a:rPr lang="en-US" sz="1125" b="1" dirty="0">
                <a:solidFill>
                  <a:srgbClr val="FF0000"/>
                </a:solidFill>
              </a:rPr>
            </a:br>
            <a:r>
              <a:rPr lang="en-US" sz="1125" b="1" dirty="0">
                <a:solidFill>
                  <a:srgbClr val="FF0000"/>
                </a:solidFill>
              </a:rPr>
              <a:t>and brand</a:t>
            </a:r>
          </a:p>
          <a:p>
            <a:pPr marL="102870" indent="-102870">
              <a:spcBef>
                <a:spcPts val="0"/>
              </a:spcBef>
              <a:spcAft>
                <a:spcPts val="450"/>
              </a:spcAft>
              <a:buClr>
                <a:schemeClr val="tx1"/>
              </a:buClr>
            </a:pPr>
            <a:r>
              <a:rPr lang="en-US" sz="1125" b="1" dirty="0">
                <a:solidFill>
                  <a:schemeClr val="tx1"/>
                </a:solidFill>
              </a:rPr>
              <a:t>Grow and diversify membership </a:t>
            </a:r>
            <a:r>
              <a:rPr lang="en-US" sz="1125" dirty="0">
                <a:solidFill>
                  <a:schemeClr val="tx1"/>
                </a:solidFill>
              </a:rPr>
              <a:t>and participation</a:t>
            </a:r>
          </a:p>
          <a:p>
            <a:pPr marL="102870" indent="-102870">
              <a:spcBef>
                <a:spcPts val="0"/>
              </a:spcBef>
              <a:spcAft>
                <a:spcPts val="450"/>
              </a:spcAft>
              <a:buClr>
                <a:schemeClr val="tx1"/>
              </a:buClr>
            </a:pPr>
            <a:r>
              <a:rPr lang="en-US" sz="1125" b="1" dirty="0">
                <a:solidFill>
                  <a:schemeClr val="tx1"/>
                </a:solidFill>
              </a:rPr>
              <a:t>Create new channels</a:t>
            </a:r>
            <a:r>
              <a:rPr lang="en-US" sz="1125" dirty="0">
                <a:solidFill>
                  <a:schemeClr val="tx1"/>
                </a:solidFill>
              </a:rPr>
              <a:t> into Rotary</a:t>
            </a:r>
          </a:p>
          <a:p>
            <a:pPr marL="102870" indent="-102870">
              <a:spcBef>
                <a:spcPts val="0"/>
              </a:spcBef>
              <a:spcAft>
                <a:spcPts val="450"/>
              </a:spcAft>
              <a:buClr>
                <a:schemeClr val="tx1"/>
              </a:buClr>
            </a:pPr>
            <a:r>
              <a:rPr lang="en-US" sz="1125" b="1" dirty="0">
                <a:solidFill>
                  <a:schemeClr val="tx1"/>
                </a:solidFill>
              </a:rPr>
              <a:t>Increase our openness </a:t>
            </a:r>
            <a:br>
              <a:rPr lang="en-US" sz="1125" dirty="0">
                <a:solidFill>
                  <a:schemeClr val="tx1"/>
                </a:solidFill>
              </a:rPr>
            </a:br>
            <a:r>
              <a:rPr lang="en-US" sz="1125" dirty="0">
                <a:solidFill>
                  <a:schemeClr val="tx1"/>
                </a:solidFill>
              </a:rPr>
              <a:t>and appeal</a:t>
            </a:r>
          </a:p>
        </p:txBody>
      </p:sp>
      <p:sp>
        <p:nvSpPr>
          <p:cNvPr id="40" name="Content Placeholder 2">
            <a:extLst>
              <a:ext uri="{FF2B5EF4-FFF2-40B4-BE49-F238E27FC236}">
                <a16:creationId xmlns:a16="http://schemas.microsoft.com/office/drawing/2014/main" id="{76B9BAD9-3995-6F43-AFF9-AFB3E15A0930}"/>
              </a:ext>
            </a:extLst>
          </p:cNvPr>
          <p:cNvSpPr txBox="1">
            <a:spLocks/>
          </p:cNvSpPr>
          <p:nvPr/>
        </p:nvSpPr>
        <p:spPr>
          <a:xfrm>
            <a:off x="6517845" y="3466441"/>
            <a:ext cx="2728631" cy="1532334"/>
          </a:xfrm>
          <a:prstGeom prst="rect">
            <a:avLst/>
          </a:prstGeom>
          <a:solidFill>
            <a:schemeClr val="bg1"/>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2870" indent="-102870">
              <a:spcBef>
                <a:spcPts val="0"/>
              </a:spcBef>
              <a:spcAft>
                <a:spcPts val="450"/>
              </a:spcAft>
              <a:buClr>
                <a:schemeClr val="tx1"/>
              </a:buClr>
            </a:pPr>
            <a:r>
              <a:rPr lang="en-US" sz="1050" b="1" dirty="0">
                <a:solidFill>
                  <a:schemeClr val="tx1"/>
                </a:solidFill>
              </a:rPr>
              <a:t>Support clubs </a:t>
            </a:r>
            <a:r>
              <a:rPr lang="en-US" sz="1050" dirty="0">
                <a:solidFill>
                  <a:schemeClr val="tx1"/>
                </a:solidFill>
              </a:rPr>
              <a:t>to better engage </a:t>
            </a:r>
            <a:br>
              <a:rPr lang="en-US" sz="1050" dirty="0">
                <a:solidFill>
                  <a:schemeClr val="tx1"/>
                </a:solidFill>
              </a:rPr>
            </a:br>
            <a:r>
              <a:rPr lang="en-US" sz="1050" dirty="0">
                <a:solidFill>
                  <a:schemeClr val="tx1"/>
                </a:solidFill>
              </a:rPr>
              <a:t>members</a:t>
            </a:r>
          </a:p>
          <a:p>
            <a:pPr marL="102870" indent="-102870">
              <a:spcBef>
                <a:spcPts val="0"/>
              </a:spcBef>
              <a:spcAft>
                <a:spcPts val="450"/>
              </a:spcAft>
              <a:buClr>
                <a:schemeClr val="tx1"/>
              </a:buClr>
            </a:pPr>
            <a:r>
              <a:rPr lang="en-US" sz="1050" dirty="0">
                <a:solidFill>
                  <a:schemeClr val="tx1"/>
                </a:solidFill>
              </a:rPr>
              <a:t>Deliver value through </a:t>
            </a:r>
            <a:r>
              <a:rPr lang="en-US" sz="1050" b="1" dirty="0">
                <a:solidFill>
                  <a:schemeClr val="tx1"/>
                </a:solidFill>
              </a:rPr>
              <a:t>participant-centered approach </a:t>
            </a:r>
          </a:p>
          <a:p>
            <a:pPr marL="102870" indent="-102870">
              <a:spcBef>
                <a:spcPts val="0"/>
              </a:spcBef>
              <a:spcAft>
                <a:spcPts val="450"/>
              </a:spcAft>
              <a:buClr>
                <a:schemeClr val="tx1"/>
              </a:buClr>
            </a:pPr>
            <a:r>
              <a:rPr lang="en-US" sz="1050" b="1" dirty="0">
                <a:solidFill>
                  <a:schemeClr val="tx1"/>
                </a:solidFill>
              </a:rPr>
              <a:t>Offer new opportunities </a:t>
            </a:r>
            <a:r>
              <a:rPr lang="en-US" sz="1050" dirty="0">
                <a:solidFill>
                  <a:schemeClr val="tx1"/>
                </a:solidFill>
              </a:rPr>
              <a:t>for personal and professional connection</a:t>
            </a:r>
          </a:p>
          <a:p>
            <a:pPr marL="102870" indent="-102870">
              <a:spcBef>
                <a:spcPts val="0"/>
              </a:spcBef>
              <a:spcAft>
                <a:spcPts val="450"/>
              </a:spcAft>
              <a:buClr>
                <a:schemeClr val="tx1"/>
              </a:buClr>
            </a:pPr>
            <a:r>
              <a:rPr lang="en-US" sz="1050" b="1" dirty="0">
                <a:solidFill>
                  <a:schemeClr val="tx1"/>
                </a:solidFill>
              </a:rPr>
              <a:t>Provide leadership development</a:t>
            </a:r>
            <a:br>
              <a:rPr lang="en-US" sz="1050" dirty="0">
                <a:solidFill>
                  <a:schemeClr val="tx1"/>
                </a:solidFill>
              </a:rPr>
            </a:br>
            <a:r>
              <a:rPr lang="en-US" sz="1050" dirty="0">
                <a:solidFill>
                  <a:schemeClr val="tx1"/>
                </a:solidFill>
              </a:rPr>
              <a:t>and skills training</a:t>
            </a:r>
          </a:p>
        </p:txBody>
      </p:sp>
      <p:sp>
        <p:nvSpPr>
          <p:cNvPr id="36" name="Content Placeholder 2">
            <a:extLst>
              <a:ext uri="{FF2B5EF4-FFF2-40B4-BE49-F238E27FC236}">
                <a16:creationId xmlns:a16="http://schemas.microsoft.com/office/drawing/2014/main" id="{E114B594-D1E2-3B4B-A8FC-EC75D7034853}"/>
              </a:ext>
            </a:extLst>
          </p:cNvPr>
          <p:cNvSpPr txBox="1">
            <a:spLocks/>
          </p:cNvSpPr>
          <p:nvPr/>
        </p:nvSpPr>
        <p:spPr>
          <a:xfrm>
            <a:off x="352447" y="3466441"/>
            <a:ext cx="2821922" cy="1569168"/>
          </a:xfrm>
          <a:prstGeom prst="rect">
            <a:avLst/>
          </a:prstGeom>
          <a:solidFill>
            <a:schemeClr val="bg1"/>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2870" indent="-102870">
              <a:spcBef>
                <a:spcPts val="0"/>
              </a:spcBef>
              <a:spcAft>
                <a:spcPts val="450"/>
              </a:spcAft>
              <a:buClr>
                <a:schemeClr val="tx1"/>
              </a:buClr>
            </a:pPr>
            <a:r>
              <a:rPr lang="en-US" sz="1050" b="1" dirty="0">
                <a:solidFill>
                  <a:schemeClr val="tx1"/>
                </a:solidFill>
              </a:rPr>
              <a:t>Build a culture </a:t>
            </a:r>
            <a:r>
              <a:rPr lang="en-US" sz="1050" dirty="0">
                <a:solidFill>
                  <a:schemeClr val="tx1"/>
                </a:solidFill>
              </a:rPr>
              <a:t>of research, innovation and willingness </a:t>
            </a:r>
            <a:br>
              <a:rPr lang="en-US" sz="1050" dirty="0">
                <a:solidFill>
                  <a:schemeClr val="tx1"/>
                </a:solidFill>
              </a:rPr>
            </a:br>
            <a:r>
              <a:rPr lang="en-US" sz="1050" dirty="0">
                <a:solidFill>
                  <a:schemeClr val="tx1"/>
                </a:solidFill>
              </a:rPr>
              <a:t>to take risks</a:t>
            </a:r>
          </a:p>
          <a:p>
            <a:pPr marL="102870" indent="-102870">
              <a:spcBef>
                <a:spcPts val="0"/>
              </a:spcBef>
              <a:spcAft>
                <a:spcPts val="450"/>
              </a:spcAft>
              <a:buClr>
                <a:schemeClr val="tx1"/>
              </a:buClr>
            </a:pPr>
            <a:r>
              <a:rPr lang="en-US" sz="1050" b="1" dirty="0">
                <a:solidFill>
                  <a:schemeClr val="tx1"/>
                </a:solidFill>
              </a:rPr>
              <a:t>Streamline governance</a:t>
            </a:r>
            <a:r>
              <a:rPr lang="en-US" sz="1050" dirty="0">
                <a:solidFill>
                  <a:schemeClr val="tx1"/>
                </a:solidFill>
              </a:rPr>
              <a:t>, </a:t>
            </a:r>
            <a:br>
              <a:rPr lang="en-US" sz="1050" dirty="0">
                <a:solidFill>
                  <a:schemeClr val="tx1"/>
                </a:solidFill>
              </a:rPr>
            </a:br>
            <a:r>
              <a:rPr lang="en-US" sz="1050" dirty="0">
                <a:solidFill>
                  <a:schemeClr val="tx1"/>
                </a:solidFill>
              </a:rPr>
              <a:t>structure and processes</a:t>
            </a:r>
          </a:p>
          <a:p>
            <a:pPr marL="102870" indent="-102870">
              <a:spcBef>
                <a:spcPts val="0"/>
              </a:spcBef>
              <a:spcAft>
                <a:spcPts val="450"/>
              </a:spcAft>
              <a:buClr>
                <a:schemeClr val="tx1"/>
              </a:buClr>
            </a:pPr>
            <a:r>
              <a:rPr lang="en-US" sz="1050" b="1" dirty="0">
                <a:solidFill>
                  <a:schemeClr val="tx1"/>
                </a:solidFill>
              </a:rPr>
              <a:t>Foster more diverse perspectives </a:t>
            </a:r>
            <a:br>
              <a:rPr lang="en-US" sz="1050" b="1" dirty="0">
                <a:solidFill>
                  <a:schemeClr val="tx1"/>
                </a:solidFill>
              </a:rPr>
            </a:br>
            <a:r>
              <a:rPr lang="en-US" sz="1050" dirty="0">
                <a:solidFill>
                  <a:schemeClr val="tx1"/>
                </a:solidFill>
              </a:rPr>
              <a:t>in decision-making</a:t>
            </a:r>
          </a:p>
        </p:txBody>
      </p:sp>
      <p:pic>
        <p:nvPicPr>
          <p:cNvPr id="37" name="Picture 36" descr="A picture containing drawing, device&#10;&#10;Description automatically generated">
            <a:extLst>
              <a:ext uri="{FF2B5EF4-FFF2-40B4-BE49-F238E27FC236}">
                <a16:creationId xmlns:a16="http://schemas.microsoft.com/office/drawing/2014/main" id="{B2C95D73-4791-C043-A5F7-D56395D23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5465" y="1704767"/>
            <a:ext cx="2761767" cy="2761767"/>
          </a:xfrm>
          <a:prstGeom prst="rect">
            <a:avLst/>
          </a:prstGeom>
        </p:spPr>
      </p:pic>
      <p:sp>
        <p:nvSpPr>
          <p:cNvPr id="48" name="Rectangle 47">
            <a:extLst>
              <a:ext uri="{FF2B5EF4-FFF2-40B4-BE49-F238E27FC236}">
                <a16:creationId xmlns:a16="http://schemas.microsoft.com/office/drawing/2014/main" id="{E6C7B2DF-8589-CD4E-A671-DB59E605ACBB}"/>
              </a:ext>
            </a:extLst>
          </p:cNvPr>
          <p:cNvSpPr/>
          <p:nvPr/>
        </p:nvSpPr>
        <p:spPr>
          <a:xfrm>
            <a:off x="3301221" y="2128489"/>
            <a:ext cx="1028700" cy="438581"/>
          </a:xfrm>
          <a:prstGeom prst="rect">
            <a:avLst/>
          </a:prstGeom>
        </p:spPr>
        <p:txBody>
          <a:bodyPr wrap="square" anchor="ctr">
            <a:noAutofit/>
          </a:bodyPr>
          <a:lstStyle/>
          <a:p>
            <a:pPr algn="ctr">
              <a:lnSpc>
                <a:spcPct val="90000"/>
              </a:lnSpc>
            </a:pPr>
            <a:r>
              <a:rPr lang="en-US" sz="1200" b="1" dirty="0">
                <a:solidFill>
                  <a:schemeClr val="bg1"/>
                </a:solidFill>
              </a:rPr>
              <a:t> Increase </a:t>
            </a:r>
            <a:br>
              <a:rPr lang="en-US" sz="1200" b="1" dirty="0">
                <a:solidFill>
                  <a:schemeClr val="bg1"/>
                </a:solidFill>
              </a:rPr>
            </a:br>
            <a:r>
              <a:rPr lang="en-US" sz="1200" b="1" dirty="0">
                <a:solidFill>
                  <a:schemeClr val="bg1"/>
                </a:solidFill>
              </a:rPr>
              <a:t>Impact</a:t>
            </a:r>
          </a:p>
        </p:txBody>
      </p:sp>
      <p:sp>
        <p:nvSpPr>
          <p:cNvPr id="49" name="Rectangle 48">
            <a:extLst>
              <a:ext uri="{FF2B5EF4-FFF2-40B4-BE49-F238E27FC236}">
                <a16:creationId xmlns:a16="http://schemas.microsoft.com/office/drawing/2014/main" id="{96050997-8974-EA42-9E0A-4BF19CCD5DF9}"/>
              </a:ext>
            </a:extLst>
          </p:cNvPr>
          <p:cNvSpPr/>
          <p:nvPr/>
        </p:nvSpPr>
        <p:spPr>
          <a:xfrm>
            <a:off x="4707676" y="2153034"/>
            <a:ext cx="1028700" cy="438581"/>
          </a:xfrm>
          <a:prstGeom prst="rect">
            <a:avLst/>
          </a:prstGeom>
        </p:spPr>
        <p:txBody>
          <a:bodyPr wrap="square" anchor="ctr">
            <a:noAutofit/>
          </a:bodyPr>
          <a:lstStyle/>
          <a:p>
            <a:pPr algn="ctr">
              <a:lnSpc>
                <a:spcPct val="90000"/>
              </a:lnSpc>
            </a:pPr>
            <a:r>
              <a:rPr lang="en-US" sz="1350" b="1" dirty="0">
                <a:solidFill>
                  <a:srgbClr val="FF0000"/>
                </a:solidFill>
                <a:effectLst>
                  <a:glow rad="50800">
                    <a:schemeClr val="accent1">
                      <a:alpha val="40000"/>
                    </a:schemeClr>
                  </a:glow>
                </a:effectLst>
              </a:rPr>
              <a:t>Expand </a:t>
            </a:r>
            <a:br>
              <a:rPr lang="en-US" sz="1350" b="1" dirty="0">
                <a:solidFill>
                  <a:srgbClr val="FF0000"/>
                </a:solidFill>
                <a:effectLst>
                  <a:glow rad="50800">
                    <a:schemeClr val="accent1">
                      <a:alpha val="40000"/>
                    </a:schemeClr>
                  </a:glow>
                </a:effectLst>
              </a:rPr>
            </a:br>
            <a:r>
              <a:rPr lang="en-US" sz="1350" b="1" dirty="0">
                <a:solidFill>
                  <a:srgbClr val="FF0000"/>
                </a:solidFill>
                <a:effectLst>
                  <a:glow rad="50800">
                    <a:schemeClr val="accent1">
                      <a:alpha val="40000"/>
                    </a:schemeClr>
                  </a:glow>
                </a:effectLst>
              </a:rPr>
              <a:t>Reach</a:t>
            </a:r>
          </a:p>
        </p:txBody>
      </p:sp>
      <p:sp>
        <p:nvSpPr>
          <p:cNvPr id="51" name="Rectangle 50">
            <a:extLst>
              <a:ext uri="{FF2B5EF4-FFF2-40B4-BE49-F238E27FC236}">
                <a16:creationId xmlns:a16="http://schemas.microsoft.com/office/drawing/2014/main" id="{4F305083-F5DF-B14D-9B94-DE771CF51154}"/>
              </a:ext>
            </a:extLst>
          </p:cNvPr>
          <p:cNvSpPr/>
          <p:nvPr/>
        </p:nvSpPr>
        <p:spPr>
          <a:xfrm>
            <a:off x="4540800" y="3652654"/>
            <a:ext cx="1028700" cy="425765"/>
          </a:xfrm>
          <a:prstGeom prst="rect">
            <a:avLst/>
          </a:prstGeom>
        </p:spPr>
        <p:txBody>
          <a:bodyPr wrap="square" anchor="ctr">
            <a:noAutofit/>
          </a:bodyPr>
          <a:lstStyle/>
          <a:p>
            <a:pPr algn="ctr">
              <a:lnSpc>
                <a:spcPct val="90000"/>
              </a:lnSpc>
            </a:pPr>
            <a:r>
              <a:rPr lang="en-US" sz="900" b="1" spc="-38" dirty="0">
                <a:solidFill>
                  <a:schemeClr val="bg1"/>
                </a:solidFill>
              </a:rPr>
              <a:t>Enhance Participant Engagement </a:t>
            </a:r>
          </a:p>
        </p:txBody>
      </p:sp>
      <p:sp>
        <p:nvSpPr>
          <p:cNvPr id="52" name="Rectangle 51">
            <a:extLst>
              <a:ext uri="{FF2B5EF4-FFF2-40B4-BE49-F238E27FC236}">
                <a16:creationId xmlns:a16="http://schemas.microsoft.com/office/drawing/2014/main" id="{AB40171A-9C78-9740-AB85-3EE66C437AC5}"/>
              </a:ext>
            </a:extLst>
          </p:cNvPr>
          <p:cNvSpPr/>
          <p:nvPr/>
        </p:nvSpPr>
        <p:spPr>
          <a:xfrm>
            <a:off x="3284038" y="3639838"/>
            <a:ext cx="1028700" cy="438581"/>
          </a:xfrm>
          <a:prstGeom prst="rect">
            <a:avLst/>
          </a:prstGeom>
        </p:spPr>
        <p:txBody>
          <a:bodyPr wrap="square" anchor="ctr">
            <a:noAutofit/>
          </a:bodyPr>
          <a:lstStyle/>
          <a:p>
            <a:pPr algn="ctr">
              <a:lnSpc>
                <a:spcPct val="90000"/>
              </a:lnSpc>
            </a:pPr>
            <a:r>
              <a:rPr lang="en-US" sz="900" b="1" dirty="0">
                <a:solidFill>
                  <a:schemeClr val="bg1"/>
                </a:solidFill>
              </a:rPr>
              <a:t>Increase </a:t>
            </a:r>
            <a:br>
              <a:rPr lang="en-US" sz="900" b="1" dirty="0">
                <a:solidFill>
                  <a:schemeClr val="bg1"/>
                </a:solidFill>
              </a:rPr>
            </a:br>
            <a:r>
              <a:rPr lang="en-US" sz="900" b="1" dirty="0">
                <a:solidFill>
                  <a:schemeClr val="bg1"/>
                </a:solidFill>
              </a:rPr>
              <a:t>Our Ability </a:t>
            </a:r>
            <a:br>
              <a:rPr lang="en-US" sz="900" b="1" dirty="0">
                <a:solidFill>
                  <a:schemeClr val="bg1"/>
                </a:solidFill>
              </a:rPr>
            </a:br>
            <a:r>
              <a:rPr lang="en-US" sz="900" b="1" dirty="0">
                <a:solidFill>
                  <a:schemeClr val="bg1"/>
                </a:solidFill>
              </a:rPr>
              <a:t>to Adapt</a:t>
            </a:r>
          </a:p>
        </p:txBody>
      </p:sp>
      <p:sp>
        <p:nvSpPr>
          <p:cNvPr id="8" name="Rectangle 7">
            <a:extLst>
              <a:ext uri="{FF2B5EF4-FFF2-40B4-BE49-F238E27FC236}">
                <a16:creationId xmlns:a16="http://schemas.microsoft.com/office/drawing/2014/main" id="{C9BAC394-377F-4F35-8CAD-A63411A7E169}"/>
              </a:ext>
            </a:extLst>
          </p:cNvPr>
          <p:cNvSpPr/>
          <p:nvPr/>
        </p:nvSpPr>
        <p:spPr>
          <a:xfrm>
            <a:off x="4657653" y="1220728"/>
            <a:ext cx="4165595" cy="198661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7" name="Rectangle 46">
            <a:extLst>
              <a:ext uri="{FF2B5EF4-FFF2-40B4-BE49-F238E27FC236}">
                <a16:creationId xmlns:a16="http://schemas.microsoft.com/office/drawing/2014/main" id="{51267C05-017D-344C-A67E-1E1BADF17372}"/>
              </a:ext>
            </a:extLst>
          </p:cNvPr>
          <p:cNvSpPr/>
          <p:nvPr/>
        </p:nvSpPr>
        <p:spPr>
          <a:xfrm>
            <a:off x="3888208" y="2620304"/>
            <a:ext cx="1105082" cy="923330"/>
          </a:xfrm>
          <a:prstGeom prst="rect">
            <a:avLst/>
          </a:prstGeom>
          <a:noFill/>
        </p:spPr>
        <p:txBody>
          <a:bodyPr wrap="square">
            <a:spAutoFit/>
          </a:bodyPr>
          <a:lstStyle/>
          <a:p>
            <a:pPr algn="ctr"/>
            <a:r>
              <a:rPr lang="en-US" b="1" dirty="0"/>
              <a:t>A </a:t>
            </a:r>
            <a:br>
              <a:rPr lang="en-US" b="1" dirty="0"/>
            </a:br>
            <a:r>
              <a:rPr lang="en-US" b="1" dirty="0"/>
              <a:t>Stronger Brand</a:t>
            </a:r>
          </a:p>
        </p:txBody>
      </p:sp>
      <p:sp>
        <p:nvSpPr>
          <p:cNvPr id="10" name="Title 1">
            <a:extLst>
              <a:ext uri="{FF2B5EF4-FFF2-40B4-BE49-F238E27FC236}">
                <a16:creationId xmlns:a16="http://schemas.microsoft.com/office/drawing/2014/main" id="{C6C18A31-E13B-439F-5DA5-36C03B84D7CD}"/>
              </a:ext>
            </a:extLst>
          </p:cNvPr>
          <p:cNvSpPr txBox="1">
            <a:spLocks/>
          </p:cNvSpPr>
          <p:nvPr/>
        </p:nvSpPr>
        <p:spPr>
          <a:xfrm>
            <a:off x="0" y="0"/>
            <a:ext cx="9144000" cy="725230"/>
          </a:xfrm>
          <a:prstGeom prst="rect">
            <a:avLst/>
          </a:prstGeom>
          <a:solidFill>
            <a:srgbClr val="01B4E7"/>
          </a:solidFill>
        </p:spPr>
        <p:txBody>
          <a:bodyPr vert="horz" lIns="68580" tIns="34290" rIns="68580" bIns="34290" rtlCol="0" anchor="b">
            <a:norm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marL="126206" algn="l"/>
            <a:r>
              <a:rPr lang="en-US" sz="2700" dirty="0">
                <a:solidFill>
                  <a:schemeClr val="bg1"/>
                </a:solidFill>
                <a:latin typeface="Calibri" panose="020F0502020204030204" pitchFamily="34" charset="0"/>
                <a:cs typeface="Calibri" panose="020F0502020204030204" pitchFamily="34" charset="0"/>
              </a:rPr>
              <a:t>Building Public Image Helps Expand our Reach</a:t>
            </a:r>
            <a:endParaRPr lang="en-US" sz="2700" dirty="0">
              <a:solidFill>
                <a:schemeClr val="bg1"/>
              </a:solidFill>
            </a:endParaRPr>
          </a:p>
        </p:txBody>
      </p:sp>
      <p:sp>
        <p:nvSpPr>
          <p:cNvPr id="11" name="Text Placeholder 2">
            <a:extLst>
              <a:ext uri="{FF2B5EF4-FFF2-40B4-BE49-F238E27FC236}">
                <a16:creationId xmlns:a16="http://schemas.microsoft.com/office/drawing/2014/main" id="{A6E534C2-423F-9B3D-9E6C-A279468E9467}"/>
              </a:ext>
            </a:extLst>
          </p:cNvPr>
          <p:cNvSpPr txBox="1">
            <a:spLocks/>
          </p:cNvSpPr>
          <p:nvPr/>
        </p:nvSpPr>
        <p:spPr>
          <a:xfrm>
            <a:off x="310925" y="827624"/>
            <a:ext cx="8644390" cy="64246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43" indent="-285743">
              <a:buFont typeface="Wingdings" panose="05000000000000000000" pitchFamily="2" charset="2"/>
              <a:buChar char="Ø"/>
            </a:pPr>
            <a:r>
              <a:rPr lang="en-US" sz="1800" dirty="0">
                <a:latin typeface="Calibri" panose="020F0502020204030204" pitchFamily="34" charset="0"/>
                <a:cs typeface="Calibri" panose="020F0502020204030204" pitchFamily="34" charset="0"/>
              </a:rPr>
              <a:t>And supports Rotary’s Action Plan</a:t>
            </a:r>
          </a:p>
        </p:txBody>
      </p:sp>
    </p:spTree>
    <p:extLst>
      <p:ext uri="{BB962C8B-B14F-4D97-AF65-F5344CB8AC3E}">
        <p14:creationId xmlns:p14="http://schemas.microsoft.com/office/powerpoint/2010/main" val="29806416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hapesVTI">
  <a:themeElements>
    <a:clrScheme name="Offic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estival">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7870077-A865-4FBD-BFC0-6ACEE7AD6861}" vid="{859730C7-E246-4259-84C3-C2821022446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7b4e043-0afd-4afb-8b94-bf96370c8e7f}" enabled="0" method="" siteId="{67b4e043-0afd-4afb-8b94-bf96370c8e7f}" removed="1"/>
</clbl:labelList>
</file>

<file path=docProps/app.xml><?xml version="1.0" encoding="utf-8"?>
<Properties xmlns="http://schemas.openxmlformats.org/officeDocument/2006/extended-properties" xmlns:vt="http://schemas.openxmlformats.org/officeDocument/2006/docPropsVTypes">
  <Template>Office Theme</Template>
  <TotalTime>135</TotalTime>
  <Words>1682</Words>
  <Application>Microsoft Office PowerPoint</Application>
  <PresentationFormat>On-screen Show (16:9)</PresentationFormat>
  <Paragraphs>174</Paragraphs>
  <Slides>17</Slides>
  <Notes>11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17</vt:i4>
      </vt:variant>
    </vt:vector>
  </HeadingPairs>
  <TitlesOfParts>
    <vt:vector size="29" baseType="lpstr">
      <vt:lpstr>Aharoni</vt:lpstr>
      <vt:lpstr>Arial</vt:lpstr>
      <vt:lpstr>Arial Black</vt:lpstr>
      <vt:lpstr>Arial Narrow</vt:lpstr>
      <vt:lpstr>Avenir Next LT Pro</vt:lpstr>
      <vt:lpstr>Calibri</vt:lpstr>
      <vt:lpstr>Calibri Light</vt:lpstr>
      <vt:lpstr>Wingdings</vt:lpstr>
      <vt:lpstr>Office Theme</vt:lpstr>
      <vt:lpstr>1_Office Theme</vt:lpstr>
      <vt:lpstr>2_Office Theme</vt:lpstr>
      <vt:lpstr>ShapesVTI</vt:lpstr>
      <vt:lpstr>Brand Center Resources to Strengthen Rotary’s Public Image</vt:lpstr>
      <vt:lpstr>PowerPoint Presentation</vt:lpstr>
      <vt:lpstr>What is Rotary’s Public Image?</vt:lpstr>
      <vt:lpstr>PowerPoint Presentation</vt:lpstr>
      <vt:lpstr>Global Awareness and Understanding of Rotary</vt:lpstr>
      <vt:lpstr>United States: Awareness and Understanding</vt:lpstr>
      <vt:lpstr>PowerPoint Presentation</vt:lpstr>
      <vt:lpstr>Most important features (non-branded)</vt:lpstr>
      <vt:lpstr>PowerPoint Presentation</vt:lpstr>
      <vt:lpstr>PowerPoint Presentation</vt:lpstr>
      <vt:lpstr>PowerPoint Presentation</vt:lpstr>
      <vt:lpstr>PowerPoint Presentation</vt:lpstr>
      <vt:lpstr>PowerPoint Presentation</vt:lpstr>
      <vt:lpstr>Public Image Resources</vt:lpstr>
      <vt:lpstr>PowerPoint Presentation</vt:lpstr>
      <vt:lpstr>Taking Action to Expand our Reach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Jean Saunders</cp:lastModifiedBy>
  <cp:revision>4</cp:revision>
  <cp:lastPrinted>2020-01-10T17:47:01Z</cp:lastPrinted>
  <dcterms:created xsi:type="dcterms:W3CDTF">2017-01-09T02:44:30Z</dcterms:created>
  <dcterms:modified xsi:type="dcterms:W3CDTF">2024-07-25T21:15:42Z</dcterms:modified>
</cp:coreProperties>
</file>