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53"/>
  </p:notesMasterIdLst>
  <p:sldIdLst>
    <p:sldId id="256" r:id="rId5"/>
    <p:sldId id="838" r:id="rId6"/>
    <p:sldId id="869" r:id="rId7"/>
    <p:sldId id="839" r:id="rId8"/>
    <p:sldId id="1326" r:id="rId9"/>
    <p:sldId id="870" r:id="rId10"/>
    <p:sldId id="413" r:id="rId11"/>
    <p:sldId id="416" r:id="rId12"/>
    <p:sldId id="876" r:id="rId13"/>
    <p:sldId id="924" r:id="rId14"/>
    <p:sldId id="925" r:id="rId15"/>
    <p:sldId id="926" r:id="rId16"/>
    <p:sldId id="927" r:id="rId17"/>
    <p:sldId id="361" r:id="rId18"/>
    <p:sldId id="364" r:id="rId19"/>
    <p:sldId id="367" r:id="rId20"/>
    <p:sldId id="1330" r:id="rId21"/>
    <p:sldId id="1331" r:id="rId22"/>
    <p:sldId id="1335" r:id="rId23"/>
    <p:sldId id="369" r:id="rId24"/>
    <p:sldId id="1333" r:id="rId25"/>
    <p:sldId id="1334" r:id="rId26"/>
    <p:sldId id="1332" r:id="rId27"/>
    <p:sldId id="889" r:id="rId28"/>
    <p:sldId id="1336" r:id="rId29"/>
    <p:sldId id="1337" r:id="rId30"/>
    <p:sldId id="1338" r:id="rId31"/>
    <p:sldId id="1339" r:id="rId32"/>
    <p:sldId id="1340" r:id="rId33"/>
    <p:sldId id="1341" r:id="rId34"/>
    <p:sldId id="891" r:id="rId35"/>
    <p:sldId id="892" r:id="rId36"/>
    <p:sldId id="893" r:id="rId37"/>
    <p:sldId id="894" r:id="rId38"/>
    <p:sldId id="921" r:id="rId39"/>
    <p:sldId id="909" r:id="rId40"/>
    <p:sldId id="890" r:id="rId41"/>
    <p:sldId id="910" r:id="rId42"/>
    <p:sldId id="913" r:id="rId43"/>
    <p:sldId id="916" r:id="rId44"/>
    <p:sldId id="917" r:id="rId45"/>
    <p:sldId id="918" r:id="rId46"/>
    <p:sldId id="919" r:id="rId47"/>
    <p:sldId id="920" r:id="rId48"/>
    <p:sldId id="922" r:id="rId49"/>
    <p:sldId id="904" r:id="rId50"/>
    <p:sldId id="905" r:id="rId51"/>
    <p:sldId id="91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65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FCDCD-755E-4AE8-8BF2-9E3EA584968B}" v="9" dt="2024-08-06T17:51:07.210"/>
    <p1510:client id="{B403BB86-88AE-4437-BDA0-DD1B45CFE589}" v="7" dt="2024-08-06T20:40:41.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481" autoAdjust="0"/>
  </p:normalViewPr>
  <p:slideViewPr>
    <p:cSldViewPr snapToGrid="0">
      <p:cViewPr varScale="1">
        <p:scale>
          <a:sx n="53" d="100"/>
          <a:sy n="53" d="100"/>
        </p:scale>
        <p:origin x="11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6A6F0-AF49-49F6-8ED8-56F94D025728}" type="datetimeFigureOut">
              <a:rPr lang="en-US" smtClean="0"/>
              <a:t>06-Aug-2024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4D71E5-2C93-45BD-B548-7CDBB64D5FE1}" type="slidenum">
              <a:rPr lang="en-US" smtClean="0"/>
              <a:t>‹#›</a:t>
            </a:fld>
            <a:endParaRPr lang="en-US"/>
          </a:p>
        </p:txBody>
      </p:sp>
    </p:spTree>
    <p:extLst>
      <p:ext uri="{BB962C8B-B14F-4D97-AF65-F5344CB8AC3E}">
        <p14:creationId xmlns:p14="http://schemas.microsoft.com/office/powerpoint/2010/main" val="138607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dirty="0">
                <a:latin typeface="Arial" charset="0"/>
                <a:cs typeface="Arial" charset="0"/>
              </a:rPr>
              <a:t>Although we’re a large organization, we serve Rotarians through an office with specialists familiar with your region.</a:t>
            </a:r>
          </a:p>
          <a:p>
            <a:pPr eaLnBrk="1" hangingPunct="1">
              <a:lnSpc>
                <a:spcPct val="90000"/>
              </a:lnSpc>
            </a:pPr>
            <a:endParaRPr lang="en-US" dirty="0">
              <a:latin typeface="Arial" charset="0"/>
              <a:cs typeface="Arial" charset="0"/>
            </a:endParaRPr>
          </a:p>
          <a:p>
            <a:pPr eaLnBrk="1" hangingPunct="1">
              <a:lnSpc>
                <a:spcPct val="90000"/>
              </a:lnSpc>
            </a:pPr>
            <a:r>
              <a:rPr lang="en-US" dirty="0">
                <a:latin typeface="Arial" charset="0"/>
                <a:cs typeface="Arial" charset="0"/>
              </a:rPr>
              <a:t>Your </a:t>
            </a:r>
            <a:r>
              <a:rPr lang="en-US" b="1" dirty="0">
                <a:latin typeface="Arial" charset="0"/>
                <a:cs typeface="Arial" charset="0"/>
              </a:rPr>
              <a:t>Club and District Support Team</a:t>
            </a:r>
            <a:r>
              <a:rPr lang="en-US" dirty="0">
                <a:latin typeface="Arial" charset="0"/>
                <a:cs typeface="Arial" charset="0"/>
              </a:rPr>
              <a:t>, also known as CDS, will serve as your primary contact at</a:t>
            </a:r>
            <a:r>
              <a:rPr lang="en-US" baseline="0" dirty="0">
                <a:latin typeface="Arial" charset="0"/>
                <a:cs typeface="Arial" charset="0"/>
              </a:rPr>
              <a:t> Rotary</a:t>
            </a:r>
            <a:r>
              <a:rPr lang="en-US" dirty="0">
                <a:latin typeface="Arial" charset="0"/>
                <a:cs typeface="Arial" charset="0"/>
              </a:rPr>
              <a:t> over the next two years.  </a:t>
            </a:r>
          </a:p>
          <a:p>
            <a:pPr eaLnBrk="1" hangingPunct="1">
              <a:lnSpc>
                <a:spcPct val="90000"/>
              </a:lnSpc>
            </a:pPr>
            <a:endParaRPr lang="en-US" dirty="0">
              <a:latin typeface="Arial" charset="0"/>
              <a:cs typeface="Arial" charset="0"/>
            </a:endParaRPr>
          </a:p>
          <a:p>
            <a:pPr eaLnBrk="1" hangingPunct="1">
              <a:lnSpc>
                <a:spcPct val="90000"/>
              </a:lnSpc>
            </a:pPr>
            <a:r>
              <a:rPr lang="en-US" dirty="0">
                <a:latin typeface="Arial" charset="0"/>
                <a:cs typeface="Arial" charset="0"/>
              </a:rPr>
              <a:t>We provide direct support and assistance to Rotarians and work closely with club and district leaders.</a:t>
            </a:r>
          </a:p>
          <a:p>
            <a:pPr eaLnBrk="1" hangingPunct="1">
              <a:lnSpc>
                <a:spcPct val="90000"/>
              </a:lnSpc>
              <a:buFontTx/>
              <a:buChar char="•"/>
            </a:pPr>
            <a:endParaRPr lang="en-US" dirty="0">
              <a:latin typeface="Arial" charset="0"/>
              <a:cs typeface="Arial" charset="0"/>
            </a:endParaRPr>
          </a:p>
          <a:p>
            <a:pPr eaLnBrk="1" hangingPunct="1">
              <a:lnSpc>
                <a:spcPct val="90000"/>
              </a:lnSpc>
            </a:pPr>
            <a:r>
              <a:rPr lang="en-US" dirty="0">
                <a:latin typeface="Arial" charset="0"/>
                <a:cs typeface="Arial" charset="0"/>
              </a:rPr>
              <a:t>Your team, pictured here, includes [add names]</a:t>
            </a:r>
          </a:p>
          <a:p>
            <a:pPr eaLnBrk="1" hangingPunct="1">
              <a:lnSpc>
                <a:spcPct val="90000"/>
              </a:lnSpc>
              <a:buFontTx/>
              <a:buChar char="•"/>
            </a:pPr>
            <a:endParaRPr lang="en-US" dirty="0">
              <a:latin typeface="Arial" charset="0"/>
              <a:cs typeface="Arial" charset="0"/>
            </a:endParaRPr>
          </a:p>
          <a:p>
            <a:pPr eaLnBrk="1" hangingPunct="1">
              <a:lnSpc>
                <a:spcPct val="90000"/>
              </a:lnSpc>
            </a:pPr>
            <a:r>
              <a:rPr lang="en-US" i="0" dirty="0">
                <a:latin typeface="Arial" charset="0"/>
                <a:cs typeface="Arial" charset="0"/>
              </a:rPr>
              <a:t>We are your regional</a:t>
            </a:r>
            <a:r>
              <a:rPr lang="en-US" i="0" baseline="0" dirty="0">
                <a:latin typeface="Arial" charset="0"/>
                <a:cs typeface="Arial" charset="0"/>
              </a:rPr>
              <a:t> experts and just one email or phone call away. </a:t>
            </a:r>
          </a:p>
          <a:p>
            <a:pPr eaLnBrk="1" hangingPunct="1">
              <a:lnSpc>
                <a:spcPct val="90000"/>
              </a:lnSpc>
            </a:pPr>
            <a:endParaRPr lang="en-US" dirty="0">
              <a:latin typeface="Arial" charset="0"/>
              <a:cs typeface="Arial" charset="0"/>
            </a:endParaRPr>
          </a:p>
          <a:p>
            <a:pPr eaLnBrk="1" hangingPunct="1">
              <a:lnSpc>
                <a:spcPct val="90000"/>
              </a:lnSpc>
            </a:pPr>
            <a:r>
              <a:rPr lang="en-US" b="1" dirty="0">
                <a:latin typeface="Arial" charset="0"/>
                <a:cs typeface="Arial" charset="0"/>
              </a:rPr>
              <a:t>[click] </a:t>
            </a:r>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159069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11</a:t>
            </a:fld>
            <a:endParaRPr lang="en-US" altLang="en-US"/>
          </a:p>
        </p:txBody>
      </p:sp>
    </p:spTree>
    <p:extLst>
      <p:ext uri="{BB962C8B-B14F-4D97-AF65-F5344CB8AC3E}">
        <p14:creationId xmlns:p14="http://schemas.microsoft.com/office/powerpoint/2010/main" val="309235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12</a:t>
            </a:fld>
            <a:endParaRPr lang="en-US" altLang="en-US"/>
          </a:p>
        </p:txBody>
      </p:sp>
    </p:spTree>
    <p:extLst>
      <p:ext uri="{BB962C8B-B14F-4D97-AF65-F5344CB8AC3E}">
        <p14:creationId xmlns:p14="http://schemas.microsoft.com/office/powerpoint/2010/main" val="390236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13</a:t>
            </a:fld>
            <a:endParaRPr lang="en-US" altLang="en-US"/>
          </a:p>
        </p:txBody>
      </p:sp>
    </p:spTree>
    <p:extLst>
      <p:ext uri="{BB962C8B-B14F-4D97-AF65-F5344CB8AC3E}">
        <p14:creationId xmlns:p14="http://schemas.microsoft.com/office/powerpoint/2010/main" val="3342401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B881458-0E4C-1BD0-8DA7-E32F3442F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398CF8AC-4270-4113-9DE5-BD7DEB604825}" type="slidenum">
              <a:rPr lang="en-US" altLang="en-US"/>
              <a:pPr>
                <a:spcBef>
                  <a:spcPct val="0"/>
                </a:spcBef>
              </a:pPr>
              <a:t>14</a:t>
            </a:fld>
            <a:endParaRPr lang="en-US" altLang="en-US"/>
          </a:p>
        </p:txBody>
      </p:sp>
      <p:sp>
        <p:nvSpPr>
          <p:cNvPr id="22531" name="Rectangle 2">
            <a:extLst>
              <a:ext uri="{FF2B5EF4-FFF2-40B4-BE49-F238E27FC236}">
                <a16:creationId xmlns:a16="http://schemas.microsoft.com/office/drawing/2014/main" id="{896F431B-EAD6-3A77-57C8-E5839883F787}"/>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625B37B-E42D-FD7C-4355-8D42D1315D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EF5EB76-047D-BF9C-3ADC-59BB8C552A7C}"/>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B2BA039E-AA21-44D7-475B-7105DC1564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charset="-128"/>
            </a:endParaRPr>
          </a:p>
        </p:txBody>
      </p:sp>
      <p:sp>
        <p:nvSpPr>
          <p:cNvPr id="26628" name="Slide Number Placeholder 3">
            <a:extLst>
              <a:ext uri="{FF2B5EF4-FFF2-40B4-BE49-F238E27FC236}">
                <a16:creationId xmlns:a16="http://schemas.microsoft.com/office/drawing/2014/main" id="{07F2EE47-51F6-1E18-C03C-349D41CF4A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charset="-128"/>
              </a:defRPr>
            </a:lvl1pPr>
            <a:lvl2pPr marL="742950" indent="-285750" defTabSz="931863">
              <a:defRPr sz="2400">
                <a:solidFill>
                  <a:schemeClr val="tx1"/>
                </a:solidFill>
                <a:latin typeface="Arial" panose="020B0604020202020204" pitchFamily="34" charset="0"/>
                <a:ea typeface="ヒラギノ角ゴ Pro W3" charset="-128"/>
              </a:defRPr>
            </a:lvl2pPr>
            <a:lvl3pPr marL="1143000" indent="-228600" defTabSz="931863">
              <a:defRPr sz="2400">
                <a:solidFill>
                  <a:schemeClr val="tx1"/>
                </a:solidFill>
                <a:latin typeface="Arial" panose="020B0604020202020204" pitchFamily="34" charset="0"/>
                <a:ea typeface="ヒラギノ角ゴ Pro W3" charset="-128"/>
              </a:defRPr>
            </a:lvl3pPr>
            <a:lvl4pPr marL="1600200" indent="-228600" defTabSz="931863">
              <a:defRPr sz="2400">
                <a:solidFill>
                  <a:schemeClr val="tx1"/>
                </a:solidFill>
                <a:latin typeface="Arial" panose="020B0604020202020204" pitchFamily="34" charset="0"/>
                <a:ea typeface="ヒラギノ角ゴ Pro W3" charset="-128"/>
              </a:defRPr>
            </a:lvl4pPr>
            <a:lvl5pPr marL="2057400" indent="-228600" defTabSz="931863">
              <a:defRPr sz="24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E98E998B-9B39-40B7-B1FA-C62529E6F78E}" type="slidenum">
              <a:rPr lang="en-US" altLang="en-US" sz="1200"/>
              <a:pPr/>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E959111-8002-0E28-5F2B-92DB4519F0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2002E9AD-BA7B-4724-9B5E-E9404F27C2F5}" type="slidenum">
              <a:rPr lang="en-US" altLang="en-US" smtClean="0"/>
              <a:pPr>
                <a:spcBef>
                  <a:spcPct val="0"/>
                </a:spcBef>
              </a:pPr>
              <a:t>17</a:t>
            </a:fld>
            <a:endParaRPr lang="en-US" altLang="en-US"/>
          </a:p>
        </p:txBody>
      </p:sp>
      <p:sp>
        <p:nvSpPr>
          <p:cNvPr id="21507" name="Rectangle 2">
            <a:extLst>
              <a:ext uri="{FF2B5EF4-FFF2-40B4-BE49-F238E27FC236}">
                <a16:creationId xmlns:a16="http://schemas.microsoft.com/office/drawing/2014/main" id="{EA92A73E-875E-C2A9-4389-68C19254BE0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0307A46-A2C5-FCD5-042B-339F780CA6AD}"/>
              </a:ext>
            </a:extLst>
          </p:cNvPr>
          <p:cNvSpPr>
            <a:spLocks noGrp="1" noChangeArrowheads="1"/>
          </p:cNvSpPr>
          <p:nvPr>
            <p:ph type="body" idx="1"/>
          </p:nvPr>
        </p:nvSpPr>
        <p:spPr>
          <a:ln/>
        </p:spPr>
        <p:txBody>
          <a:bodyPr/>
          <a:lstStyle/>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1. Every day we engage in conversations, some are with our mother, spouse, children, while others are with co-workers, and/or people in general , the conversations can be formal or informal. But whatever the dialogue may be things can get heated, </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Or </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2. We all have experienced discussions where they have quickly taken a turn for the worse and both you and the other person you were talking end up hurt or frustrated</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QUESTION FOR THE PUBLIC: </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HOW MANY OF YOU WOULD LIKE TO GET BETTER AT DIFFICULT CONVERSATIONS AND RESOLVING CONFLICTS?</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We all have experienced discussions where they have quickly taken a turn for the worse and both you and the other person you were talking end up hurt or frustrated</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Text taken from the Four Minute YouTube video: https://www.youtube.com/watch?v=Aqrlb8WvSGs&amp;t=63s </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35E9601-35EC-E174-90D3-D4B9F2FC9ADD}"/>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1DE9ACC5-E415-68E7-4EF2-2D25FE90E5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charset="-128"/>
            </a:endParaRPr>
          </a:p>
        </p:txBody>
      </p:sp>
      <p:sp>
        <p:nvSpPr>
          <p:cNvPr id="23556" name="Slide Number Placeholder 3">
            <a:extLst>
              <a:ext uri="{FF2B5EF4-FFF2-40B4-BE49-F238E27FC236}">
                <a16:creationId xmlns:a16="http://schemas.microsoft.com/office/drawing/2014/main" id="{AABBC3D3-DFCD-56FC-1AA1-C0525A6593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charset="-128"/>
              </a:defRPr>
            </a:lvl1pPr>
            <a:lvl2pPr marL="742950" indent="-285750" defTabSz="931863">
              <a:defRPr sz="2400">
                <a:solidFill>
                  <a:schemeClr val="tx1"/>
                </a:solidFill>
                <a:latin typeface="Arial" panose="020B0604020202020204" pitchFamily="34" charset="0"/>
                <a:ea typeface="ヒラギノ角ゴ Pro W3" charset="-128"/>
              </a:defRPr>
            </a:lvl2pPr>
            <a:lvl3pPr marL="1143000" indent="-228600" defTabSz="931863">
              <a:defRPr sz="2400">
                <a:solidFill>
                  <a:schemeClr val="tx1"/>
                </a:solidFill>
                <a:latin typeface="Arial" panose="020B0604020202020204" pitchFamily="34" charset="0"/>
                <a:ea typeface="ヒラギノ角ゴ Pro W3" charset="-128"/>
              </a:defRPr>
            </a:lvl3pPr>
            <a:lvl4pPr marL="1600200" indent="-228600" defTabSz="931863">
              <a:defRPr sz="2400">
                <a:solidFill>
                  <a:schemeClr val="tx1"/>
                </a:solidFill>
                <a:latin typeface="Arial" panose="020B0604020202020204" pitchFamily="34" charset="0"/>
                <a:ea typeface="ヒラギノ角ゴ Pro W3" charset="-128"/>
              </a:defRPr>
            </a:lvl4pPr>
            <a:lvl5pPr marL="2057400" indent="-228600" defTabSz="931863">
              <a:defRPr sz="24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8B75ED17-0DC7-45C7-A161-A7B0E604D970}" type="slidenum">
              <a:rPr lang="en-US" altLang="en-US" sz="1200" smtClean="0"/>
              <a:pPr/>
              <a:t>18</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FE959111-8002-0E28-5F2B-92DB4519F0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2002E9AD-BA7B-4724-9B5E-E9404F27C2F5}" type="slidenum">
              <a:rPr lang="en-US" altLang="en-US" smtClean="0"/>
              <a:pPr>
                <a:spcBef>
                  <a:spcPct val="0"/>
                </a:spcBef>
              </a:pPr>
              <a:t>19</a:t>
            </a:fld>
            <a:endParaRPr lang="en-US" altLang="en-US"/>
          </a:p>
        </p:txBody>
      </p:sp>
      <p:sp>
        <p:nvSpPr>
          <p:cNvPr id="21507" name="Rectangle 2">
            <a:extLst>
              <a:ext uri="{FF2B5EF4-FFF2-40B4-BE49-F238E27FC236}">
                <a16:creationId xmlns:a16="http://schemas.microsoft.com/office/drawing/2014/main" id="{EA92A73E-875E-C2A9-4389-68C19254BE0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0307A46-A2C5-FCD5-042B-339F780CA6AD}"/>
              </a:ext>
            </a:extLst>
          </p:cNvPr>
          <p:cNvSpPr>
            <a:spLocks noGrp="1" noChangeArrowheads="1"/>
          </p:cNvSpPr>
          <p:nvPr>
            <p:ph type="body" idx="1"/>
          </p:nvPr>
        </p:nvSpPr>
        <p:spPr>
          <a:ln/>
        </p:spPr>
        <p:txBody>
          <a:bodyPr/>
          <a:lstStyle/>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1. Every day we engage in conversations, some are with our mother, spouse, children, while others are with co-workers, and/or people in general , the conversations can be formal or informal. But whatever the dialogue may be things can get heated, </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Or </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2. We all have experienced discussions where they have quickly taken a turn for the worse and both you and the other person you were talking end up hurt or frustrated</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QUESTION FOR THE PUBLIC: </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HOW MANY OF YOU WOULD LIKE TO GET BETTER AT DIFFICULT CONVERSATIONS AND RESOLVING CONFLICTS?</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We all have experienced discussions where they have quickly taken a turn for the worse and both you and the other person you were talking end up hurt or frustrated</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r>
              <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rPr>
              <a:t>Text taken from the Four Minute YouTube video: https://www.youtube.com/watch?v=Aqrlb8WvSGs&amp;t=63s </a:t>
            </a: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a:p>
            <a:pPr eaLnBrk="1" hangingPunct="1">
              <a:defRPr/>
            </a:pPr>
            <a:endParaRPr lang="en-US" altLang="en-US" dirty="0">
              <a:solidFill>
                <a:schemeClr val="accent4">
                  <a:lumMod val="75000"/>
                </a:schemeClr>
              </a:solidFill>
              <a:latin typeface="Georgia" panose="02040502050405020303" pitchFamily="18" charset="0"/>
              <a:ea typeface="ヒラギノ角ゴ Pro W3" charset="-128"/>
              <a:cs typeface="Times New Roman" panose="02020603050405020304" pitchFamily="18" charset="0"/>
            </a:endParaRPr>
          </a:p>
        </p:txBody>
      </p:sp>
    </p:spTree>
    <p:extLst>
      <p:ext uri="{BB962C8B-B14F-4D97-AF65-F5344CB8AC3E}">
        <p14:creationId xmlns:p14="http://schemas.microsoft.com/office/powerpoint/2010/main" val="1070547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B5C3EDE-029E-4CC6-1BA9-F5CE127BFD34}"/>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FE3B7F01-3076-9D4D-AFA3-C4A62CD84C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We try to avoid them at all costs, in any way, without realizing that avoiding them makes the problem bigger. Example of the Titanic, if a crucial conversation would have taken place between the captain and crew, maybe more people could have been saved. does this sound like the situations our clubs are experiencing </a:t>
            </a:r>
          </a:p>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Delay or Avoid CC and face the consequences.</a:t>
            </a:r>
            <a:r>
              <a:rPr lang="en-US" altLang="en-US">
                <a:solidFill>
                  <a:schemeClr val="bg1"/>
                </a:solidFill>
                <a:latin typeface="Georgia" panose="02040502050405020303" pitchFamily="18" charset="0"/>
                <a:ea typeface="ヒラギノ角ゴ Pro W3" charset="-128"/>
              </a:rPr>
              <a:t> </a:t>
            </a:r>
          </a:p>
          <a:p>
            <a:endParaRPr lang="en-US" altLang="en-US">
              <a:solidFill>
                <a:schemeClr val="bg1"/>
              </a:solidFill>
              <a:latin typeface="Georgia" panose="02040502050405020303" pitchFamily="18" charset="0"/>
              <a:ea typeface="ヒラギノ角ゴ Pro W3" charset="-128"/>
            </a:endParaRPr>
          </a:p>
          <a:p>
            <a:r>
              <a:rPr lang="en-US" altLang="en-US">
                <a:solidFill>
                  <a:schemeClr val="bg1"/>
                </a:solidFill>
                <a:latin typeface="Georgia" panose="02040502050405020303" pitchFamily="18" charset="0"/>
                <a:ea typeface="ヒラギノ角ゴ Pro W3" charset="-128"/>
              </a:rPr>
              <a:t>Photo link: https://apartirdeunafrase.wordpress.com/2015/02/19/usted-no-puede-evitar-que-los-problemas-golpeen-a-su-puerta-pero-no-hay-necesidad-de-ofrecerles-una-silla-joseph-joubert-moralista-y-ensayista-frances-recordado-sobre-todo-por-sus-pensamiento/</a:t>
            </a:r>
          </a:p>
          <a:p>
            <a:endParaRPr lang="en-US" altLang="en-US">
              <a:solidFill>
                <a:schemeClr val="bg1"/>
              </a:solidFill>
              <a:latin typeface="Georgia" panose="02040502050405020303" pitchFamily="18" charset="0"/>
              <a:ea typeface="ヒラギノ角ゴ Pro W3" charset="-128"/>
            </a:endParaRPr>
          </a:p>
          <a:p>
            <a:endParaRPr lang="en-US" altLang="en-US">
              <a:latin typeface="Arial" panose="020B0604020202020204" pitchFamily="34" charset="0"/>
              <a:ea typeface="ヒラギノ角ゴ Pro W3" charset="-128"/>
            </a:endParaRPr>
          </a:p>
        </p:txBody>
      </p:sp>
      <p:sp>
        <p:nvSpPr>
          <p:cNvPr id="41988" name="Slide Number Placeholder 3">
            <a:extLst>
              <a:ext uri="{FF2B5EF4-FFF2-40B4-BE49-F238E27FC236}">
                <a16:creationId xmlns:a16="http://schemas.microsoft.com/office/drawing/2014/main" id="{10B7239C-5BF5-D2BC-5766-0E91E8329F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charset="-128"/>
              </a:defRPr>
            </a:lvl1pPr>
            <a:lvl2pPr marL="742950" indent="-285750" defTabSz="931863">
              <a:defRPr sz="2400">
                <a:solidFill>
                  <a:schemeClr val="tx1"/>
                </a:solidFill>
                <a:latin typeface="Arial" panose="020B0604020202020204" pitchFamily="34" charset="0"/>
                <a:ea typeface="ヒラギノ角ゴ Pro W3" charset="-128"/>
              </a:defRPr>
            </a:lvl2pPr>
            <a:lvl3pPr marL="1143000" indent="-228600" defTabSz="931863">
              <a:defRPr sz="2400">
                <a:solidFill>
                  <a:schemeClr val="tx1"/>
                </a:solidFill>
                <a:latin typeface="Arial" panose="020B0604020202020204" pitchFamily="34" charset="0"/>
                <a:ea typeface="ヒラギノ角ゴ Pro W3" charset="-128"/>
              </a:defRPr>
            </a:lvl3pPr>
            <a:lvl4pPr marL="1600200" indent="-228600" defTabSz="931863">
              <a:defRPr sz="2400">
                <a:solidFill>
                  <a:schemeClr val="tx1"/>
                </a:solidFill>
                <a:latin typeface="Arial" panose="020B0604020202020204" pitchFamily="34" charset="0"/>
                <a:ea typeface="ヒラギノ角ゴ Pro W3" charset="-128"/>
              </a:defRPr>
            </a:lvl4pPr>
            <a:lvl5pPr marL="2057400" indent="-228600" defTabSz="931863">
              <a:defRPr sz="24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9EFD13A7-C111-437C-867B-5654324A9EF7}" type="slidenum">
              <a:rPr lang="en-US" altLang="en-US" sz="1200" smtClean="0"/>
              <a:pPr/>
              <a:t>20</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0D9E936-D6D7-733A-E392-85C03A28AB08}"/>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8D0F215-D8C2-CC89-8FB6-2BB37296FB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ヒラギノ角ゴ Pro W3" charset="-128"/>
              </a:rPr>
              <a:t>We usually handle crucial conversations the wrong way, </a:t>
            </a:r>
          </a:p>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2. We think that we are the only who is right, and we speak in a thousand ways and give a thousand reasons why the other people are wrong, and there is no other truth than mine. </a:t>
            </a:r>
          </a:p>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3. At the end you, you thought a lot, talked a lot and solved so little or nothing. Maybe you even made an enemy of someone because of a misunderstanding, just by looking at your point of view. </a:t>
            </a:r>
          </a:p>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4. Apart from that if you got carried away by your emotions and said things that you may later regret, it is too late. Remember that you are the owner of what you think and a slave to what you say. </a:t>
            </a:r>
          </a:p>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UNFORTUNATELY, When it matters most, we do the worst</a:t>
            </a:r>
          </a:p>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Foto tomada de: http://blog.readytomanage.com/communication-cartoon/</a:t>
            </a:r>
          </a:p>
          <a:p>
            <a:r>
              <a:rPr lang="en-US" altLang="en-US">
                <a:latin typeface="Arial" panose="020B0604020202020204" pitchFamily="34" charset="0"/>
                <a:ea typeface="ヒラギノ角ゴ Pro W3" charset="-128"/>
              </a:rPr>
              <a:t>Frase: Ricardo Arjona</a:t>
            </a:r>
          </a:p>
          <a:p>
            <a:endParaRPr lang="en-US" altLang="en-US">
              <a:latin typeface="Arial" panose="020B0604020202020204" pitchFamily="34" charset="0"/>
              <a:ea typeface="ヒラギノ角ゴ Pro W3" charset="-128"/>
            </a:endParaRPr>
          </a:p>
          <a:p>
            <a:endParaRPr lang="en-US" altLang="en-US">
              <a:latin typeface="Arial" panose="020B0604020202020204" pitchFamily="34" charset="0"/>
              <a:ea typeface="ヒラギノ角ゴ Pro W3" charset="-128"/>
            </a:endParaRPr>
          </a:p>
          <a:p>
            <a:endParaRPr lang="en-US" altLang="en-US">
              <a:latin typeface="Arial" panose="020B0604020202020204" pitchFamily="34" charset="0"/>
              <a:ea typeface="ヒラギノ角ゴ Pro W3" charset="-128"/>
            </a:endParaRPr>
          </a:p>
        </p:txBody>
      </p:sp>
      <p:sp>
        <p:nvSpPr>
          <p:cNvPr id="44036" name="Slide Number Placeholder 3">
            <a:extLst>
              <a:ext uri="{FF2B5EF4-FFF2-40B4-BE49-F238E27FC236}">
                <a16:creationId xmlns:a16="http://schemas.microsoft.com/office/drawing/2014/main" id="{2448625E-53A5-BFEA-F070-FE1C70183B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charset="-128"/>
              </a:defRPr>
            </a:lvl1pPr>
            <a:lvl2pPr marL="742950" indent="-285750" defTabSz="931863">
              <a:defRPr sz="2400">
                <a:solidFill>
                  <a:schemeClr val="tx1"/>
                </a:solidFill>
                <a:latin typeface="Arial" panose="020B0604020202020204" pitchFamily="34" charset="0"/>
                <a:ea typeface="ヒラギノ角ゴ Pro W3" charset="-128"/>
              </a:defRPr>
            </a:lvl2pPr>
            <a:lvl3pPr marL="1143000" indent="-228600" defTabSz="931863">
              <a:defRPr sz="2400">
                <a:solidFill>
                  <a:schemeClr val="tx1"/>
                </a:solidFill>
                <a:latin typeface="Arial" panose="020B0604020202020204" pitchFamily="34" charset="0"/>
                <a:ea typeface="ヒラギノ角ゴ Pro W3" charset="-128"/>
              </a:defRPr>
            </a:lvl3pPr>
            <a:lvl4pPr marL="1600200" indent="-228600" defTabSz="931863">
              <a:defRPr sz="2400">
                <a:solidFill>
                  <a:schemeClr val="tx1"/>
                </a:solidFill>
                <a:latin typeface="Arial" panose="020B0604020202020204" pitchFamily="34" charset="0"/>
                <a:ea typeface="ヒラギノ角ゴ Pro W3" charset="-128"/>
              </a:defRPr>
            </a:lvl4pPr>
            <a:lvl5pPr marL="2057400" indent="-228600" defTabSz="931863">
              <a:defRPr sz="24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544E120F-02B9-49AB-B225-9FEA67AE50F7}" type="slidenum">
              <a:rPr lang="en-US" altLang="en-US" sz="1200" smtClean="0"/>
              <a:pPr/>
              <a:t>21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931863"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ndParaRPr>
          </a:p>
        </p:txBody>
      </p:sp>
    </p:spTree>
    <p:extLst>
      <p:ext uri="{BB962C8B-B14F-4D97-AF65-F5344CB8AC3E}">
        <p14:creationId xmlns:p14="http://schemas.microsoft.com/office/powerpoint/2010/main" val="1278072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7D875C6-933C-90B3-57E0-3469BC44367D}"/>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727B02CD-1497-9A95-7541-3309BBE7C8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ヒラギノ角ゴ Pro W3" charset="-128"/>
              </a:rPr>
              <a:t>Talking and Listening Actively – Takes practice</a:t>
            </a:r>
          </a:p>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This seems simple but there are many barriers to honest dialogue.</a:t>
            </a:r>
          </a:p>
          <a:p>
            <a:endParaRPr lang="en-US" altLang="en-US">
              <a:latin typeface="Arial" panose="020B0604020202020204" pitchFamily="34" charset="0"/>
              <a:ea typeface="ヒラギノ角ゴ Pro W3" charset="-128"/>
            </a:endParaRPr>
          </a:p>
          <a:p>
            <a:r>
              <a:rPr lang="en-US" altLang="en-US">
                <a:latin typeface="Arial" panose="020B0604020202020204" pitchFamily="34" charset="0"/>
                <a:ea typeface="ヒラギノ角ゴ Pro W3" charset="-128"/>
              </a:rPr>
              <a:t>Photo taken from: https://es.wikihow.com/iniciar-una-buena-conversaci%C3%B3n </a:t>
            </a:r>
          </a:p>
          <a:p>
            <a:endParaRPr lang="en-US" altLang="en-US">
              <a:latin typeface="Arial" panose="020B0604020202020204" pitchFamily="34" charset="0"/>
              <a:ea typeface="ヒラギノ角ゴ Pro W3" charset="-128"/>
            </a:endParaRPr>
          </a:p>
          <a:p>
            <a:endParaRPr lang="en-US" altLang="en-US">
              <a:latin typeface="Arial" panose="020B0604020202020204" pitchFamily="34" charset="0"/>
              <a:ea typeface="ヒラギノ角ゴ Pro W3" charset="-128"/>
            </a:endParaRPr>
          </a:p>
          <a:p>
            <a:endParaRPr lang="en-US" altLang="en-US">
              <a:latin typeface="Arial" panose="020B0604020202020204" pitchFamily="34" charset="0"/>
              <a:ea typeface="ヒラギノ角ゴ Pro W3" charset="-128"/>
            </a:endParaRPr>
          </a:p>
          <a:p>
            <a:endParaRPr lang="en-US" altLang="en-US">
              <a:latin typeface="Arial" panose="020B0604020202020204" pitchFamily="34" charset="0"/>
              <a:ea typeface="ヒラギノ角ゴ Pro W3" charset="-128"/>
            </a:endParaRPr>
          </a:p>
          <a:p>
            <a:endParaRPr lang="en-US" altLang="en-US">
              <a:latin typeface="Arial" panose="020B0604020202020204" pitchFamily="34" charset="0"/>
              <a:ea typeface="ヒラギノ角ゴ Pro W3" charset="-128"/>
            </a:endParaRPr>
          </a:p>
        </p:txBody>
      </p:sp>
      <p:sp>
        <p:nvSpPr>
          <p:cNvPr id="46084" name="Slide Number Placeholder 3">
            <a:extLst>
              <a:ext uri="{FF2B5EF4-FFF2-40B4-BE49-F238E27FC236}">
                <a16:creationId xmlns:a16="http://schemas.microsoft.com/office/drawing/2014/main" id="{6C77B30A-B803-7877-F4DC-F577951165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ヒラギノ角ゴ Pro W3" charset="-128"/>
              </a:defRPr>
            </a:lvl1pPr>
            <a:lvl2pPr marL="742950" indent="-285750" defTabSz="931863">
              <a:defRPr sz="2400">
                <a:solidFill>
                  <a:schemeClr val="tx1"/>
                </a:solidFill>
                <a:latin typeface="Arial" panose="020B0604020202020204" pitchFamily="34" charset="0"/>
                <a:ea typeface="ヒラギノ角ゴ Pro W3" charset="-128"/>
              </a:defRPr>
            </a:lvl2pPr>
            <a:lvl3pPr marL="1143000" indent="-228600" defTabSz="931863">
              <a:defRPr sz="2400">
                <a:solidFill>
                  <a:schemeClr val="tx1"/>
                </a:solidFill>
                <a:latin typeface="Arial" panose="020B0604020202020204" pitchFamily="34" charset="0"/>
                <a:ea typeface="ヒラギノ角ゴ Pro W3" charset="-128"/>
              </a:defRPr>
            </a:lvl3pPr>
            <a:lvl4pPr marL="1600200" indent="-228600" defTabSz="931863">
              <a:defRPr sz="2400">
                <a:solidFill>
                  <a:schemeClr val="tx1"/>
                </a:solidFill>
                <a:latin typeface="Arial" panose="020B0604020202020204" pitchFamily="34" charset="0"/>
                <a:ea typeface="ヒラギノ角ゴ Pro W3" charset="-128"/>
              </a:defRPr>
            </a:lvl4pPr>
            <a:lvl5pPr marL="2057400" indent="-228600" defTabSz="931863">
              <a:defRPr sz="2400">
                <a:solidFill>
                  <a:schemeClr val="tx1"/>
                </a:solidFill>
                <a:latin typeface="Arial" panose="020B0604020202020204" pitchFamily="34" charset="0"/>
                <a:ea typeface="ヒラギノ角ゴ Pro W3"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EFDBE451-928B-4747-B235-93800E799412}" type="slidenum">
              <a:rPr lang="en-US" altLang="en-US" sz="1200" smtClean="0"/>
              <a:pPr/>
              <a:t>22</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273039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73356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https://www.youtube.com/watch?v=KNYBTZjE2Yk</a:t>
            </a:r>
          </a:p>
          <a:p>
            <a:r>
              <a:rPr lang="en-US" dirty="0"/>
              <a:t>Exercises taken from The Benchmark Portal video: Active Listening Exercises: https://www.youtube.com/watch?v=KNYBTZjE2Yk </a:t>
            </a:r>
          </a:p>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25</a:t>
            </a:fld>
            <a:endParaRPr lang="en-US" altLang="en-US"/>
          </a:p>
        </p:txBody>
      </p:sp>
    </p:spTree>
    <p:extLst>
      <p:ext uri="{BB962C8B-B14F-4D97-AF65-F5344CB8AC3E}">
        <p14:creationId xmlns:p14="http://schemas.microsoft.com/office/powerpoint/2010/main" val="2054036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26</a:t>
            </a:fld>
            <a:endParaRPr lang="en-US" altLang="en-US"/>
          </a:p>
        </p:txBody>
      </p:sp>
    </p:spTree>
    <p:extLst>
      <p:ext uri="{BB962C8B-B14F-4D97-AF65-F5344CB8AC3E}">
        <p14:creationId xmlns:p14="http://schemas.microsoft.com/office/powerpoint/2010/main" val="1438945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are driving a bus that leaves Springfield at 8:30am with 23 passengers onboard. Stops in Wellington dropping 10 people and picking up four passengers. It travels south to Monroe dropping another 5 passengers and picking up 6. It arrives at Cincinnati 2 hours later. WHAT IS THE BUS DRIVER’S NAME </a:t>
            </a:r>
          </a:p>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27</a:t>
            </a:fld>
            <a:endParaRPr lang="en-US" altLang="en-US"/>
          </a:p>
        </p:txBody>
      </p:sp>
    </p:spTree>
    <p:extLst>
      <p:ext uri="{BB962C8B-B14F-4D97-AF65-F5344CB8AC3E}">
        <p14:creationId xmlns:p14="http://schemas.microsoft.com/office/powerpoint/2010/main" val="2921073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 months has 31 days, and other months has 30 days how many months has 28 days.  </a:t>
            </a:r>
          </a:p>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1322871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YOUR NAME. Because you were driving the bus</a:t>
            </a:r>
          </a:p>
          <a:p>
            <a:pPr marL="228600" indent="-228600">
              <a:buAutoNum type="arabicPeriod"/>
            </a:pPr>
            <a:r>
              <a:rPr lang="en-US" dirty="0"/>
              <a:t>9 Because all 9 because all butt nine sheep died</a:t>
            </a:r>
          </a:p>
          <a:p>
            <a:pPr marL="228600" indent="-228600">
              <a:buAutoNum type="arabicPeriod"/>
            </a:pPr>
            <a:r>
              <a:rPr lang="en-US" dirty="0"/>
              <a:t>12 TWO CENTS STAMPS Because there is always 12 stamps in a dozen regardless of the denomination</a:t>
            </a:r>
          </a:p>
          <a:p>
            <a:pPr marL="228600" indent="-228600">
              <a:buAutoNum type="arabicPeriod"/>
            </a:pPr>
            <a:r>
              <a:rPr lang="en-US" dirty="0"/>
              <a:t>ALL 12 MONTHS Because all 12 months contains 28 days </a:t>
            </a:r>
          </a:p>
          <a:p>
            <a:pPr marL="228600" indent="-228600">
              <a:buAutoNum type="arabicPeriod"/>
            </a:pPr>
            <a:r>
              <a:rPr lang="en-US" dirty="0"/>
              <a:t>NOWHERE Because you did not buried survivors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Now, I am going to ask you to write down in a paper a conflict that your club has experienced, is experiencing or might experience in the future.  You do not have to write down your club’s name. At the end of the presentation, we will pick one scenario and work on it together. </a:t>
            </a:r>
          </a:p>
          <a:p>
            <a:pPr marL="228600" indent="-228600">
              <a:buAutoNum type="arabicPeriod"/>
            </a:pPr>
            <a:endParaRPr lang="en-US"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3498320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If you missed the question about the airplane, it was only one word, SURVIVORS, which change the meaning and outcome of their entire  situation. Your  focus on one detail change everything, so stay focus in detail. Because DETAILS DO MATTER.</a:t>
            </a:r>
          </a:p>
          <a:p>
            <a:pPr marL="228600" indent="-228600">
              <a:buAutoNum type="arabicPeriod"/>
            </a:pPr>
            <a:r>
              <a:rPr lang="en-US" dirty="0"/>
              <a:t>In some cases, you might have switch from listening to problem-solving. In the bus example you might have focused on the number of passengers. Trying to solve a math problem that  you though was going to be the issue. Stay in listening mode without jumping ahead to problem solving.</a:t>
            </a:r>
          </a:p>
          <a:p>
            <a:pPr marL="228600" indent="-228600">
              <a:buAutoNum type="arabicPeriod"/>
            </a:pPr>
            <a:r>
              <a:rPr lang="en-US" dirty="0"/>
              <a:t>Bias Listening. Is Jumping to conclusions because the listener believes they already know the answer that  could have happened in one question where you mind jump ahead assuming we meant months with only 28 days. </a:t>
            </a:r>
          </a:p>
          <a:p>
            <a:pPr marL="228600" indent="-228600">
              <a:buAutoNum type="arabicPeriod"/>
            </a:pPr>
            <a:r>
              <a:rPr lang="en-US" dirty="0"/>
              <a:t>Keep in mind that good listening means having an open mind and without holding judgment until the speaker has finished. It is easy to be distracted by surroundings and emotions or even details. In the airplane or the bus example the addition of irrelevant details could cause you to become distracted and miss the point. Don’t allow outside circumstances or irrelevant details to distract you.</a:t>
            </a:r>
          </a:p>
          <a:p>
            <a:pPr marL="228600" indent="-228600">
              <a:buAutoNum type="arabicPeriod"/>
            </a:pPr>
            <a:r>
              <a:rPr lang="en-US" dirty="0"/>
              <a:t>The most important thing is asking relevant questions.  When mistakes are made is due to not taking the time to ask questions. That clarify your understanding and avoid mistakes. </a:t>
            </a:r>
          </a:p>
          <a:p>
            <a:pPr marL="228600" indent="-228600">
              <a:buAutoNum type="arabicPeriod"/>
            </a:pPr>
            <a:endParaRPr lang="en-US" dirty="0"/>
          </a:p>
          <a:p>
            <a:pPr marL="0" indent="0">
              <a:buNone/>
            </a:pPr>
            <a:r>
              <a:rPr lang="en-US" dirty="0"/>
              <a:t>https://www.youtube.com/watch?v=KNYBTZjE2Yk</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1519393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solidFill>
              </a:rPr>
              <a:t>It takes us one year to learn to speak… and an entire life to learn to listen.</a:t>
            </a:r>
          </a:p>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877441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921F9F1-0516-7249-8BD1-DDD6B224F66A}" type="slidenum">
              <a:rPr lang="en-US" smtClean="0"/>
              <a:pPr>
                <a:defRPr/>
              </a:pPr>
              <a:t>4</a:t>
            </a:fld>
            <a:endParaRPr lang="en-US" dirty="0"/>
          </a:p>
        </p:txBody>
      </p:sp>
    </p:spTree>
    <p:extLst>
      <p:ext uri="{BB962C8B-B14F-4D97-AF65-F5344CB8AC3E}">
        <p14:creationId xmlns:p14="http://schemas.microsoft.com/office/powerpoint/2010/main" val="1866287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02124"/>
                </a:solidFill>
                <a:effectLst/>
                <a:latin typeface="Roboto" panose="02000000000000000000" pitchFamily="2" charset="0"/>
              </a:rPr>
              <a:t>Poor listening leads to </a:t>
            </a:r>
            <a:r>
              <a:rPr lang="en-US" b="1" i="0" dirty="0">
                <a:solidFill>
                  <a:srgbClr val="202124"/>
                </a:solidFill>
                <a:effectLst/>
                <a:latin typeface="Roboto" panose="02000000000000000000" pitchFamily="2" charset="0"/>
              </a:rPr>
              <a:t>assumptions and misunderstandings</a:t>
            </a:r>
            <a:r>
              <a:rPr lang="en-US" b="0" i="0" dirty="0">
                <a:solidFill>
                  <a:srgbClr val="202124"/>
                </a:solidFill>
                <a:effectLst/>
                <a:latin typeface="Roboto" panose="02000000000000000000" pitchFamily="2" charset="0"/>
              </a:rPr>
              <a:t>. These lead to errors, ineffective decisions, and/or costly mistakes. On a personal level, poor listening leads to hurt feelings and a loss of team cohesion. This deteriorates trust and weakens communication even further.</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32</a:t>
            </a:fld>
            <a:endParaRPr lang="en-US" altLang="en-US"/>
          </a:p>
        </p:txBody>
      </p:sp>
    </p:spTree>
    <p:extLst>
      <p:ext uri="{BB962C8B-B14F-4D97-AF65-F5344CB8AC3E}">
        <p14:creationId xmlns:p14="http://schemas.microsoft.com/office/powerpoint/2010/main" val="3548613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33</a:t>
            </a:fld>
            <a:endParaRPr lang="en-US" altLang="en-US"/>
          </a:p>
        </p:txBody>
      </p:sp>
    </p:spTree>
    <p:extLst>
      <p:ext uri="{BB962C8B-B14F-4D97-AF65-F5344CB8AC3E}">
        <p14:creationId xmlns:p14="http://schemas.microsoft.com/office/powerpoint/2010/main" val="893102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34</a:t>
            </a:fld>
            <a:endParaRPr lang="en-US" altLang="en-US"/>
          </a:p>
        </p:txBody>
      </p:sp>
    </p:spTree>
    <p:extLst>
      <p:ext uri="{BB962C8B-B14F-4D97-AF65-F5344CB8AC3E}">
        <p14:creationId xmlns:p14="http://schemas.microsoft.com/office/powerpoint/2010/main" val="804497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agrif</a:t>
            </a:r>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35</a:t>
            </a:fld>
            <a:endParaRPr lang="en-US" altLang="en-US"/>
          </a:p>
        </p:txBody>
      </p:sp>
    </p:spTree>
    <p:extLst>
      <p:ext uri="{BB962C8B-B14F-4D97-AF65-F5344CB8AC3E}">
        <p14:creationId xmlns:p14="http://schemas.microsoft.com/office/powerpoint/2010/main" val="341764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Libre Franklin" pitchFamily="2" charset="0"/>
              </a:rPr>
              <a:t>This is where you make a conscious effort to hear not only the words that another person is saying but, more importantly, the </a:t>
            </a:r>
            <a:r>
              <a:rPr lang="en-US" b="1" i="0" dirty="0">
                <a:effectLst/>
                <a:latin typeface="Libre Franklin" pitchFamily="2" charset="0"/>
              </a:rPr>
              <a:t>complete message</a:t>
            </a:r>
            <a:r>
              <a:rPr lang="en-US" b="0" i="0" dirty="0">
                <a:effectLst/>
                <a:latin typeface="Libre Franklin" pitchFamily="2" charset="0"/>
              </a:rPr>
              <a:t> being communicated.</a:t>
            </a:r>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498697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https://blink.ucsd.edu/HR/supervising/conflict/handle.html</a:t>
            </a:r>
          </a:p>
          <a:p>
            <a:endParaRPr lang="en-US" dirty="0"/>
          </a:p>
          <a:p>
            <a:r>
              <a:rPr lang="en-US" dirty="0"/>
              <a:t>The University CA San Diego did a research about conflicts in workplace and provide practical strategies you can use to handle conflicts </a:t>
            </a:r>
          </a:p>
        </p:txBody>
      </p:sp>
      <p:sp>
        <p:nvSpPr>
          <p:cNvPr id="4" name="Slide Number Placeholder 3"/>
          <p:cNvSpPr>
            <a:spLocks noGrp="1"/>
          </p:cNvSpPr>
          <p:nvPr>
            <p:ph type="sldNum" sz="quarter" idx="5"/>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42A1E13D-B132-4C20-8C2C-164A2BFFB2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charset="-128"/>
                <a:cs typeface="+mn-cs"/>
              </a:rPr>
              <a:pPr marL="0" marR="0" lvl="0" indent="0" algn="r" defTabSz="931863"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charset="-128"/>
              <a:cs typeface="+mn-cs"/>
            </a:endParaRPr>
          </a:p>
        </p:txBody>
      </p:sp>
    </p:spTree>
    <p:extLst>
      <p:ext uri="{BB962C8B-B14F-4D97-AF65-F5344CB8AC3E}">
        <p14:creationId xmlns:p14="http://schemas.microsoft.com/office/powerpoint/2010/main" val="2509209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38</a:t>
            </a:fld>
            <a:endParaRPr lang="en-US" altLang="en-US"/>
          </a:p>
        </p:txBody>
      </p:sp>
    </p:spTree>
    <p:extLst>
      <p:ext uri="{BB962C8B-B14F-4D97-AF65-F5344CB8AC3E}">
        <p14:creationId xmlns:p14="http://schemas.microsoft.com/office/powerpoint/2010/main" val="372433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39</a:t>
            </a:fld>
            <a:endParaRPr lang="en-US" altLang="en-US"/>
          </a:p>
        </p:txBody>
      </p:sp>
    </p:spTree>
    <p:extLst>
      <p:ext uri="{BB962C8B-B14F-4D97-AF65-F5344CB8AC3E}">
        <p14:creationId xmlns:p14="http://schemas.microsoft.com/office/powerpoint/2010/main" val="2072426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Pay attention. </a:t>
            </a:r>
          </a:p>
          <a:p>
            <a:r>
              <a:rPr lang="en-US" dirty="0"/>
              <a:t>Give the speaker your undivided attention, and acknowledge the message. Recognize that non-verbal communication also "speaks" loudly. </a:t>
            </a:r>
          </a:p>
          <a:p>
            <a:r>
              <a:rPr lang="en-US" dirty="0"/>
              <a:t>Look at the speaker directly. </a:t>
            </a:r>
          </a:p>
          <a:p>
            <a:r>
              <a:rPr lang="en-US" dirty="0"/>
              <a:t>Put aside distracting thoughts. Don't mentally prepare a rebuttal! </a:t>
            </a:r>
          </a:p>
          <a:p>
            <a:r>
              <a:rPr lang="en-US" dirty="0"/>
              <a:t>Avoid being distracted by environmental factors. </a:t>
            </a:r>
          </a:p>
          <a:p>
            <a:r>
              <a:rPr lang="en-US" dirty="0"/>
              <a:t>"Listen" to the speaker's body language. </a:t>
            </a:r>
          </a:p>
          <a:p>
            <a:r>
              <a:rPr lang="en-US" dirty="0"/>
              <a:t>Refrain from side conversations when listening in a group setting. </a:t>
            </a:r>
          </a:p>
          <a:p>
            <a:r>
              <a:rPr lang="en-US" dirty="0"/>
              <a:t>Taken from Mindtools.com</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40</a:t>
            </a:fld>
            <a:endParaRPr lang="en-US" altLang="en-US"/>
          </a:p>
        </p:txBody>
      </p:sp>
    </p:spTree>
    <p:extLst>
      <p:ext uri="{BB962C8B-B14F-4D97-AF65-F5344CB8AC3E}">
        <p14:creationId xmlns:p14="http://schemas.microsoft.com/office/powerpoint/2010/main" val="742626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Show that you are listening. </a:t>
            </a:r>
          </a:p>
          <a:p>
            <a:r>
              <a:rPr lang="en-US" dirty="0"/>
              <a:t>Use your own body language and gestures to convey your attention. </a:t>
            </a:r>
          </a:p>
          <a:p>
            <a:r>
              <a:rPr lang="en-US" dirty="0"/>
              <a:t>Nod occasionally. </a:t>
            </a:r>
          </a:p>
          <a:p>
            <a:r>
              <a:rPr lang="en-US" dirty="0"/>
              <a:t>Smile and use other facial expressions. </a:t>
            </a:r>
          </a:p>
          <a:p>
            <a:r>
              <a:rPr lang="en-US" dirty="0"/>
              <a:t>Note your posture and make sure it is open and inviting. </a:t>
            </a:r>
          </a:p>
          <a:p>
            <a:r>
              <a:rPr lang="en-US" dirty="0"/>
              <a:t>Encourage the speaker to continue with small verbal comments like “Yes” and “Aha”</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41</a:t>
            </a:fld>
            <a:endParaRPr lang="en-US" altLang="en-US"/>
          </a:p>
        </p:txBody>
      </p:sp>
    </p:spTree>
    <p:extLst>
      <p:ext uri="{BB962C8B-B14F-4D97-AF65-F5344CB8AC3E}">
        <p14:creationId xmlns:p14="http://schemas.microsoft.com/office/powerpoint/2010/main" val="543257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4990" rtl="0" eaLnBrk="0" fontAlgn="base" latinLnBrk="0" hangingPunct="0">
              <a:lnSpc>
                <a:spcPct val="100000"/>
              </a:lnSpc>
              <a:spcBef>
                <a:spcPct val="0"/>
              </a:spcBef>
              <a:spcAft>
                <a:spcPct val="0"/>
              </a:spcAft>
              <a:buClrTx/>
              <a:buSzTx/>
              <a:buFontTx/>
              <a:buNone/>
              <a:tabLst/>
              <a:defRPr/>
            </a:pPr>
            <a:fld id="{A921F9F1-0516-7249-8BD1-DDD6B224F66A}" type="slidenum">
              <a:rPr kumimoji="0" lang="en-US" sz="1200" b="0" i="0" u="none" strike="noStrike" kern="1200" cap="none" spc="0" normalizeH="0" baseline="0" noProof="0" smtClean="0">
                <a:ln>
                  <a:noFill/>
                </a:ln>
                <a:solidFill>
                  <a:srgbClr val="000000"/>
                </a:solidFill>
                <a:effectLst/>
                <a:uLnTx/>
                <a:uFillTx/>
                <a:latin typeface="Arial" charset="0"/>
              </a:rPr>
              <a:pPr marL="0" marR="0" lvl="0" indent="0" algn="r" defTabSz="96499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1917809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Provide feedback. </a:t>
            </a:r>
          </a:p>
          <a:p>
            <a:r>
              <a:rPr lang="en-US" dirty="0"/>
              <a:t>Our personal filters, assumptions, judgments, and beliefs can distort what we hear. As a listener, </a:t>
            </a:r>
          </a:p>
          <a:p>
            <a:r>
              <a:rPr lang="en-US" dirty="0"/>
              <a:t>your role is to understand what is being said. This may require you to reflect what is being said and </a:t>
            </a:r>
          </a:p>
          <a:p>
            <a:r>
              <a:rPr lang="en-US" dirty="0"/>
              <a:t>ask questions. </a:t>
            </a:r>
          </a:p>
          <a:p>
            <a:r>
              <a:rPr lang="en-US" dirty="0"/>
              <a:t>Reflect what has been said by paraphrasing. "What I'm hearing is" and "Sounds like you are saying" </a:t>
            </a:r>
          </a:p>
          <a:p>
            <a:r>
              <a:rPr lang="en-US" dirty="0"/>
              <a:t>are great ways to reflect back. </a:t>
            </a:r>
          </a:p>
          <a:p>
            <a:r>
              <a:rPr lang="en-US" dirty="0"/>
              <a:t>Ask questions to clarify certain points. "What do you mean when you say", "Is this what you mean?" </a:t>
            </a:r>
          </a:p>
          <a:p>
            <a:r>
              <a:rPr lang="en-US" dirty="0"/>
              <a:t>Summarize the speaker's comments periodically.</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42</a:t>
            </a:fld>
            <a:endParaRPr lang="en-US" altLang="en-US"/>
          </a:p>
        </p:txBody>
      </p:sp>
    </p:spTree>
    <p:extLst>
      <p:ext uri="{BB962C8B-B14F-4D97-AF65-F5344CB8AC3E}">
        <p14:creationId xmlns:p14="http://schemas.microsoft.com/office/powerpoint/2010/main" val="4248083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Defer judgment. </a:t>
            </a:r>
          </a:p>
          <a:p>
            <a:r>
              <a:rPr lang="en-US"/>
              <a:t> </a:t>
            </a:r>
          </a:p>
          <a:p>
            <a:r>
              <a:rPr lang="en-US"/>
              <a:t>Interrupting is a waste of time. It frustrates the speaker and limits full understanding of the message. </a:t>
            </a:r>
          </a:p>
          <a:p>
            <a:r>
              <a:rPr lang="en-US"/>
              <a:t>Allow the speaker to finish. </a:t>
            </a:r>
          </a:p>
          <a:p>
            <a:r>
              <a:rPr lang="en-US"/>
              <a:t>Don't interrupt with counter arguments</a:t>
            </a:r>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43</a:t>
            </a:fld>
            <a:endParaRPr lang="en-US" altLang="en-US"/>
          </a:p>
        </p:txBody>
      </p:sp>
    </p:spTree>
    <p:extLst>
      <p:ext uri="{BB962C8B-B14F-4D97-AF65-F5344CB8AC3E}">
        <p14:creationId xmlns:p14="http://schemas.microsoft.com/office/powerpoint/2010/main" val="17055485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Respond Appropriately. </a:t>
            </a:r>
          </a:p>
          <a:p>
            <a:r>
              <a:rPr lang="en-US" dirty="0"/>
              <a:t>Active listening is a model for respect and understanding. You are gaining information and </a:t>
            </a:r>
          </a:p>
          <a:p>
            <a:r>
              <a:rPr lang="en-US" dirty="0"/>
              <a:t>perspective. You add nothing by attacking the speaker or otherwise putting him or her down. </a:t>
            </a:r>
          </a:p>
          <a:p>
            <a:r>
              <a:rPr lang="en-US" dirty="0"/>
              <a:t>Be candid, open, and honest in your response. </a:t>
            </a:r>
          </a:p>
          <a:p>
            <a:r>
              <a:rPr lang="en-US" dirty="0"/>
              <a:t>Assert your opinions respectfully. </a:t>
            </a:r>
          </a:p>
          <a:p>
            <a:r>
              <a:rPr lang="en-US" dirty="0"/>
              <a:t>Treat the other person as s/he would want to be treated.</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44</a:t>
            </a:fld>
            <a:endParaRPr lang="en-US" altLang="en-US"/>
          </a:p>
        </p:txBody>
      </p:sp>
    </p:spTree>
    <p:extLst>
      <p:ext uri="{BB962C8B-B14F-4D97-AF65-F5344CB8AC3E}">
        <p14:creationId xmlns:p14="http://schemas.microsoft.com/office/powerpoint/2010/main" val="2476289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45</a:t>
            </a:fld>
            <a:endParaRPr lang="en-US" altLang="en-US"/>
          </a:p>
        </p:txBody>
      </p:sp>
    </p:spTree>
    <p:extLst>
      <p:ext uri="{BB962C8B-B14F-4D97-AF65-F5344CB8AC3E}">
        <p14:creationId xmlns:p14="http://schemas.microsoft.com/office/powerpoint/2010/main" val="4250697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46</a:t>
            </a:fld>
            <a:endParaRPr lang="en-US" altLang="en-US"/>
          </a:p>
        </p:txBody>
      </p:sp>
    </p:spTree>
    <p:extLst>
      <p:ext uri="{BB962C8B-B14F-4D97-AF65-F5344CB8AC3E}">
        <p14:creationId xmlns:p14="http://schemas.microsoft.com/office/powerpoint/2010/main" val="673934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chemeClr val="tx2"/>
                </a:solidFill>
                <a:latin typeface="Georgia" panose="02040502050405020303" pitchFamily="18" charset="0"/>
              </a:rPr>
              <a:t>Rotary for 119 years, through active listening:</a:t>
            </a:r>
          </a:p>
          <a:p>
            <a:pPr marL="0" indent="0">
              <a:buNone/>
            </a:pPr>
            <a:endParaRPr lang="en-US" sz="1200" dirty="0">
              <a:solidFill>
                <a:schemeClr val="tx2"/>
              </a:solidFill>
              <a:latin typeface="Georgia" panose="02040502050405020303" pitchFamily="18" charset="0"/>
            </a:endParaRPr>
          </a:p>
          <a:p>
            <a:r>
              <a:rPr lang="en-US" sz="1200" dirty="0">
                <a:solidFill>
                  <a:schemeClr val="tx2"/>
                </a:solidFill>
                <a:latin typeface="Georgia" panose="02040502050405020303" pitchFamily="18" charset="0"/>
              </a:rPr>
              <a:t>Has changed people’s lives</a:t>
            </a:r>
          </a:p>
          <a:p>
            <a:r>
              <a:rPr lang="en-US" sz="1200" dirty="0">
                <a:solidFill>
                  <a:schemeClr val="tx2"/>
                </a:solidFill>
                <a:latin typeface="Georgia" panose="02040502050405020303" pitchFamily="18" charset="0"/>
              </a:rPr>
              <a:t>Has responded to world challenges</a:t>
            </a:r>
          </a:p>
          <a:p>
            <a:r>
              <a:rPr lang="en-US" sz="1200" dirty="0">
                <a:solidFill>
                  <a:schemeClr val="tx2"/>
                </a:solidFill>
                <a:latin typeface="Georgia" panose="02040502050405020303" pitchFamily="18" charset="0"/>
              </a:rPr>
              <a:t>Has created </a:t>
            </a:r>
            <a:r>
              <a:rPr lang="en-US" sz="1200" b="1" dirty="0">
                <a:solidFill>
                  <a:schemeClr val="tx2"/>
                </a:solidFill>
                <a:latin typeface="Georgia" panose="02040502050405020303" pitchFamily="18" charset="0"/>
              </a:rPr>
              <a:t>HOPE</a:t>
            </a:r>
            <a:r>
              <a:rPr lang="en-US" sz="1200" dirty="0">
                <a:solidFill>
                  <a:schemeClr val="tx2"/>
                </a:solidFill>
                <a:latin typeface="Georgia" panose="02040502050405020303" pitchFamily="18" charset="0"/>
              </a:rPr>
              <a:t> in the world</a:t>
            </a:r>
            <a:endParaRPr lang="en-US" sz="1200" b="1" dirty="0">
              <a:solidFill>
                <a:schemeClr val="tx2"/>
              </a:solidFill>
              <a:latin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47</a:t>
            </a:fld>
            <a:endParaRPr lang="en-US" altLang="en-US"/>
          </a:p>
        </p:txBody>
      </p:sp>
    </p:spTree>
    <p:extLst>
      <p:ext uri="{BB962C8B-B14F-4D97-AF65-F5344CB8AC3E}">
        <p14:creationId xmlns:p14="http://schemas.microsoft.com/office/powerpoint/2010/main" val="2545903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48</a:t>
            </a:fld>
            <a:endParaRPr lang="en-US" altLang="en-US"/>
          </a:p>
        </p:txBody>
      </p:sp>
    </p:spTree>
    <p:extLst>
      <p:ext uri="{BB962C8B-B14F-4D97-AF65-F5344CB8AC3E}">
        <p14:creationId xmlns:p14="http://schemas.microsoft.com/office/powerpoint/2010/main" val="4201291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comes to your mind when you hear the word conflict? War, Fights, Rivalry, Competition, Struggle</a:t>
            </a:r>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6</a:t>
            </a:fld>
            <a:endParaRPr lang="en-US" altLang="en-US"/>
          </a:p>
        </p:txBody>
      </p:sp>
    </p:spTree>
    <p:extLst>
      <p:ext uri="{BB962C8B-B14F-4D97-AF65-F5344CB8AC3E}">
        <p14:creationId xmlns:p14="http://schemas.microsoft.com/office/powerpoint/2010/main" val="2186622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7</a:t>
            </a:fld>
            <a:endParaRPr lang="en-US" altLang="en-US"/>
          </a:p>
        </p:txBody>
      </p:sp>
    </p:spTree>
    <p:extLst>
      <p:ext uri="{BB962C8B-B14F-4D97-AF65-F5344CB8AC3E}">
        <p14:creationId xmlns:p14="http://schemas.microsoft.com/office/powerpoint/2010/main" val="1415049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8</a:t>
            </a:fld>
            <a:endParaRPr lang="en-US" altLang="en-US"/>
          </a:p>
        </p:txBody>
      </p:sp>
    </p:spTree>
    <p:extLst>
      <p:ext uri="{BB962C8B-B14F-4D97-AF65-F5344CB8AC3E}">
        <p14:creationId xmlns:p14="http://schemas.microsoft.com/office/powerpoint/2010/main" val="10914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9</a:t>
            </a:fld>
            <a:endParaRPr lang="en-US" altLang="en-US"/>
          </a:p>
        </p:txBody>
      </p:sp>
    </p:spTree>
    <p:extLst>
      <p:ext uri="{BB962C8B-B14F-4D97-AF65-F5344CB8AC3E}">
        <p14:creationId xmlns:p14="http://schemas.microsoft.com/office/powerpoint/2010/main" val="177565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A1E13D-B132-4C20-8C2C-164A2BFFB266}" type="slidenum">
              <a:rPr lang="en-US" altLang="en-US" smtClean="0"/>
              <a:pPr>
                <a:defRPr/>
              </a:pPr>
              <a:t>10</a:t>
            </a:fld>
            <a:endParaRPr lang="en-US" altLang="en-US"/>
          </a:p>
        </p:txBody>
      </p:sp>
    </p:spTree>
    <p:extLst>
      <p:ext uri="{BB962C8B-B14F-4D97-AF65-F5344CB8AC3E}">
        <p14:creationId xmlns:p14="http://schemas.microsoft.com/office/powerpoint/2010/main" val="1112674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f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screenshot of a phone&#10;&#10;Description automatically generated">
            <a:extLst>
              <a:ext uri="{FF2B5EF4-FFF2-40B4-BE49-F238E27FC236}">
                <a16:creationId xmlns:a16="http://schemas.microsoft.com/office/drawing/2014/main" id="{3D01FFD5-3624-7A2D-44C1-B440823FB1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3" y="0"/>
            <a:ext cx="12180753" cy="6858000"/>
          </a:xfrm>
          <a:prstGeom prst="rect">
            <a:avLst/>
          </a:prstGeom>
        </p:spPr>
      </p:pic>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868784" y="1122363"/>
            <a:ext cx="4799215" cy="2387600"/>
          </a:xfrm>
        </p:spPr>
        <p:txBody>
          <a:bodyPr anchor="b"/>
          <a:lstStyle>
            <a:lvl1pPr algn="ctr">
              <a:defRPr sz="60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06-Aug-2024</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pic>
        <p:nvPicPr>
          <p:cNvPr id="12" name="Picture 11" descr="A circular logo with text and stars&#10;&#10;Description automatically generated">
            <a:extLst>
              <a:ext uri="{FF2B5EF4-FFF2-40B4-BE49-F238E27FC236}">
                <a16:creationId xmlns:a16="http://schemas.microsoft.com/office/drawing/2014/main" id="{7BF81527-7E3E-3EED-9412-05053572D5E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00" t="1" r="-1" b="8256"/>
          <a:stretch/>
        </p:blipFill>
        <p:spPr>
          <a:xfrm>
            <a:off x="631840" y="598721"/>
            <a:ext cx="5178249" cy="475066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3" name="Picture 12" descr="A close-up of a logo&#10;&#10;Description automatically generated">
            <a:extLst>
              <a:ext uri="{FF2B5EF4-FFF2-40B4-BE49-F238E27FC236}">
                <a16:creationId xmlns:a16="http://schemas.microsoft.com/office/drawing/2014/main" id="{E41626A4-E3A7-B96B-CF43-AFF7AE38C42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2297" t="29584" b="22467"/>
          <a:stretch/>
        </p:blipFill>
        <p:spPr>
          <a:xfrm>
            <a:off x="6326970" y="4436090"/>
            <a:ext cx="5348149" cy="2417555"/>
          </a:xfrm>
          <a:prstGeom prst="rect">
            <a:avLst/>
          </a:prstGeom>
        </p:spPr>
      </p:pic>
    </p:spTree>
    <p:extLst>
      <p:ext uri="{BB962C8B-B14F-4D97-AF65-F5344CB8AC3E}">
        <p14:creationId xmlns:p14="http://schemas.microsoft.com/office/powerpoint/2010/main" val="3998622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up of a logo&#10;&#10;Description automatically generated">
            <a:extLst>
              <a:ext uri="{FF2B5EF4-FFF2-40B4-BE49-F238E27FC236}">
                <a16:creationId xmlns:a16="http://schemas.microsoft.com/office/drawing/2014/main" id="{D37AC1AC-8311-9CA0-A2FF-2B38269716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322770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close-up of a logo&#10;&#10;Description automatically generated">
            <a:extLst>
              <a:ext uri="{FF2B5EF4-FFF2-40B4-BE49-F238E27FC236}">
                <a16:creationId xmlns:a16="http://schemas.microsoft.com/office/drawing/2014/main" id="{3421859F-99DF-52FE-0979-10A0656E98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1371192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6187B1-3829-485A-833D-3627665085C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4AC67BA5-8F6B-4757-B72E-F45E90AE4EF8}"/>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sz="3200">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121920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73892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6187B1-3829-485A-833D-3627665085C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4AC67BA5-8F6B-4757-B72E-F45E90AE4EF8}"/>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sz="3200">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121920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07540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6187B1-3829-485A-833D-3627665085C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4AC67BA5-8F6B-4757-B72E-F45E90AE4EF8}"/>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sz="3200">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121920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75970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54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6187B1-3829-485A-833D-3627665085CF}"/>
              </a:ext>
            </a:extLst>
          </p:cNvPr>
          <p:cNvSpPr/>
          <p:nvPr userDrawn="1"/>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Rectangle 3">
            <a:extLst>
              <a:ext uri="{FF2B5EF4-FFF2-40B4-BE49-F238E27FC236}">
                <a16:creationId xmlns:a16="http://schemas.microsoft.com/office/drawing/2014/main" id="{4AC67BA5-8F6B-4757-B72E-F45E90AE4EF8}"/>
              </a:ext>
            </a:extLst>
          </p:cNvPr>
          <p:cNvSpPr>
            <a:spLocks noChangeArrowheads="1"/>
          </p:cNvSpPr>
          <p:nvPr userDrawn="1"/>
        </p:nvSpPr>
        <p:spPr bwMode="auto">
          <a:xfrm>
            <a:off x="-203200" y="2667000"/>
            <a:ext cx="12700000" cy="1600200"/>
          </a:xfrm>
          <a:prstGeom prst="rect">
            <a:avLst/>
          </a:prstGeom>
          <a:solidFill>
            <a:srgbClr val="FF7600"/>
          </a:solidFill>
          <a:ln>
            <a:noFill/>
          </a:ln>
          <a:effectLst>
            <a:outerShdw blurRad="88900" dist="61087" dir="5400000" rotWithShape="0">
              <a:srgbClr val="808080">
                <a:alpha val="45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sz="3200">
              <a:solidFill>
                <a:srgbClr val="FFFFFF"/>
              </a:solidFill>
              <a:latin typeface="Calibri" panose="020F0502020204030204" pitchFamily="34" charset="0"/>
            </a:endParaRPr>
          </a:p>
        </p:txBody>
      </p:sp>
      <p:sp>
        <p:nvSpPr>
          <p:cNvPr id="2" name="Title 1"/>
          <p:cNvSpPr>
            <a:spLocks noGrp="1"/>
          </p:cNvSpPr>
          <p:nvPr>
            <p:ph type="ctrTitle"/>
          </p:nvPr>
        </p:nvSpPr>
        <p:spPr>
          <a:xfrm>
            <a:off x="0" y="2667000"/>
            <a:ext cx="12192000" cy="1600200"/>
          </a:xfrm>
          <a:prstGeom prst="rect">
            <a:avLst/>
          </a:prstGeom>
        </p:spPr>
        <p:txBody>
          <a:bodyPr lIns="0" tIns="0" rIns="0" bIns="0" anchor="ctr" anchorCtr="0"/>
          <a:lstStyle>
            <a:lvl1pPr>
              <a:defRPr sz="5333">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87244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06-Aug-2024</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
            <a:extLst>
              <a:ext uri="{FF2B5EF4-FFF2-40B4-BE49-F238E27FC236}">
                <a16:creationId xmlns:a16="http://schemas.microsoft.com/office/drawing/2014/main" id="{222B3451-3669-B615-6E2E-77C96FBE550A}"/>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descr="A close-up of a logo&#10;&#10;Description automatically generated">
            <a:extLst>
              <a:ext uri="{FF2B5EF4-FFF2-40B4-BE49-F238E27FC236}">
                <a16:creationId xmlns:a16="http://schemas.microsoft.com/office/drawing/2014/main" id="{C6A8329C-523A-A1A7-526E-EAF4AD438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418803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descr="A close-up of a logo&#10;&#10;Description automatically generated">
            <a:extLst>
              <a:ext uri="{FF2B5EF4-FFF2-40B4-BE49-F238E27FC236}">
                <a16:creationId xmlns:a16="http://schemas.microsoft.com/office/drawing/2014/main" id="{78E3F458-DE21-38C1-7CE2-8B0C875F08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134495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up of a logo&#10;&#10;Description automatically generated">
            <a:extLst>
              <a:ext uri="{FF2B5EF4-FFF2-40B4-BE49-F238E27FC236}">
                <a16:creationId xmlns:a16="http://schemas.microsoft.com/office/drawing/2014/main" id="{7B201474-BB11-8443-5B29-298B3C1E6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356444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up of a logo&#10;&#10;Description automatically generated">
            <a:extLst>
              <a:ext uri="{FF2B5EF4-FFF2-40B4-BE49-F238E27FC236}">
                <a16:creationId xmlns:a16="http://schemas.microsoft.com/office/drawing/2014/main" id="{60E57395-1D04-A886-2948-7B634E199F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40407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close-up of a logo&#10;&#10;Description automatically generated">
            <a:extLst>
              <a:ext uri="{FF2B5EF4-FFF2-40B4-BE49-F238E27FC236}">
                <a16:creationId xmlns:a16="http://schemas.microsoft.com/office/drawing/2014/main" id="{B4DDEBAA-DB27-784E-1D3F-BD91602048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159464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up of a logo&#10;&#10;Description automatically generated">
            <a:extLst>
              <a:ext uri="{FF2B5EF4-FFF2-40B4-BE49-F238E27FC236}">
                <a16:creationId xmlns:a16="http://schemas.microsoft.com/office/drawing/2014/main" id="{DC2C431E-7071-8F20-C642-BBA2A23BD0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348038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up of a logo&#10;&#10;Description automatically generated">
            <a:extLst>
              <a:ext uri="{FF2B5EF4-FFF2-40B4-BE49-F238E27FC236}">
                <a16:creationId xmlns:a16="http://schemas.microsoft.com/office/drawing/2014/main" id="{C511FBCC-922C-AA59-3AFE-412C43AFD9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148114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06-Aug-2024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close-up of a logo&#10;&#10;Description automatically generated">
            <a:extLst>
              <a:ext uri="{FF2B5EF4-FFF2-40B4-BE49-F238E27FC236}">
                <a16:creationId xmlns:a16="http://schemas.microsoft.com/office/drawing/2014/main" id="{B4E366BC-C964-9B44-4728-1CDFC316915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623" b="32369"/>
          <a:stretch/>
        </p:blipFill>
        <p:spPr>
          <a:xfrm>
            <a:off x="8909473" y="5717905"/>
            <a:ext cx="3169920" cy="1173132"/>
          </a:xfrm>
          <a:prstGeom prst="rect">
            <a:avLst/>
          </a:prstGeom>
        </p:spPr>
      </p:pic>
    </p:spTree>
    <p:extLst>
      <p:ext uri="{BB962C8B-B14F-4D97-AF65-F5344CB8AC3E}">
        <p14:creationId xmlns:p14="http://schemas.microsoft.com/office/powerpoint/2010/main" val="232044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06-Aug-2024</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80294641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5" r:id="rId6"/>
    <p:sldLayoutId id="2147483741" r:id="rId7"/>
    <p:sldLayoutId id="2147483742" r:id="rId8"/>
    <p:sldLayoutId id="2147483743" r:id="rId9"/>
    <p:sldLayoutId id="2147483744" r:id="rId10"/>
    <p:sldLayoutId id="2147483746" r:id="rId11"/>
    <p:sldLayoutId id="2147483756" r:id="rId12"/>
    <p:sldLayoutId id="2147483757" r:id="rId13"/>
    <p:sldLayoutId id="2147483758" r:id="rId14"/>
    <p:sldLayoutId id="2147483760" r:id="rId15"/>
    <p:sldLayoutId id="2147483761" r:id="rId16"/>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mailto:Darwin.Sampedro@Rotary.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mailto:Gregory.Franks@Rotar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Andrez.Perez@Rotar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John.Hannes@rotary.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CB25DC-FF02-4F88-F3DA-39A474F85837}"/>
              </a:ext>
            </a:extLst>
          </p:cNvPr>
          <p:cNvSpPr>
            <a:spLocks noGrp="1"/>
          </p:cNvSpPr>
          <p:nvPr>
            <p:ph type="ctrTitle"/>
          </p:nvPr>
        </p:nvSpPr>
        <p:spPr>
          <a:xfrm>
            <a:off x="5810089" y="739978"/>
            <a:ext cx="6134863" cy="3004145"/>
          </a:xfrm>
        </p:spPr>
        <p:txBody>
          <a:bodyPr>
            <a:normAutofit fontScale="90000"/>
          </a:bodyPr>
          <a:lstStyle/>
          <a:p>
            <a:pPr algn="l"/>
            <a:r>
              <a:rPr lang="en-US" dirty="0"/>
              <a:t>  How to prevent   </a:t>
            </a:r>
            <a:br>
              <a:rPr lang="en-US" dirty="0"/>
            </a:br>
            <a:r>
              <a:rPr lang="en-US" dirty="0"/>
              <a:t>  conflicts through </a:t>
            </a:r>
            <a:br>
              <a:rPr lang="en-US" dirty="0"/>
            </a:br>
            <a:r>
              <a:rPr lang="en-US" dirty="0"/>
              <a:t>“Active Listening”</a:t>
            </a:r>
          </a:p>
        </p:txBody>
      </p:sp>
      <p:sp>
        <p:nvSpPr>
          <p:cNvPr id="3" name="Subtitle 2">
            <a:extLst>
              <a:ext uri="{FF2B5EF4-FFF2-40B4-BE49-F238E27FC236}">
                <a16:creationId xmlns:a16="http://schemas.microsoft.com/office/drawing/2014/main" id="{8E07F9F1-1223-60B9-EBAF-48CB0D3CC6EE}"/>
              </a:ext>
            </a:extLst>
          </p:cNvPr>
          <p:cNvSpPr>
            <a:spLocks noGrp="1"/>
          </p:cNvSpPr>
          <p:nvPr>
            <p:ph type="subTitle" idx="4294967295"/>
          </p:nvPr>
        </p:nvSpPr>
        <p:spPr>
          <a:xfrm>
            <a:off x="6194715" y="3836197"/>
            <a:ext cx="5480404" cy="2189214"/>
          </a:xfrm>
        </p:spPr>
        <p:txBody>
          <a:bodyPr>
            <a:normAutofit/>
          </a:bodyPr>
          <a:lstStyle/>
          <a:p>
            <a:pPr marL="0" indent="0" algn="ctr">
              <a:buNone/>
            </a:pPr>
            <a:r>
              <a:rPr lang="en-US" dirty="0"/>
              <a:t>Darwin Sampedro, CDS Rep.</a:t>
            </a:r>
          </a:p>
        </p:txBody>
      </p:sp>
      <p:sp>
        <p:nvSpPr>
          <p:cNvPr id="35" name="Freeform: Shape 3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descr="A circular logo with text and stars&#10;&#10;Description automatically generated">
            <a:extLst>
              <a:ext uri="{FF2B5EF4-FFF2-40B4-BE49-F238E27FC236}">
                <a16:creationId xmlns:a16="http://schemas.microsoft.com/office/drawing/2014/main" id="{52D12FE1-2FA9-06DF-ADB8-78999C813F7E}"/>
              </a:ext>
            </a:extLst>
          </p:cNvPr>
          <p:cNvPicPr>
            <a:picLocks noChangeAspect="1"/>
          </p:cNvPicPr>
          <p:nvPr/>
        </p:nvPicPr>
        <p:blipFill rotWithShape="1">
          <a:blip r:embed="rId2">
            <a:extLst>
              <a:ext uri="{28A0092B-C50C-407E-A947-70E740481C1C}">
                <a14:useLocalDpi xmlns:a14="http://schemas.microsoft.com/office/drawing/2010/main" val="0"/>
              </a:ext>
            </a:extLst>
          </a:blip>
          <a:srcRect l="3500" t="1" r="-1" b="8256"/>
          <a:stretch/>
        </p:blipFill>
        <p:spPr>
          <a:xfrm>
            <a:off x="631840" y="598721"/>
            <a:ext cx="5178249" cy="475066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5" name="Freeform: Shape 4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close-up of a logo&#10;&#10;Description automatically generated">
            <a:extLst>
              <a:ext uri="{FF2B5EF4-FFF2-40B4-BE49-F238E27FC236}">
                <a16:creationId xmlns:a16="http://schemas.microsoft.com/office/drawing/2014/main" id="{3E3969B0-E35D-4C87-2F3F-EB941E72305B}"/>
              </a:ext>
            </a:extLst>
          </p:cNvPr>
          <p:cNvPicPr>
            <a:picLocks noChangeAspect="1"/>
          </p:cNvPicPr>
          <p:nvPr/>
        </p:nvPicPr>
        <p:blipFill rotWithShape="1">
          <a:blip r:embed="rId3">
            <a:extLst>
              <a:ext uri="{28A0092B-C50C-407E-A947-70E740481C1C}">
                <a14:useLocalDpi xmlns:a14="http://schemas.microsoft.com/office/drawing/2010/main" val="0"/>
              </a:ext>
            </a:extLst>
          </a:blip>
          <a:srcRect l="42297" t="29584" b="22467"/>
          <a:stretch/>
        </p:blipFill>
        <p:spPr>
          <a:xfrm>
            <a:off x="6326970" y="4626871"/>
            <a:ext cx="5348149" cy="2417555"/>
          </a:xfrm>
          <a:prstGeom prst="rect">
            <a:avLst/>
          </a:prstGeom>
        </p:spPr>
      </p:pic>
    </p:spTree>
    <p:extLst>
      <p:ext uri="{BB962C8B-B14F-4D97-AF65-F5344CB8AC3E}">
        <p14:creationId xmlns:p14="http://schemas.microsoft.com/office/powerpoint/2010/main" val="3233546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normAutofit fontScale="77500" lnSpcReduction="20000"/>
          </a:bodyPr>
          <a:lstStyle/>
          <a:p>
            <a:pPr marL="0" indent="0" algn="ctr" defTabSz="457189">
              <a:lnSpc>
                <a:spcPct val="100000"/>
              </a:lnSpc>
              <a:spcBef>
                <a:spcPct val="20000"/>
              </a:spcBef>
              <a:buNone/>
              <a:defRPr/>
            </a:pPr>
            <a:r>
              <a:rPr lang="en-US" sz="4200" b="1" dirty="0">
                <a:solidFill>
                  <a:srgbClr val="00246C"/>
                </a:solidFill>
                <a:latin typeface="Georgia" panose="02040502050405020303" pitchFamily="18" charset="0"/>
              </a:rPr>
              <a:t>Participation</a:t>
            </a:r>
          </a:p>
          <a:p>
            <a:pPr marL="0" indent="0">
              <a:buNone/>
            </a:pPr>
            <a:endParaRPr lang="en-US" sz="3800" dirty="0"/>
          </a:p>
          <a:p>
            <a:pPr marL="0" indent="0">
              <a:buNone/>
            </a:pPr>
            <a:r>
              <a:rPr lang="en-US" sz="4200" dirty="0">
                <a:solidFill>
                  <a:srgbClr val="00246C"/>
                </a:solidFill>
                <a:latin typeface="Georgia" panose="02040502050405020303" pitchFamily="18" charset="0"/>
              </a:rPr>
              <a:t>72% of current rotary club members</a:t>
            </a:r>
          </a:p>
          <a:p>
            <a:pPr marL="0" indent="0">
              <a:buNone/>
            </a:pPr>
            <a:r>
              <a:rPr lang="en-US" sz="4200" dirty="0">
                <a:solidFill>
                  <a:srgbClr val="00246C"/>
                </a:solidFill>
                <a:latin typeface="Georgia" panose="02040502050405020303" pitchFamily="18" charset="0"/>
              </a:rPr>
              <a:t>20% of proposed rotary club members</a:t>
            </a:r>
          </a:p>
          <a:p>
            <a:pPr marL="0" indent="0">
              <a:buNone/>
            </a:pPr>
            <a:r>
              <a:rPr lang="en-US" sz="4200" dirty="0">
                <a:solidFill>
                  <a:srgbClr val="00246C"/>
                </a:solidFill>
                <a:latin typeface="Georgia" panose="02040502050405020303" pitchFamily="18" charset="0"/>
              </a:rPr>
              <a:t>8% of former rotary club members</a:t>
            </a:r>
          </a:p>
          <a:p>
            <a:pPr marL="0" indent="0">
              <a:buNone/>
            </a:pPr>
            <a:endParaRPr lang="en-US" sz="4200" dirty="0">
              <a:solidFill>
                <a:srgbClr val="00246C"/>
              </a:solidFill>
              <a:latin typeface="Georgia" panose="02040502050405020303" pitchFamily="18" charset="0"/>
            </a:endParaRPr>
          </a:p>
          <a:p>
            <a:pPr marL="0" indent="0" algn="r">
              <a:buNone/>
            </a:pPr>
            <a:r>
              <a:rPr lang="en-US" sz="3600" dirty="0">
                <a:solidFill>
                  <a:srgbClr val="00246C"/>
                </a:solidFill>
                <a:latin typeface="Georgia" panose="02040502050405020303" pitchFamily="18" charset="0"/>
              </a:rPr>
              <a:t>65% Male</a:t>
            </a:r>
          </a:p>
          <a:p>
            <a:pPr marL="0" indent="0" algn="r">
              <a:buNone/>
            </a:pPr>
            <a:r>
              <a:rPr lang="en-US" sz="3600" dirty="0">
                <a:solidFill>
                  <a:srgbClr val="00246C"/>
                </a:solidFill>
                <a:latin typeface="Georgia" panose="02040502050405020303" pitchFamily="18" charset="0"/>
              </a:rPr>
              <a:t>34% Female</a:t>
            </a:r>
          </a:p>
        </p:txBody>
      </p:sp>
    </p:spTree>
    <p:extLst>
      <p:ext uri="{BB962C8B-B14F-4D97-AF65-F5344CB8AC3E}">
        <p14:creationId xmlns:p14="http://schemas.microsoft.com/office/powerpoint/2010/main" val="120139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lstStyle/>
          <a:p>
            <a:pPr marL="0" indent="0" algn="ctr" defTabSz="457189">
              <a:lnSpc>
                <a:spcPct val="100000"/>
              </a:lnSpc>
              <a:spcBef>
                <a:spcPct val="20000"/>
              </a:spcBef>
              <a:buNone/>
              <a:defRPr/>
            </a:pPr>
            <a:endParaRPr lang="en-US" sz="3000" dirty="0">
              <a:solidFill>
                <a:srgbClr val="00246C"/>
              </a:solidFill>
              <a:latin typeface="Georgia" panose="02040502050405020303" pitchFamily="18" charset="0"/>
            </a:endParaRPr>
          </a:p>
          <a:p>
            <a:pPr marL="0" indent="0" algn="ctr">
              <a:buNone/>
            </a:pPr>
            <a:r>
              <a:rPr lang="en-US" sz="9600" dirty="0">
                <a:solidFill>
                  <a:srgbClr val="00246C"/>
                </a:solidFill>
                <a:latin typeface="Georgia" panose="02040502050405020303" pitchFamily="18" charset="0"/>
              </a:rPr>
              <a:t>52%</a:t>
            </a:r>
            <a:r>
              <a:rPr lang="en-US" sz="3000" dirty="0">
                <a:solidFill>
                  <a:srgbClr val="00246C"/>
                </a:solidFill>
                <a:latin typeface="Georgia" panose="02040502050405020303" pitchFamily="18" charset="0"/>
              </a:rPr>
              <a:t> </a:t>
            </a:r>
            <a:r>
              <a:rPr lang="en-US" sz="4267" dirty="0">
                <a:solidFill>
                  <a:srgbClr val="00246C"/>
                </a:solidFill>
                <a:latin typeface="Georgia" panose="02040502050405020303" pitchFamily="18" charset="0"/>
              </a:rPr>
              <a:t>of current members</a:t>
            </a:r>
            <a:endParaRPr lang="en-US" sz="3000" dirty="0">
              <a:solidFill>
                <a:srgbClr val="00246C"/>
              </a:solidFill>
              <a:latin typeface="Georgia" panose="02040502050405020303" pitchFamily="18" charset="0"/>
            </a:endParaRPr>
          </a:p>
          <a:p>
            <a:pPr marL="0" indent="0" algn="ctr">
              <a:buNone/>
            </a:pPr>
            <a:endParaRPr lang="en-US" sz="3000" dirty="0">
              <a:solidFill>
                <a:srgbClr val="00246C"/>
              </a:solidFill>
              <a:latin typeface="Georgia" panose="02040502050405020303" pitchFamily="18" charset="0"/>
            </a:endParaRPr>
          </a:p>
          <a:p>
            <a:pPr marL="0" indent="0" algn="ctr">
              <a:buNone/>
            </a:pPr>
            <a:r>
              <a:rPr lang="en-US" sz="3200" b="1" dirty="0">
                <a:solidFill>
                  <a:srgbClr val="00246C"/>
                </a:solidFill>
                <a:latin typeface="Georgia" panose="02040502050405020303" pitchFamily="18" charset="0"/>
              </a:rPr>
              <a:t>WOULD RECOMMEND </a:t>
            </a:r>
            <a:r>
              <a:rPr lang="en-US" sz="3200" dirty="0">
                <a:solidFill>
                  <a:srgbClr val="00246C"/>
                </a:solidFill>
                <a:latin typeface="Georgia" panose="02040502050405020303" pitchFamily="18" charset="0"/>
              </a:rPr>
              <a:t>their family members, friends and relatives join their Rotary club.</a:t>
            </a:r>
            <a:endParaRPr lang="en-US" sz="3200" b="1" dirty="0">
              <a:solidFill>
                <a:srgbClr val="00246C"/>
              </a:solidFill>
              <a:latin typeface="Georgia" panose="02040502050405020303" pitchFamily="18" charset="0"/>
            </a:endParaRPr>
          </a:p>
        </p:txBody>
      </p:sp>
    </p:spTree>
    <p:extLst>
      <p:ext uri="{BB962C8B-B14F-4D97-AF65-F5344CB8AC3E}">
        <p14:creationId xmlns:p14="http://schemas.microsoft.com/office/powerpoint/2010/main" val="247554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lstStyle/>
          <a:p>
            <a:pPr marL="0" indent="0" algn="ctr" defTabSz="457189">
              <a:lnSpc>
                <a:spcPct val="100000"/>
              </a:lnSpc>
              <a:spcBef>
                <a:spcPct val="20000"/>
              </a:spcBef>
              <a:buNone/>
              <a:defRPr/>
            </a:pPr>
            <a:endParaRPr lang="en-US" sz="3000" dirty="0">
              <a:solidFill>
                <a:srgbClr val="00246C"/>
              </a:solidFill>
              <a:latin typeface="Georgia" panose="02040502050405020303" pitchFamily="18" charset="0"/>
            </a:endParaRPr>
          </a:p>
          <a:p>
            <a:pPr marL="0" indent="0" algn="ctr">
              <a:buNone/>
            </a:pPr>
            <a:r>
              <a:rPr lang="en-US" sz="9600" dirty="0">
                <a:solidFill>
                  <a:srgbClr val="00246C"/>
                </a:solidFill>
                <a:latin typeface="Georgia" panose="02040502050405020303" pitchFamily="18" charset="0"/>
              </a:rPr>
              <a:t>46%</a:t>
            </a:r>
            <a:r>
              <a:rPr lang="en-US" sz="3000" dirty="0">
                <a:solidFill>
                  <a:srgbClr val="00246C"/>
                </a:solidFill>
                <a:latin typeface="Georgia" panose="02040502050405020303" pitchFamily="18" charset="0"/>
              </a:rPr>
              <a:t> </a:t>
            </a:r>
            <a:r>
              <a:rPr lang="en-US" sz="4267" dirty="0">
                <a:solidFill>
                  <a:srgbClr val="00246C"/>
                </a:solidFill>
                <a:latin typeface="Georgia" panose="02040502050405020303" pitchFamily="18" charset="0"/>
              </a:rPr>
              <a:t>of former members</a:t>
            </a:r>
            <a:endParaRPr lang="en-US" sz="3000" dirty="0">
              <a:solidFill>
                <a:srgbClr val="00246C"/>
              </a:solidFill>
              <a:latin typeface="Georgia" panose="02040502050405020303" pitchFamily="18" charset="0"/>
            </a:endParaRPr>
          </a:p>
          <a:p>
            <a:pPr marL="0" indent="0" algn="ctr">
              <a:buNone/>
            </a:pPr>
            <a:endParaRPr lang="en-US" sz="3000" dirty="0">
              <a:solidFill>
                <a:srgbClr val="00246C"/>
              </a:solidFill>
              <a:latin typeface="Georgia" panose="02040502050405020303" pitchFamily="18" charset="0"/>
            </a:endParaRPr>
          </a:p>
          <a:p>
            <a:pPr marL="0" indent="0" algn="ctr">
              <a:buNone/>
            </a:pPr>
            <a:r>
              <a:rPr lang="en-US" sz="3200" b="1" dirty="0">
                <a:solidFill>
                  <a:srgbClr val="00246C"/>
                </a:solidFill>
                <a:latin typeface="Georgia" panose="02040502050405020303" pitchFamily="18" charset="0"/>
              </a:rPr>
              <a:t>WOULD </a:t>
            </a:r>
            <a:r>
              <a:rPr lang="en-US" sz="3200" b="1" u="sng" dirty="0">
                <a:solidFill>
                  <a:srgbClr val="00246C"/>
                </a:solidFill>
                <a:latin typeface="Georgia" panose="02040502050405020303" pitchFamily="18" charset="0"/>
              </a:rPr>
              <a:t>NOT</a:t>
            </a:r>
            <a:r>
              <a:rPr lang="en-US" sz="3200" b="1" dirty="0">
                <a:solidFill>
                  <a:srgbClr val="00246C"/>
                </a:solidFill>
                <a:latin typeface="Georgia" panose="02040502050405020303" pitchFamily="18" charset="0"/>
              </a:rPr>
              <a:t> RECOMMEND </a:t>
            </a:r>
            <a:r>
              <a:rPr lang="en-US" sz="3200" dirty="0">
                <a:solidFill>
                  <a:srgbClr val="00246C"/>
                </a:solidFill>
                <a:latin typeface="Georgia" panose="02040502050405020303" pitchFamily="18" charset="0"/>
              </a:rPr>
              <a:t>anyone join Rotary</a:t>
            </a:r>
            <a:endParaRPr lang="en-US" sz="3200" b="1" dirty="0">
              <a:solidFill>
                <a:srgbClr val="00246C"/>
              </a:solidFill>
              <a:latin typeface="Georgia" panose="02040502050405020303" pitchFamily="18" charset="0"/>
            </a:endParaRPr>
          </a:p>
        </p:txBody>
      </p:sp>
    </p:spTree>
    <p:extLst>
      <p:ext uri="{BB962C8B-B14F-4D97-AF65-F5344CB8AC3E}">
        <p14:creationId xmlns:p14="http://schemas.microsoft.com/office/powerpoint/2010/main" val="278498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normAutofit lnSpcReduction="10000"/>
          </a:bodyPr>
          <a:lstStyle/>
          <a:p>
            <a:pPr marL="0" indent="0" algn="ctr" defTabSz="457189">
              <a:lnSpc>
                <a:spcPct val="100000"/>
              </a:lnSpc>
              <a:spcBef>
                <a:spcPct val="20000"/>
              </a:spcBef>
              <a:buNone/>
              <a:defRPr/>
            </a:pPr>
            <a:r>
              <a:rPr lang="en-US" sz="3000" dirty="0">
                <a:solidFill>
                  <a:srgbClr val="00246C"/>
                </a:solidFill>
                <a:latin typeface="Georgia" panose="02040502050405020303" pitchFamily="18" charset="0"/>
              </a:rPr>
              <a:t>Of all the reasons why, a member ended their membership with Rotary, the main one was: </a:t>
            </a:r>
          </a:p>
          <a:p>
            <a:pPr marL="0" indent="0" algn="ctr">
              <a:buNone/>
            </a:pPr>
            <a:r>
              <a:rPr lang="en-US" sz="10666" dirty="0">
                <a:solidFill>
                  <a:srgbClr val="00246C"/>
                </a:solidFill>
                <a:latin typeface="Georgia" panose="02040502050405020303" pitchFamily="18" charset="0"/>
              </a:rPr>
              <a:t>52</a:t>
            </a:r>
            <a:r>
              <a:rPr lang="en-US" sz="9600" dirty="0">
                <a:solidFill>
                  <a:srgbClr val="00246C"/>
                </a:solidFill>
                <a:latin typeface="Georgia" panose="02040502050405020303" pitchFamily="18" charset="0"/>
              </a:rPr>
              <a:t>%</a:t>
            </a:r>
            <a:r>
              <a:rPr lang="en-US" sz="3000" dirty="0">
                <a:solidFill>
                  <a:srgbClr val="00246C"/>
                </a:solidFill>
                <a:latin typeface="Georgia" panose="02040502050405020303" pitchFamily="18" charset="0"/>
              </a:rPr>
              <a:t> </a:t>
            </a:r>
            <a:r>
              <a:rPr lang="en-US" sz="4267" dirty="0">
                <a:solidFill>
                  <a:srgbClr val="00246C"/>
                </a:solidFill>
                <a:latin typeface="Georgia" panose="02040502050405020303" pitchFamily="18" charset="0"/>
              </a:rPr>
              <a:t>of former members</a:t>
            </a:r>
            <a:endParaRPr lang="en-US" sz="3000" dirty="0">
              <a:solidFill>
                <a:srgbClr val="00246C"/>
              </a:solidFill>
              <a:latin typeface="Georgia" panose="02040502050405020303" pitchFamily="18" charset="0"/>
            </a:endParaRPr>
          </a:p>
          <a:p>
            <a:pPr marL="0" indent="0" algn="ctr">
              <a:buNone/>
            </a:pPr>
            <a:endParaRPr lang="en-US" sz="3000" dirty="0">
              <a:solidFill>
                <a:srgbClr val="00246C"/>
              </a:solidFill>
              <a:latin typeface="Georgia" panose="02040502050405020303" pitchFamily="18" charset="0"/>
            </a:endParaRPr>
          </a:p>
          <a:p>
            <a:pPr marL="0" indent="0" algn="ctr">
              <a:buNone/>
            </a:pPr>
            <a:r>
              <a:rPr lang="en-US" sz="4800" b="1" dirty="0">
                <a:solidFill>
                  <a:srgbClr val="00246C"/>
                </a:solidFill>
                <a:latin typeface="Georgia" panose="02040502050405020303" pitchFamily="18" charset="0"/>
              </a:rPr>
              <a:t>Personality conflicts</a:t>
            </a:r>
          </a:p>
        </p:txBody>
      </p:sp>
    </p:spTree>
    <p:extLst>
      <p:ext uri="{BB962C8B-B14F-4D97-AF65-F5344CB8AC3E}">
        <p14:creationId xmlns:p14="http://schemas.microsoft.com/office/powerpoint/2010/main" val="405324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9E9BEB-0D30-FA02-94C4-1C6CC6325AF7}"/>
              </a:ext>
            </a:extLst>
          </p:cNvPr>
          <p:cNvSpPr>
            <a:spLocks noChangeArrowheads="1"/>
          </p:cNvSpPr>
          <p:nvPr/>
        </p:nvSpPr>
        <p:spPr bwMode="auto">
          <a:xfrm>
            <a:off x="-508000" y="2999317"/>
            <a:ext cx="12903200" cy="13208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sz="3200">
              <a:solidFill>
                <a:srgbClr val="FFFFFF"/>
              </a:solidFill>
              <a:latin typeface="Calibri" panose="020F0502020204030204" pitchFamily="34" charset="0"/>
            </a:endParaRPr>
          </a:p>
        </p:txBody>
      </p:sp>
      <p:sp>
        <p:nvSpPr>
          <p:cNvPr id="21507" name="Rectangle 10">
            <a:extLst>
              <a:ext uri="{FF2B5EF4-FFF2-40B4-BE49-F238E27FC236}">
                <a16:creationId xmlns:a16="http://schemas.microsoft.com/office/drawing/2014/main" id="{B2A6628C-3E17-D6C5-2893-4EE2EC4191B6}"/>
              </a:ext>
            </a:extLst>
          </p:cNvPr>
          <p:cNvSpPr txBox="1">
            <a:spLocks noChangeArrowheads="1"/>
          </p:cNvSpPr>
          <p:nvPr/>
        </p:nvSpPr>
        <p:spPr bwMode="auto">
          <a:xfrm>
            <a:off x="628851" y="4373355"/>
            <a:ext cx="9144000" cy="7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endParaRPr lang="en-US" altLang="en-US" dirty="0">
              <a:solidFill>
                <a:srgbClr val="01B4E7"/>
              </a:solidFill>
              <a:latin typeface="Georgia" panose="02040502050405020303" pitchFamily="18" charset="0"/>
              <a:ea typeface="MS PGothic" panose="020B0600070205080204" pitchFamily="34" charset="-128"/>
            </a:endParaRPr>
          </a:p>
          <a:p>
            <a:pPr eaLnBrk="1" hangingPunct="1"/>
            <a:r>
              <a:rPr lang="en-US" altLang="en-US" sz="2667" dirty="0">
                <a:latin typeface="Georgia" panose="02040502050405020303" pitchFamily="18" charset="0"/>
                <a:ea typeface="MS PGothic" panose="020B0600070205080204" pitchFamily="34" charset="-128"/>
              </a:rPr>
              <a:t>Club and District Support, Americas</a:t>
            </a:r>
          </a:p>
        </p:txBody>
      </p:sp>
      <p:sp>
        <p:nvSpPr>
          <p:cNvPr id="21508" name="Title 1">
            <a:extLst>
              <a:ext uri="{FF2B5EF4-FFF2-40B4-BE49-F238E27FC236}">
                <a16:creationId xmlns:a16="http://schemas.microsoft.com/office/drawing/2014/main" id="{A9030AF2-073D-96B5-9721-3B55D39C40D8}"/>
              </a:ext>
            </a:extLst>
          </p:cNvPr>
          <p:cNvSpPr txBox="1">
            <a:spLocks/>
          </p:cNvSpPr>
          <p:nvPr/>
        </p:nvSpPr>
        <p:spPr bwMode="auto">
          <a:xfrm>
            <a:off x="-941114" y="3429000"/>
            <a:ext cx="13447184"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0" tIns="0" bIns="121920" anchor="b"/>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3733" b="1" dirty="0">
                <a:latin typeface="Georgia" panose="02040502050405020303" pitchFamily="18" charset="0"/>
                <a:ea typeface="MS PGothic" panose="020B0600070205080204" pitchFamily="34" charset="-128"/>
              </a:rPr>
              <a:t>    </a:t>
            </a:r>
            <a:r>
              <a:rPr lang="en-US" altLang="en-US" sz="5300" b="1" dirty="0">
                <a:solidFill>
                  <a:schemeClr val="bg1"/>
                </a:solidFill>
                <a:latin typeface="Georgia" panose="02040502050405020303" pitchFamily="18" charset="0"/>
                <a:ea typeface="MS PGothic" panose="020B0600070205080204" pitchFamily="34" charset="-128"/>
              </a:rPr>
              <a:t>4 Steps to solve conflicts in clubs</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BD8C304-4A42-6584-2DA4-05EF2E66C79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733" dirty="0">
                <a:latin typeface="Georgia" panose="02040502050405020303" pitchFamily="18" charset="0"/>
              </a:rPr>
              <a:t>OBJECTIVES</a:t>
            </a:r>
          </a:p>
        </p:txBody>
      </p:sp>
      <p:sp>
        <p:nvSpPr>
          <p:cNvPr id="25603" name="Content Placeholder 2">
            <a:extLst>
              <a:ext uri="{FF2B5EF4-FFF2-40B4-BE49-F238E27FC236}">
                <a16:creationId xmlns:a16="http://schemas.microsoft.com/office/drawing/2014/main" id="{1FB25E89-D97D-9E27-561C-B86A4134788A}"/>
              </a:ext>
            </a:extLst>
          </p:cNvPr>
          <p:cNvSpPr>
            <a:spLocks noGrp="1"/>
          </p:cNvSpPr>
          <p:nvPr>
            <p:ph idx="1"/>
          </p:nvPr>
        </p:nvSpPr>
        <p:spPr bwMode="auto">
          <a:xfrm>
            <a:off x="552451" y="1193800"/>
            <a:ext cx="10972800" cy="37824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endParaRPr lang="en-US" altLang="en-US" dirty="0">
              <a:latin typeface="Georgia" panose="02040502050405020303" pitchFamily="18" charset="0"/>
            </a:endParaRPr>
          </a:p>
          <a:p>
            <a:r>
              <a:rPr lang="en-US" altLang="en-US" dirty="0">
                <a:latin typeface="Georgia" panose="02040502050405020303" pitchFamily="18" charset="0"/>
              </a:rPr>
              <a:t>The impact of conflict</a:t>
            </a:r>
          </a:p>
          <a:p>
            <a:r>
              <a:rPr lang="en-US" altLang="en-US" dirty="0">
                <a:latin typeface="Georgia" panose="02040502050405020303" pitchFamily="18" charset="0"/>
              </a:rPr>
              <a:t>Sources of conflict</a:t>
            </a:r>
          </a:p>
          <a:p>
            <a:r>
              <a:rPr lang="en-US" altLang="en-US" dirty="0">
                <a:latin typeface="Georgia" panose="02040502050405020303" pitchFamily="18" charset="0"/>
              </a:rPr>
              <a:t>Emotions Test</a:t>
            </a:r>
          </a:p>
          <a:p>
            <a:r>
              <a:rPr lang="en-US" altLang="en-US" dirty="0">
                <a:latin typeface="Georgia" panose="02040502050405020303" pitchFamily="18" charset="0"/>
              </a:rPr>
              <a:t>4 Steps to handle club conflicts</a:t>
            </a:r>
          </a:p>
          <a:p>
            <a:r>
              <a:rPr lang="en-US" altLang="en-US" dirty="0">
                <a:latin typeface="Georgia" panose="02040502050405020303" pitchFamily="18" charset="0"/>
              </a:rPr>
              <a:t>Benefits of good conflict management</a:t>
            </a:r>
          </a:p>
          <a:p>
            <a:endParaRPr lang="en-US" altLang="en-US" dirty="0">
              <a:latin typeface="Georgia" panose="020405020504050203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0824128-2673-6209-3AD2-ED0D5127A4F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733">
                <a:latin typeface="Georgia" panose="02040502050405020303" pitchFamily="18" charset="0"/>
              </a:rPr>
              <a:t>Sources of a conflict</a:t>
            </a:r>
          </a:p>
        </p:txBody>
      </p:sp>
      <p:sp>
        <p:nvSpPr>
          <p:cNvPr id="36867" name="Content Placeholder 2">
            <a:extLst>
              <a:ext uri="{FF2B5EF4-FFF2-40B4-BE49-F238E27FC236}">
                <a16:creationId xmlns:a16="http://schemas.microsoft.com/office/drawing/2014/main" id="{DCB1A400-98F0-7479-1167-BCFCC1688564}"/>
              </a:ext>
            </a:extLst>
          </p:cNvPr>
          <p:cNvSpPr>
            <a:spLocks noGrp="1"/>
          </p:cNvSpPr>
          <p:nvPr>
            <p:ph idx="1"/>
          </p:nvPr>
        </p:nvSpPr>
        <p:spPr bwMode="auto">
          <a:xfrm>
            <a:off x="609600" y="1390652"/>
            <a:ext cx="10972800"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endParaRPr lang="en-US" altLang="en-US" dirty="0">
              <a:latin typeface="Georgia" panose="02040502050405020303" pitchFamily="18" charset="0"/>
            </a:endParaRPr>
          </a:p>
          <a:p>
            <a:r>
              <a:rPr lang="en-US" altLang="en-US" dirty="0">
                <a:latin typeface="Georgia" panose="02040502050405020303" pitchFamily="18" charset="0"/>
              </a:rPr>
              <a:t>Communication</a:t>
            </a:r>
          </a:p>
          <a:p>
            <a:r>
              <a:rPr lang="en-US" altLang="en-US" dirty="0">
                <a:latin typeface="Georgia" panose="02040502050405020303" pitchFamily="18" charset="0"/>
              </a:rPr>
              <a:t>Emotions (Test)</a:t>
            </a:r>
          </a:p>
          <a:p>
            <a:r>
              <a:rPr lang="en-US" altLang="en-US" dirty="0">
                <a:latin typeface="Georgia" panose="02040502050405020303" pitchFamily="18" charset="0"/>
              </a:rPr>
              <a:t>Values</a:t>
            </a:r>
          </a:p>
        </p:txBody>
      </p:sp>
      <p:pic>
        <p:nvPicPr>
          <p:cNvPr id="36868" name="Content Placeholder 5" descr="IMG_2169.jpg">
            <a:extLst>
              <a:ext uri="{FF2B5EF4-FFF2-40B4-BE49-F238E27FC236}">
                <a16:creationId xmlns:a16="http://schemas.microsoft.com/office/drawing/2014/main" id="{EEF9528B-586A-D54F-E29E-35FF98258BED}"/>
              </a:ext>
            </a:extLst>
          </p:cNvPr>
          <p:cNvPicPr>
            <a:picLocks noChangeAspect="1"/>
          </p:cNvPicPr>
          <p:nvPr/>
        </p:nvPicPr>
        <p:blipFill>
          <a:blip r:embed="rId2">
            <a:extLst>
              <a:ext uri="{28A0092B-C50C-407E-A947-70E740481C1C}">
                <a14:useLocalDpi xmlns:a14="http://schemas.microsoft.com/office/drawing/2010/main" val="0"/>
              </a:ext>
            </a:extLst>
          </a:blip>
          <a:srcRect l="2118" r="2118"/>
          <a:stretch>
            <a:fillRect/>
          </a:stretch>
        </p:blipFill>
        <p:spPr bwMode="auto">
          <a:xfrm>
            <a:off x="6483149" y="578854"/>
            <a:ext cx="4436533" cy="496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D32547-924F-DAD0-7466-24A5F35EB492}"/>
              </a:ext>
            </a:extLst>
          </p:cNvPr>
          <p:cNvSpPr>
            <a:spLocks noChangeArrowheads="1"/>
          </p:cNvSpPr>
          <p:nvPr/>
        </p:nvSpPr>
        <p:spPr bwMode="auto">
          <a:xfrm>
            <a:off x="-508000" y="3166534"/>
            <a:ext cx="12903200" cy="1602317"/>
          </a:xfrm>
          <a:prstGeom prst="rect">
            <a:avLst/>
          </a:prstGeom>
          <a:solidFill>
            <a:schemeClr val="accent4"/>
          </a:solidFill>
          <a:ln>
            <a:noFill/>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sz="3200">
              <a:solidFill>
                <a:srgbClr val="FFFFFF"/>
              </a:solidFill>
              <a:latin typeface="Calibri" panose="020F0502020204030204" pitchFamily="34" charset="0"/>
            </a:endParaRPr>
          </a:p>
        </p:txBody>
      </p:sp>
      <p:sp>
        <p:nvSpPr>
          <p:cNvPr id="20483" name="Title 1">
            <a:extLst>
              <a:ext uri="{FF2B5EF4-FFF2-40B4-BE49-F238E27FC236}">
                <a16:creationId xmlns:a16="http://schemas.microsoft.com/office/drawing/2014/main" id="{500F3F06-B4B9-21BB-2CB3-2E32114D931A}"/>
              </a:ext>
            </a:extLst>
          </p:cNvPr>
          <p:cNvSpPr txBox="1">
            <a:spLocks/>
          </p:cNvSpPr>
          <p:nvPr/>
        </p:nvSpPr>
        <p:spPr bwMode="auto">
          <a:xfrm>
            <a:off x="-423511" y="3252258"/>
            <a:ext cx="12903200" cy="14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0" tIns="0" bIns="121920" anchor="b"/>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US" altLang="en-US" sz="5333" b="1" dirty="0">
                <a:latin typeface="Georgia" panose="02040502050405020303" pitchFamily="18" charset="0"/>
                <a:ea typeface="MS PGothic" panose="020B0600070205080204" pitchFamily="34" charset="-128"/>
              </a:rPr>
              <a:t>Crucial Conversations </a:t>
            </a:r>
          </a:p>
          <a:p>
            <a:pPr algn="ctr" eaLnBrk="1" hangingPunct="1"/>
            <a:r>
              <a:rPr lang="en-US" altLang="en-US" sz="2667" b="1" dirty="0">
                <a:latin typeface="Georgia" panose="02040502050405020303" pitchFamily="18" charset="0"/>
                <a:ea typeface="MS PGothic" panose="020B0600070205080204" pitchFamily="34" charset="-128"/>
              </a:rPr>
              <a:t>How to Handle Difficult Conversations</a:t>
            </a:r>
          </a:p>
        </p:txBody>
      </p:sp>
      <p:sp>
        <p:nvSpPr>
          <p:cNvPr id="7" name="Title 1">
            <a:extLst>
              <a:ext uri="{FF2B5EF4-FFF2-40B4-BE49-F238E27FC236}">
                <a16:creationId xmlns:a16="http://schemas.microsoft.com/office/drawing/2014/main" id="{A0A5C2B4-1263-0664-CE6F-042040FC6DA4}"/>
              </a:ext>
            </a:extLst>
          </p:cNvPr>
          <p:cNvSpPr txBox="1">
            <a:spLocks/>
          </p:cNvSpPr>
          <p:nvPr/>
        </p:nvSpPr>
        <p:spPr bwMode="auto">
          <a:xfrm>
            <a:off x="-423511" y="5072513"/>
            <a:ext cx="7010400" cy="637674"/>
          </a:xfrm>
          <a:prstGeom prst="rect">
            <a:avLst/>
          </a:prstGeom>
          <a:noFill/>
          <a:ln>
            <a:noFill/>
          </a:ln>
        </p:spPr>
        <p:txBody>
          <a:bodyPr lIns="731520" tIns="0" bIns="121920" anchor="b"/>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defRPr/>
            </a:pPr>
            <a:r>
              <a:rPr lang="en-US" altLang="en-US" sz="2667" dirty="0">
                <a:latin typeface="Georgia" panose="02040502050405020303" pitchFamily="18" charset="0"/>
                <a:ea typeface="MS PGothic" panose="020B0600070205080204" pitchFamily="34" charset="-128"/>
              </a:rPr>
              <a:t>Club and District Support, The Americas</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34EB0B7-D8A2-68E4-930F-8D3D89B4C649}"/>
              </a:ext>
            </a:extLst>
          </p:cNvPr>
          <p:cNvSpPr>
            <a:spLocks noGrp="1"/>
          </p:cNvSpPr>
          <p:nvPr>
            <p:ph type="title"/>
          </p:nvPr>
        </p:nvSpPr>
        <p:spPr bwMode="auto">
          <a:xfrm>
            <a:off x="-101600" y="381000"/>
            <a:ext cx="12395200" cy="635000"/>
          </a:xfrm>
          <a:solidFill>
            <a:schemeClr val="accent4"/>
          </a:solidFill>
        </p:spPr>
        <p:txBody>
          <a:bodyPr vert="horz" wrap="square" numCol="1" compatLnSpc="1">
            <a:prstTxWarp prst="textNoShape">
              <a:avLst/>
            </a:prstTxWarp>
          </a:bodyPr>
          <a:lstStyle/>
          <a:p>
            <a:pPr>
              <a:defRPr/>
            </a:pPr>
            <a:r>
              <a:rPr lang="en-US" altLang="en-US" sz="3733" dirty="0">
                <a:latin typeface="Georgia" panose="02040502050405020303" pitchFamily="18" charset="0"/>
              </a:rPr>
              <a:t>  Objectives</a:t>
            </a:r>
          </a:p>
        </p:txBody>
      </p:sp>
      <p:sp>
        <p:nvSpPr>
          <p:cNvPr id="23555" name="Content Placeholder 2">
            <a:extLst>
              <a:ext uri="{FF2B5EF4-FFF2-40B4-BE49-F238E27FC236}">
                <a16:creationId xmlns:a16="http://schemas.microsoft.com/office/drawing/2014/main" id="{7B48E17F-E842-076D-1D36-AB367AF722A6}"/>
              </a:ext>
            </a:extLst>
          </p:cNvPr>
          <p:cNvSpPr>
            <a:spLocks noGrp="1"/>
          </p:cNvSpPr>
          <p:nvPr>
            <p:ph idx="1"/>
          </p:nvPr>
        </p:nvSpPr>
        <p:spPr bwMode="auto">
          <a:xfrm>
            <a:off x="254000" y="1757011"/>
            <a:ext cx="11684000" cy="3343977"/>
          </a:xfrm>
        </p:spPr>
        <p:txBody>
          <a:bodyPr vert="horz" wrap="square" lIns="121920" tIns="60960" rIns="121920" bIns="60960" numCol="1" rtlCol="0" anchor="t" anchorCtr="0" compatLnSpc="1">
            <a:prstTxWarp prst="textNoShape">
              <a:avLst/>
            </a:prstTxWarp>
            <a:normAutofit/>
          </a:bodyPr>
          <a:lstStyle/>
          <a:p>
            <a:pPr>
              <a:defRPr/>
            </a:pPr>
            <a:r>
              <a:rPr lang="en-US" altLang="en-US" dirty="0">
                <a:latin typeface="Georgia" panose="02040502050405020303" pitchFamily="18" charset="0"/>
              </a:rPr>
              <a:t>What are Crucial Conversations? </a:t>
            </a:r>
          </a:p>
          <a:p>
            <a:pPr>
              <a:defRPr/>
            </a:pPr>
            <a:r>
              <a:rPr lang="en-US" altLang="en-US" dirty="0">
                <a:latin typeface="Georgia" panose="02040502050405020303" pitchFamily="18" charset="0"/>
              </a:rPr>
              <a:t>How </a:t>
            </a:r>
            <a:r>
              <a:rPr lang="en-US" altLang="en-US" u="sng" dirty="0">
                <a:latin typeface="Georgia" panose="02040502050405020303" pitchFamily="18" charset="0"/>
              </a:rPr>
              <a:t>We</a:t>
            </a:r>
            <a:r>
              <a:rPr lang="en-US" altLang="en-US" dirty="0">
                <a:latin typeface="Georgia" panose="02040502050405020303" pitchFamily="18" charset="0"/>
              </a:rPr>
              <a:t> Usually Handle Crucial Conversations</a:t>
            </a:r>
          </a:p>
          <a:p>
            <a:pPr>
              <a:defRPr/>
            </a:pPr>
            <a:r>
              <a:rPr lang="en-US" altLang="en-US" dirty="0">
                <a:latin typeface="Georgia" panose="02040502050405020303" pitchFamily="18" charset="0"/>
              </a:rPr>
              <a:t>Crucial Conversation - Exercise</a:t>
            </a:r>
          </a:p>
          <a:p>
            <a:pPr>
              <a:defRPr/>
            </a:pPr>
            <a:r>
              <a:rPr lang="en-US" altLang="en-US" dirty="0">
                <a:latin typeface="Georgia" panose="02040502050405020303" pitchFamily="18" charset="0"/>
              </a:rPr>
              <a:t>Three main principles in Crucial Conversations</a:t>
            </a:r>
          </a:p>
          <a:p>
            <a:pPr>
              <a:defRPr/>
            </a:pPr>
            <a:r>
              <a:rPr lang="en-US" altLang="en-US" dirty="0">
                <a:latin typeface="Georgia" panose="02040502050405020303" pitchFamily="18" charset="0"/>
              </a:rPr>
              <a:t>The Power of Dialogue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D32547-924F-DAD0-7466-24A5F35EB492}"/>
              </a:ext>
            </a:extLst>
          </p:cNvPr>
          <p:cNvSpPr>
            <a:spLocks noChangeArrowheads="1"/>
          </p:cNvSpPr>
          <p:nvPr/>
        </p:nvSpPr>
        <p:spPr bwMode="auto">
          <a:xfrm>
            <a:off x="-508000" y="3166534"/>
            <a:ext cx="12903200" cy="1602317"/>
          </a:xfrm>
          <a:prstGeom prst="rect">
            <a:avLst/>
          </a:prstGeom>
          <a:solidFill>
            <a:schemeClr val="accent4"/>
          </a:solidFill>
          <a:ln>
            <a:noFill/>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anose="020B0604020202020204" pitchFamily="34" charset="0"/>
                <a:ea typeface="ヒラギノ角ゴ Pro W3" charset="-128"/>
              </a:defRPr>
            </a:lvl1pPr>
            <a:lvl2pPr marL="742950" indent="-285750" eaLnBrk="0" hangingPunct="0">
              <a:defRPr sz="2400">
                <a:solidFill>
                  <a:schemeClr val="tx1"/>
                </a:solidFill>
                <a:latin typeface="Arial" panose="020B0604020202020204" pitchFamily="34" charset="0"/>
                <a:ea typeface="ヒラギノ角ゴ Pro W3" charset="-128"/>
              </a:defRPr>
            </a:lvl2pPr>
            <a:lvl3pPr marL="1143000" indent="-228600" eaLnBrk="0" hangingPunct="0">
              <a:defRPr sz="2400">
                <a:solidFill>
                  <a:schemeClr val="tx1"/>
                </a:solidFill>
                <a:latin typeface="Arial" panose="020B0604020202020204" pitchFamily="34" charset="0"/>
                <a:ea typeface="ヒラギノ角ゴ Pro W3" charset="-128"/>
              </a:defRPr>
            </a:lvl3pPr>
            <a:lvl4pPr marL="1600200" indent="-228600" eaLnBrk="0" hangingPunct="0">
              <a:defRPr sz="2400">
                <a:solidFill>
                  <a:schemeClr val="tx1"/>
                </a:solidFill>
                <a:latin typeface="Arial" panose="020B0604020202020204" pitchFamily="34" charset="0"/>
                <a:ea typeface="ヒラギノ角ゴ Pro W3" charset="-128"/>
              </a:defRPr>
            </a:lvl4pPr>
            <a:lvl5pPr marL="2057400" indent="-228600" eaLnBrk="0" hangingPunct="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a:defRPr/>
            </a:pPr>
            <a:endParaRPr lang="en-US" altLang="en-US" sz="3200">
              <a:solidFill>
                <a:srgbClr val="FFFFFF"/>
              </a:solidFill>
              <a:latin typeface="Calibri" panose="020F0502020204030204" pitchFamily="34" charset="0"/>
            </a:endParaRPr>
          </a:p>
        </p:txBody>
      </p:sp>
      <p:sp>
        <p:nvSpPr>
          <p:cNvPr id="20483" name="Title 1">
            <a:extLst>
              <a:ext uri="{FF2B5EF4-FFF2-40B4-BE49-F238E27FC236}">
                <a16:creationId xmlns:a16="http://schemas.microsoft.com/office/drawing/2014/main" id="{500F3F06-B4B9-21BB-2CB3-2E32114D931A}"/>
              </a:ext>
            </a:extLst>
          </p:cNvPr>
          <p:cNvSpPr txBox="1">
            <a:spLocks/>
          </p:cNvSpPr>
          <p:nvPr/>
        </p:nvSpPr>
        <p:spPr bwMode="auto">
          <a:xfrm>
            <a:off x="-711200" y="3613746"/>
            <a:ext cx="12903200" cy="70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0" tIns="0" bIns="121920" anchor="b"/>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lgn="ctr" eaLnBrk="1" hangingPunct="1"/>
            <a:r>
              <a:rPr lang="en-US" altLang="en-US" sz="3600" b="1" dirty="0">
                <a:latin typeface="Georgia" panose="02040502050405020303" pitchFamily="18" charset="0"/>
              </a:rPr>
              <a:t>How </a:t>
            </a:r>
            <a:r>
              <a:rPr lang="en-US" altLang="en-US" sz="3600" b="1" u="sng" dirty="0">
                <a:latin typeface="Georgia" panose="02040502050405020303" pitchFamily="18" charset="0"/>
              </a:rPr>
              <a:t>We</a:t>
            </a:r>
            <a:r>
              <a:rPr lang="en-US" altLang="en-US" sz="3600" b="1" dirty="0">
                <a:latin typeface="Georgia" panose="02040502050405020303" pitchFamily="18" charset="0"/>
              </a:rPr>
              <a:t> Usually Handle Crucial Conversations</a:t>
            </a:r>
            <a:endParaRPr lang="en-US" altLang="en-US" sz="1600" b="1" dirty="0">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259554885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3" y="316999"/>
            <a:ext cx="11502188" cy="1325563"/>
          </a:xfrm>
        </p:spPr>
        <p:txBody>
          <a:bodyPr>
            <a:normAutofit/>
          </a:bodyPr>
          <a:lstStyle/>
          <a:p>
            <a:r>
              <a:rPr lang="en-US" sz="3200" b="1" dirty="0">
                <a:latin typeface="Georgia" panose="02040502050405020303" pitchFamily="18" charset="0"/>
                <a:cs typeface="Arial" panose="020B0604020202020204" pitchFamily="34" charset="0"/>
              </a:rPr>
              <a:t>YOUR CLUB &amp; DISTRICT SUPPORT (CDS) TEAM</a:t>
            </a:r>
          </a:p>
        </p:txBody>
      </p:sp>
      <p:sp>
        <p:nvSpPr>
          <p:cNvPr id="7" name="AutoShape 6"/>
          <p:cNvSpPr>
            <a:spLocks/>
          </p:cNvSpPr>
          <p:nvPr/>
        </p:nvSpPr>
        <p:spPr bwMode="auto">
          <a:xfrm>
            <a:off x="6220327" y="4522269"/>
            <a:ext cx="44958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eaLnBrk="0" fontAlgn="base" hangingPunct="0">
              <a:spcBef>
                <a:spcPct val="0"/>
              </a:spcBef>
              <a:spcAft>
                <a:spcPct val="0"/>
              </a:spcAft>
              <a:defRPr/>
            </a:pPr>
            <a:r>
              <a:rPr lang="en-US" altLang="en-US" sz="2400" b="1" dirty="0">
                <a:solidFill>
                  <a:srgbClr val="00246C"/>
                </a:solidFill>
                <a:latin typeface="Arial Narrow" panose="020B0606020202030204" pitchFamily="34" charset="0"/>
                <a:cs typeface="Arial" pitchFamily="34" charset="0"/>
                <a:sym typeface="Arial" pitchFamily="34" charset="0"/>
              </a:rPr>
              <a:t>Darwin Sampedro, </a:t>
            </a:r>
          </a:p>
          <a:p>
            <a:pPr algn="ctr" eaLnBrk="0" fontAlgn="base" hangingPunct="0">
              <a:spcBef>
                <a:spcPct val="0"/>
              </a:spcBef>
              <a:spcAft>
                <a:spcPct val="0"/>
              </a:spcAft>
              <a:defRPr/>
            </a:pPr>
            <a:r>
              <a:rPr lang="en-US" altLang="en-US" b="1" dirty="0">
                <a:solidFill>
                  <a:srgbClr val="00246C"/>
                </a:solidFill>
                <a:latin typeface="Arial Narrow" panose="020B0606020202030204" pitchFamily="34" charset="0"/>
                <a:cs typeface="Arial" pitchFamily="34" charset="0"/>
                <a:sym typeface="Arial" pitchFamily="34" charset="0"/>
              </a:rPr>
              <a:t>Senior Officer</a:t>
            </a:r>
          </a:p>
          <a:p>
            <a:pPr algn="ctr" eaLnBrk="0" fontAlgn="base" hangingPunct="0">
              <a:spcBef>
                <a:spcPct val="0"/>
              </a:spcBef>
              <a:spcAft>
                <a:spcPct val="0"/>
              </a:spcAft>
              <a:defRPr/>
            </a:pPr>
            <a:r>
              <a:rPr lang="en-US" altLang="en-US" sz="2400" b="1" dirty="0">
                <a:solidFill>
                  <a:srgbClr val="00246C"/>
                </a:solidFill>
                <a:latin typeface="Arial Narrow" panose="020B0606020202030204" pitchFamily="34" charset="0"/>
                <a:cs typeface="Arial" pitchFamily="34" charset="0"/>
                <a:sym typeface="Arial" pitchFamily="34" charset="0"/>
                <a:hlinkClick r:id="rId3"/>
              </a:rPr>
              <a:t>Darwin.Sampedro@Rotary.org</a:t>
            </a:r>
            <a:endParaRPr lang="en-US" altLang="en-US" sz="2400" b="1" dirty="0">
              <a:solidFill>
                <a:srgbClr val="00246C"/>
              </a:solidFill>
              <a:latin typeface="Arial Narrow" panose="020B0606020202030204" pitchFamily="34" charset="0"/>
              <a:cs typeface="Arial" pitchFamily="34" charset="0"/>
              <a:sym typeface="Arial" pitchFamily="34" charset="0"/>
            </a:endParaRPr>
          </a:p>
          <a:p>
            <a:pPr algn="ctr" eaLnBrk="0" fontAlgn="base" hangingPunct="0">
              <a:spcBef>
                <a:spcPct val="0"/>
              </a:spcBef>
              <a:spcAft>
                <a:spcPct val="0"/>
              </a:spcAft>
              <a:defRPr/>
            </a:pPr>
            <a:r>
              <a:rPr lang="en-US" altLang="en-US" sz="2400" b="1" dirty="0">
                <a:solidFill>
                  <a:srgbClr val="00246C"/>
                </a:solidFill>
                <a:latin typeface="Arial Narrow" panose="020B0606020202030204" pitchFamily="34" charset="0"/>
                <a:cs typeface="Arial" pitchFamily="34" charset="0"/>
                <a:sym typeface="Arial" pitchFamily="34" charset="0"/>
              </a:rPr>
              <a:t>1-847-866-3259</a:t>
            </a:r>
          </a:p>
          <a:p>
            <a:pPr algn="ctr" eaLnBrk="0" fontAlgn="base" hangingPunct="0">
              <a:spcBef>
                <a:spcPct val="0"/>
              </a:spcBef>
              <a:spcAft>
                <a:spcPct val="0"/>
              </a:spcAft>
              <a:defRPr/>
            </a:pPr>
            <a:endParaRPr lang="en-US" altLang="en-US" sz="1600" b="1" dirty="0">
              <a:solidFill>
                <a:srgbClr val="00246C"/>
              </a:solidFill>
              <a:latin typeface="Arial Narrow" panose="020B0606020202030204" pitchFamily="34" charset="0"/>
              <a:sym typeface="Helvetica" charset="0"/>
            </a:endParaRPr>
          </a:p>
        </p:txBody>
      </p:sp>
      <p:sp>
        <p:nvSpPr>
          <p:cNvPr id="8" name="AutoShape 7"/>
          <p:cNvSpPr>
            <a:spLocks/>
          </p:cNvSpPr>
          <p:nvPr/>
        </p:nvSpPr>
        <p:spPr bwMode="auto">
          <a:xfrm>
            <a:off x="1923901" y="4522269"/>
            <a:ext cx="38100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eaLnBrk="0" fontAlgn="base" hangingPunct="0">
              <a:spcBef>
                <a:spcPct val="0"/>
              </a:spcBef>
              <a:spcAft>
                <a:spcPct val="0"/>
              </a:spcAft>
              <a:defRPr/>
            </a:pPr>
            <a:r>
              <a:rPr lang="en-US" sz="2400" b="1" dirty="0">
                <a:solidFill>
                  <a:srgbClr val="00246C"/>
                </a:solidFill>
                <a:latin typeface="Arial Narrow" panose="020B0606020202030204" pitchFamily="34" charset="0"/>
                <a:cs typeface="Arial" pitchFamily="34" charset="0"/>
                <a:sym typeface="Arial" pitchFamily="34" charset="0"/>
              </a:rPr>
              <a:t>Gregory Franks, </a:t>
            </a:r>
          </a:p>
          <a:p>
            <a:pPr algn="ctr" eaLnBrk="0" fontAlgn="base" hangingPunct="0">
              <a:spcBef>
                <a:spcPct val="0"/>
              </a:spcBef>
              <a:spcAft>
                <a:spcPct val="0"/>
              </a:spcAft>
              <a:defRPr/>
            </a:pPr>
            <a:r>
              <a:rPr lang="en-US" b="1" dirty="0">
                <a:solidFill>
                  <a:srgbClr val="00246C"/>
                </a:solidFill>
                <a:latin typeface="Arial Narrow" panose="020B0606020202030204" pitchFamily="34" charset="0"/>
                <a:cs typeface="Arial" pitchFamily="34" charset="0"/>
                <a:sym typeface="Arial" pitchFamily="34" charset="0"/>
              </a:rPr>
              <a:t>Senior Supervisor</a:t>
            </a:r>
            <a:br>
              <a:rPr lang="en-US" sz="2400" b="1" dirty="0">
                <a:solidFill>
                  <a:srgbClr val="00246C"/>
                </a:solidFill>
                <a:latin typeface="Arial Narrow" panose="020B0606020202030204" pitchFamily="34" charset="0"/>
                <a:cs typeface="Arial" pitchFamily="34" charset="0"/>
                <a:sym typeface="Arial" pitchFamily="34" charset="0"/>
              </a:rPr>
            </a:br>
            <a:r>
              <a:rPr lang="en-US" sz="2400" b="1" dirty="0">
                <a:solidFill>
                  <a:srgbClr val="00246C"/>
                </a:solidFill>
                <a:latin typeface="Arial Narrow" panose="020B0606020202030204" pitchFamily="34" charset="0"/>
                <a:cs typeface="Arial" pitchFamily="34" charset="0"/>
                <a:sym typeface="Arial" pitchFamily="34" charset="0"/>
                <a:hlinkClick r:id="rId4"/>
              </a:rPr>
              <a:t>Gregory.Franks@Rotary.org</a:t>
            </a:r>
            <a:r>
              <a:rPr lang="en-US" sz="2400" b="1" dirty="0">
                <a:solidFill>
                  <a:srgbClr val="00246C"/>
                </a:solidFill>
                <a:latin typeface="Arial Narrow" panose="020B0606020202030204" pitchFamily="34" charset="0"/>
                <a:cs typeface="Arial" pitchFamily="34" charset="0"/>
                <a:sym typeface="Arial" pitchFamily="34" charset="0"/>
              </a:rPr>
              <a:t> </a:t>
            </a:r>
          </a:p>
          <a:p>
            <a:pPr algn="ctr" eaLnBrk="0" fontAlgn="base" hangingPunct="0">
              <a:spcBef>
                <a:spcPct val="0"/>
              </a:spcBef>
              <a:spcAft>
                <a:spcPct val="0"/>
              </a:spcAft>
              <a:defRPr/>
            </a:pPr>
            <a:r>
              <a:rPr lang="en-US" sz="2400" b="1" dirty="0">
                <a:solidFill>
                  <a:srgbClr val="00246C"/>
                </a:solidFill>
                <a:latin typeface="Arial Narrow" panose="020B0606020202030204" pitchFamily="34" charset="0"/>
                <a:cs typeface="Arial" pitchFamily="34" charset="0"/>
                <a:sym typeface="Arial" pitchFamily="34" charset="0"/>
              </a:rPr>
              <a:t>1-847-866-3272</a:t>
            </a:r>
            <a:endParaRPr lang="en-US" sz="2800" b="1" dirty="0">
              <a:solidFill>
                <a:srgbClr val="00246C"/>
              </a:solidFill>
              <a:latin typeface="Arial Narrow" panose="020B0606020202030204" pitchFamily="34" charset="0"/>
            </a:endParaRPr>
          </a:p>
        </p:txBody>
      </p:sp>
      <p:sp>
        <p:nvSpPr>
          <p:cNvPr id="3" name="Rectangle 2"/>
          <p:cNvSpPr/>
          <p:nvPr/>
        </p:nvSpPr>
        <p:spPr>
          <a:xfrm>
            <a:off x="3276602" y="6324600"/>
            <a:ext cx="5520890" cy="3553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Georgia" panose="02040502050405020303" pitchFamily="18" charset="0"/>
              </a:rPr>
              <a:t>Districts: 6040-6200, 6510, 6710-6880</a:t>
            </a:r>
          </a:p>
        </p:txBody>
      </p:sp>
      <p:pic>
        <p:nvPicPr>
          <p:cNvPr id="6" name="Picture 5" descr="A person in a suit and tie&#10;&#10;Description automatically generated">
            <a:extLst>
              <a:ext uri="{FF2B5EF4-FFF2-40B4-BE49-F238E27FC236}">
                <a16:creationId xmlns:a16="http://schemas.microsoft.com/office/drawing/2014/main" id="{C86E2161-DAF7-50EB-FE65-0632AAD1E2FD}"/>
              </a:ext>
            </a:extLst>
          </p:cNvPr>
          <p:cNvPicPr>
            <a:picLocks noChangeAspect="1"/>
          </p:cNvPicPr>
          <p:nvPr/>
        </p:nvPicPr>
        <p:blipFill rotWithShape="1">
          <a:blip r:embed="rId5"/>
          <a:srcRect t="4660" r="7018" b="10023"/>
          <a:stretch/>
        </p:blipFill>
        <p:spPr>
          <a:xfrm>
            <a:off x="2781923" y="1458971"/>
            <a:ext cx="2093957" cy="2882024"/>
          </a:xfrm>
          <a:prstGeom prst="rect">
            <a:avLst/>
          </a:prstGeom>
        </p:spPr>
      </p:pic>
      <p:pic>
        <p:nvPicPr>
          <p:cNvPr id="9" name="Picture 8" descr="A person wearing glasses and a suit&#10;&#10;Description automatically generated">
            <a:extLst>
              <a:ext uri="{FF2B5EF4-FFF2-40B4-BE49-F238E27FC236}">
                <a16:creationId xmlns:a16="http://schemas.microsoft.com/office/drawing/2014/main" id="{D48161D6-7CDE-AB1A-39F1-2C7ABC203B40}"/>
              </a:ext>
            </a:extLst>
          </p:cNvPr>
          <p:cNvPicPr>
            <a:picLocks noChangeAspect="1"/>
          </p:cNvPicPr>
          <p:nvPr/>
        </p:nvPicPr>
        <p:blipFill rotWithShape="1">
          <a:blip r:embed="rId6"/>
          <a:srcRect l="6171" t="6267" r="8530" b="21153"/>
          <a:stretch/>
        </p:blipFill>
        <p:spPr>
          <a:xfrm>
            <a:off x="7316122" y="1458969"/>
            <a:ext cx="2054406" cy="2882025"/>
          </a:xfrm>
          <a:prstGeom prst="rect">
            <a:avLst/>
          </a:prstGeom>
        </p:spPr>
      </p:pic>
    </p:spTree>
    <p:extLst>
      <p:ext uri="{BB962C8B-B14F-4D97-AF65-F5344CB8AC3E}">
        <p14:creationId xmlns:p14="http://schemas.microsoft.com/office/powerpoint/2010/main" val="17663203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DF6587F-DD75-AB4C-5F75-3A0278419CD2}"/>
              </a:ext>
            </a:extLst>
          </p:cNvPr>
          <p:cNvSpPr>
            <a:spLocks noGrp="1"/>
          </p:cNvSpPr>
          <p:nvPr>
            <p:ph type="title"/>
          </p:nvPr>
        </p:nvSpPr>
        <p:spPr bwMode="auto">
          <a:xfrm>
            <a:off x="-203200" y="457200"/>
            <a:ext cx="12598400" cy="533400"/>
          </a:xfrm>
          <a:solidFill>
            <a:schemeClr val="accent4"/>
          </a:solidFill>
        </p:spPr>
        <p:txBody>
          <a:bodyPr vert="horz" wrap="square" numCol="1" compatLnSpc="1">
            <a:prstTxWarp prst="textNoShape">
              <a:avLst/>
            </a:prstTxWarp>
            <a:normAutofit fontScale="90000"/>
          </a:bodyPr>
          <a:lstStyle/>
          <a:p>
            <a:pPr>
              <a:defRPr/>
            </a:pPr>
            <a:r>
              <a:rPr lang="en-US" altLang="en-US" sz="3733" dirty="0">
                <a:latin typeface="Georgia" panose="02040502050405020303" pitchFamily="18" charset="0"/>
              </a:rPr>
              <a:t>	</a:t>
            </a:r>
          </a:p>
        </p:txBody>
      </p:sp>
      <p:sp>
        <p:nvSpPr>
          <p:cNvPr id="40963" name="Rectangle 4">
            <a:extLst>
              <a:ext uri="{FF2B5EF4-FFF2-40B4-BE49-F238E27FC236}">
                <a16:creationId xmlns:a16="http://schemas.microsoft.com/office/drawing/2014/main" id="{929D1768-992C-CB41-E1A4-823E6A0359A9}"/>
              </a:ext>
            </a:extLst>
          </p:cNvPr>
          <p:cNvSpPr>
            <a:spLocks noChangeArrowheads="1"/>
          </p:cNvSpPr>
          <p:nvPr/>
        </p:nvSpPr>
        <p:spPr bwMode="auto">
          <a:xfrm>
            <a:off x="304800" y="353485"/>
            <a:ext cx="396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20000"/>
              </a:spcBef>
            </a:pPr>
            <a:r>
              <a:rPr lang="en-US" altLang="en-US" sz="4000" b="1">
                <a:solidFill>
                  <a:schemeClr val="bg1"/>
                </a:solidFill>
                <a:latin typeface="Georgia" panose="02040502050405020303" pitchFamily="18" charset="0"/>
                <a:ea typeface="MS PGothic" panose="020B0600070205080204" pitchFamily="34" charset="-128"/>
              </a:rPr>
              <a:t>Avoid them </a:t>
            </a:r>
          </a:p>
        </p:txBody>
      </p:sp>
      <p:pic>
        <p:nvPicPr>
          <p:cNvPr id="40964" name="Picture 2">
            <a:extLst>
              <a:ext uri="{FF2B5EF4-FFF2-40B4-BE49-F238E27FC236}">
                <a16:creationId xmlns:a16="http://schemas.microsoft.com/office/drawing/2014/main" id="{2FA90611-36C6-3B9B-940E-CD01249683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4636" y="1379599"/>
            <a:ext cx="711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B07BFA66-4914-B41B-0EEF-7528DF04002F}"/>
              </a:ext>
            </a:extLst>
          </p:cNvPr>
          <p:cNvSpPr>
            <a:spLocks noGrp="1"/>
          </p:cNvSpPr>
          <p:nvPr>
            <p:ph type="title"/>
          </p:nvPr>
        </p:nvSpPr>
        <p:spPr bwMode="auto">
          <a:xfrm>
            <a:off x="-203200" y="457200"/>
            <a:ext cx="12598400" cy="533400"/>
          </a:xfrm>
          <a:solidFill>
            <a:schemeClr val="accent4"/>
          </a:solidFill>
        </p:spPr>
        <p:txBody>
          <a:bodyPr vert="horz" wrap="square" numCol="1" compatLnSpc="1">
            <a:prstTxWarp prst="textNoShape">
              <a:avLst/>
            </a:prstTxWarp>
            <a:normAutofit fontScale="90000"/>
          </a:bodyPr>
          <a:lstStyle/>
          <a:p>
            <a:pPr>
              <a:defRPr/>
            </a:pPr>
            <a:r>
              <a:rPr lang="en-US" altLang="en-US" sz="3733" dirty="0">
                <a:latin typeface="Georgia" panose="02040502050405020303" pitchFamily="18" charset="0"/>
              </a:rPr>
              <a:t>  </a:t>
            </a:r>
          </a:p>
        </p:txBody>
      </p:sp>
      <p:sp>
        <p:nvSpPr>
          <p:cNvPr id="43011" name="Rectangle 4">
            <a:extLst>
              <a:ext uri="{FF2B5EF4-FFF2-40B4-BE49-F238E27FC236}">
                <a16:creationId xmlns:a16="http://schemas.microsoft.com/office/drawing/2014/main" id="{BDF38472-B79C-0643-4534-6633C5FE3D4A}"/>
              </a:ext>
            </a:extLst>
          </p:cNvPr>
          <p:cNvSpPr>
            <a:spLocks noChangeArrowheads="1"/>
          </p:cNvSpPr>
          <p:nvPr/>
        </p:nvSpPr>
        <p:spPr bwMode="auto">
          <a:xfrm>
            <a:off x="304800" y="353485"/>
            <a:ext cx="233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20000"/>
              </a:spcBef>
            </a:pPr>
            <a:r>
              <a:rPr lang="en-US" altLang="en-US" sz="4000" b="1">
                <a:solidFill>
                  <a:schemeClr val="bg1"/>
                </a:solidFill>
                <a:latin typeface="Georgia" panose="02040502050405020303" pitchFamily="18" charset="0"/>
                <a:ea typeface="MS PGothic" panose="020B0600070205080204" pitchFamily="34" charset="-128"/>
              </a:rPr>
              <a:t>Wrong</a:t>
            </a:r>
            <a:endParaRPr lang="en-US" altLang="en-US" sz="4000">
              <a:solidFill>
                <a:schemeClr val="bg1"/>
              </a:solidFill>
              <a:latin typeface="Georgia" panose="02040502050405020303" pitchFamily="18" charset="0"/>
              <a:ea typeface="MS PGothic" panose="020B0600070205080204" pitchFamily="34" charset="-128"/>
            </a:endParaRPr>
          </a:p>
        </p:txBody>
      </p:sp>
      <p:pic>
        <p:nvPicPr>
          <p:cNvPr id="43012" name="Picture 2" descr="Communication Cartoon | ReadyToManage">
            <a:extLst>
              <a:ext uri="{FF2B5EF4-FFF2-40B4-BE49-F238E27FC236}">
                <a16:creationId xmlns:a16="http://schemas.microsoft.com/office/drawing/2014/main" id="{160E1645-FDC5-51AC-59EB-5C0D9A98BE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256" r="3516"/>
          <a:stretch>
            <a:fillRect/>
          </a:stretch>
        </p:blipFill>
        <p:spPr bwMode="auto">
          <a:xfrm>
            <a:off x="2980623" y="1238718"/>
            <a:ext cx="6807200" cy="41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00888AD-2259-F0A5-DD9A-032A7A94F0A8}"/>
              </a:ext>
            </a:extLst>
          </p:cNvPr>
          <p:cNvSpPr/>
          <p:nvPr/>
        </p:nvSpPr>
        <p:spPr>
          <a:xfrm>
            <a:off x="2980623" y="5290953"/>
            <a:ext cx="7416800" cy="5080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latin typeface="Georgia" panose="02040502050405020303" pitchFamily="18" charset="0"/>
                <a:cs typeface="Times New Roman" panose="02020603050405020304" pitchFamily="18" charset="0"/>
              </a:rPr>
              <a:t>Think too much, talk too much, solved little</a:t>
            </a:r>
            <a:r>
              <a:rPr lang="en-US" sz="2400" dirty="0">
                <a:solidFill>
                  <a:schemeClr val="bg1"/>
                </a:solidFill>
                <a:latin typeface="Georgia" panose="02040502050405020303"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DE50AE7-17A2-391B-27A8-9558F1D1DD99}"/>
              </a:ext>
            </a:extLst>
          </p:cNvPr>
          <p:cNvSpPr>
            <a:spLocks noGrp="1"/>
          </p:cNvSpPr>
          <p:nvPr>
            <p:ph type="title"/>
          </p:nvPr>
        </p:nvSpPr>
        <p:spPr bwMode="auto">
          <a:xfrm>
            <a:off x="-203200" y="457200"/>
            <a:ext cx="12598400" cy="533400"/>
          </a:xfrm>
          <a:solidFill>
            <a:schemeClr val="accent4"/>
          </a:solidFill>
        </p:spPr>
        <p:txBody>
          <a:bodyPr vert="horz" wrap="square" numCol="1" compatLnSpc="1">
            <a:prstTxWarp prst="textNoShape">
              <a:avLst/>
            </a:prstTxWarp>
            <a:normAutofit fontScale="90000"/>
          </a:bodyPr>
          <a:lstStyle/>
          <a:p>
            <a:pPr>
              <a:defRPr/>
            </a:pPr>
            <a:r>
              <a:rPr lang="en-US" altLang="en-US" sz="3733" dirty="0">
                <a:latin typeface="Georgia" panose="02040502050405020303" pitchFamily="18" charset="0"/>
              </a:rPr>
              <a:t>    </a:t>
            </a:r>
          </a:p>
        </p:txBody>
      </p:sp>
      <p:sp>
        <p:nvSpPr>
          <p:cNvPr id="45059" name="Rectangle 4">
            <a:extLst>
              <a:ext uri="{FF2B5EF4-FFF2-40B4-BE49-F238E27FC236}">
                <a16:creationId xmlns:a16="http://schemas.microsoft.com/office/drawing/2014/main" id="{CEFE8ED5-654D-06E7-62A3-DF37654D3A4E}"/>
              </a:ext>
            </a:extLst>
          </p:cNvPr>
          <p:cNvSpPr>
            <a:spLocks noChangeArrowheads="1"/>
          </p:cNvSpPr>
          <p:nvPr/>
        </p:nvSpPr>
        <p:spPr bwMode="auto">
          <a:xfrm>
            <a:off x="203200" y="353485"/>
            <a:ext cx="177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20000"/>
              </a:spcBef>
            </a:pPr>
            <a:r>
              <a:rPr lang="en-US" altLang="en-US" sz="4000" b="1">
                <a:solidFill>
                  <a:schemeClr val="bg1"/>
                </a:solidFill>
                <a:latin typeface="Georgia" panose="02040502050405020303" pitchFamily="18" charset="0"/>
                <a:ea typeface="MS PGothic" panose="020B0600070205080204" pitchFamily="34" charset="-128"/>
              </a:rPr>
              <a:t>Well</a:t>
            </a:r>
          </a:p>
        </p:txBody>
      </p:sp>
      <p:sp>
        <p:nvSpPr>
          <p:cNvPr id="6" name="Rectangle 5">
            <a:extLst>
              <a:ext uri="{FF2B5EF4-FFF2-40B4-BE49-F238E27FC236}">
                <a16:creationId xmlns:a16="http://schemas.microsoft.com/office/drawing/2014/main" id="{8FD04898-C36A-5307-C0BB-8ADD3EC51AC2}"/>
              </a:ext>
            </a:extLst>
          </p:cNvPr>
          <p:cNvSpPr/>
          <p:nvPr/>
        </p:nvSpPr>
        <p:spPr>
          <a:xfrm>
            <a:off x="5181600" y="6021917"/>
            <a:ext cx="3048000" cy="5080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chemeClr val="bg1"/>
                </a:solidFill>
                <a:latin typeface="Georgia" panose="02040502050405020303" pitchFamily="18" charset="0"/>
                <a:cs typeface="Times New Roman" panose="02020603050405020304" pitchFamily="18" charset="0"/>
              </a:rPr>
              <a:t>Dialogue</a:t>
            </a:r>
            <a:endParaRPr lang="en-US" sz="2400" b="1" dirty="0">
              <a:solidFill>
                <a:schemeClr val="bg1"/>
              </a:solidFill>
              <a:latin typeface="Georgia" panose="02040502050405020303" pitchFamily="18" charset="0"/>
            </a:endParaRPr>
          </a:p>
        </p:txBody>
      </p:sp>
      <p:pic>
        <p:nvPicPr>
          <p:cNvPr id="45061" name="Picture 2">
            <a:extLst>
              <a:ext uri="{FF2B5EF4-FFF2-40B4-BE49-F238E27FC236}">
                <a16:creationId xmlns:a16="http://schemas.microsoft.com/office/drawing/2014/main" id="{1E98606F-F7EC-8A21-D977-01784A6829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1346200"/>
            <a:ext cx="599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a:xfrm>
            <a:off x="-304800" y="2628900"/>
            <a:ext cx="12700000" cy="1600200"/>
          </a:xfrm>
        </p:spPr>
        <p:txBody>
          <a:bodyPr/>
          <a:lstStyle/>
          <a:p>
            <a:pPr algn="ctr"/>
            <a:r>
              <a:rPr lang="en-US" sz="4800" b="1" dirty="0">
                <a:latin typeface="Georgia" panose="02040502050405020303" pitchFamily="18" charset="0"/>
              </a:rPr>
              <a:t>	</a:t>
            </a:r>
            <a:r>
              <a:rPr lang="en-US" sz="4000" b="1" dirty="0">
                <a:latin typeface="Georgia" panose="02040502050405020303" pitchFamily="18" charset="0"/>
                <a:cs typeface="+mn-cs"/>
              </a:rPr>
              <a:t>How to Prevent Club Conflicts through “Active Listening”</a:t>
            </a:r>
            <a:endParaRPr lang="en-US" sz="4000" dirty="0"/>
          </a:p>
        </p:txBody>
      </p:sp>
      <p:sp>
        <p:nvSpPr>
          <p:cNvPr id="3" name="Subtitle 2">
            <a:extLst>
              <a:ext uri="{FF2B5EF4-FFF2-40B4-BE49-F238E27FC236}">
                <a16:creationId xmlns:a16="http://schemas.microsoft.com/office/drawing/2014/main" id="{E88F5486-5185-8295-1A17-7CE27AA32A4F}"/>
              </a:ext>
            </a:extLst>
          </p:cNvPr>
          <p:cNvSpPr txBox="1">
            <a:spLocks/>
          </p:cNvSpPr>
          <p:nvPr/>
        </p:nvSpPr>
        <p:spPr>
          <a:xfrm>
            <a:off x="229937" y="4894179"/>
            <a:ext cx="6908800" cy="711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Georgia" panose="02040502050405020303" pitchFamily="18" charset="0"/>
              </a:rPr>
              <a:t>Club and District Support, The Americas</a:t>
            </a:r>
          </a:p>
          <a:p>
            <a:endParaRPr lang="en-US" dirty="0"/>
          </a:p>
        </p:txBody>
      </p:sp>
    </p:spTree>
    <p:extLst>
      <p:ext uri="{BB962C8B-B14F-4D97-AF65-F5344CB8AC3E}">
        <p14:creationId xmlns:p14="http://schemas.microsoft.com/office/powerpoint/2010/main" val="4083674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a:xfrm>
            <a:off x="-304800" y="2628900"/>
            <a:ext cx="12700000" cy="1600200"/>
          </a:xfrm>
        </p:spPr>
        <p:txBody>
          <a:bodyPr/>
          <a:lstStyle/>
          <a:p>
            <a:r>
              <a:rPr lang="en-US" sz="4800" b="1" dirty="0">
                <a:latin typeface="Georgia" panose="02040502050405020303" pitchFamily="18" charset="0"/>
              </a:rPr>
              <a:t>	Poor Listening vs. Active Listening </a:t>
            </a:r>
            <a:endParaRPr lang="en-US" sz="4267" dirty="0"/>
          </a:p>
        </p:txBody>
      </p:sp>
    </p:spTree>
    <p:extLst>
      <p:ext uri="{BB962C8B-B14F-4D97-AF65-F5344CB8AC3E}">
        <p14:creationId xmlns:p14="http://schemas.microsoft.com/office/powerpoint/2010/main" val="328356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421904-AE11-4FE0-9869-AC829F6AA72D}"/>
              </a:ext>
            </a:extLst>
          </p:cNvPr>
          <p:cNvSpPr>
            <a:spLocks noGrp="1"/>
          </p:cNvSpPr>
          <p:nvPr>
            <p:ph type="ctrTitle"/>
          </p:nvPr>
        </p:nvSpPr>
        <p:spPr>
          <a:xfrm>
            <a:off x="0" y="2667000"/>
            <a:ext cx="12192000" cy="1600200"/>
          </a:xfrm>
        </p:spPr>
        <p:txBody>
          <a:bodyPr/>
          <a:lstStyle/>
          <a:p>
            <a:pPr algn="ctr"/>
            <a:r>
              <a:rPr lang="en-US" sz="4800" b="1" dirty="0">
                <a:latin typeface="Georgia" panose="02040502050405020303" pitchFamily="18" charset="0"/>
              </a:rPr>
              <a:t>Active Listening Exercise</a:t>
            </a:r>
          </a:p>
        </p:txBody>
      </p:sp>
    </p:spTree>
    <p:extLst>
      <p:ext uri="{BB962C8B-B14F-4D97-AF65-F5344CB8AC3E}">
        <p14:creationId xmlns:p14="http://schemas.microsoft.com/office/powerpoint/2010/main" val="1943417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069CC29-B4D2-4F4C-81E5-BA646C62DFA8}"/>
              </a:ext>
            </a:extLst>
          </p:cNvPr>
          <p:cNvSpPr txBox="1">
            <a:spLocks noGrp="1"/>
          </p:cNvSpPr>
          <p:nvPr>
            <p:ph type="title"/>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chorCtr="0">
            <a:normAutofit fontScale="90000"/>
          </a:bodyPr>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defTabSz="609585">
              <a:lnSpc>
                <a:spcPct val="100000"/>
              </a:lnSpc>
              <a:defRPr/>
            </a:pPr>
            <a:r>
              <a:rPr lang="en-US" altLang="en-US" sz="3733" dirty="0">
                <a:solidFill>
                  <a:sysClr val="window" lastClr="FFFFFF"/>
                </a:solidFill>
                <a:latin typeface="Georgia" panose="02040502050405020303" pitchFamily="18" charset="0"/>
                <a:ea typeface="MS PGothic" panose="020B0600070205080204" pitchFamily="34" charset="-128"/>
                <a:cs typeface="Arial Narrow" panose="020B0606020202030204" pitchFamily="34" charset="0"/>
              </a:rPr>
              <a:t>Active Listening</a:t>
            </a:r>
          </a:p>
        </p:txBody>
      </p:sp>
      <p:sp>
        <p:nvSpPr>
          <p:cNvPr id="6" name="Content Placeholder 2">
            <a:extLst>
              <a:ext uri="{FF2B5EF4-FFF2-40B4-BE49-F238E27FC236}">
                <a16:creationId xmlns:a16="http://schemas.microsoft.com/office/drawing/2014/main" id="{65FEEBB6-809E-4B58-B0BF-54D2F15AE1D9}"/>
              </a:ext>
            </a:extLst>
          </p:cNvPr>
          <p:cNvSpPr>
            <a:spLocks noGrp="1"/>
          </p:cNvSpPr>
          <p:nvPr>
            <p:ph idx="1"/>
          </p:nvPr>
        </p:nvSpPr>
        <p:spPr>
          <a:xfrm>
            <a:off x="609600" y="1219201"/>
            <a:ext cx="10972800" cy="4525963"/>
          </a:xfrm>
        </p:spPr>
        <p:txBody>
          <a:bodyPr/>
          <a:lstStyle/>
          <a:p>
            <a:pPr marL="0" indent="0">
              <a:buNone/>
            </a:pPr>
            <a:r>
              <a:rPr lang="en-US" sz="4267" dirty="0">
                <a:solidFill>
                  <a:schemeClr val="tx2"/>
                </a:solidFill>
                <a:latin typeface="Georgia" panose="02040502050405020303" pitchFamily="18" charset="0"/>
              </a:rPr>
              <a:t>Rules:</a:t>
            </a:r>
          </a:p>
          <a:p>
            <a:pPr marL="0" indent="0">
              <a:buNone/>
            </a:pPr>
            <a:endParaRPr lang="en-US" sz="4267" dirty="0">
              <a:solidFill>
                <a:schemeClr val="tx2"/>
              </a:solidFill>
              <a:latin typeface="Georgia" panose="02040502050405020303" pitchFamily="18" charset="0"/>
            </a:endParaRPr>
          </a:p>
          <a:p>
            <a:pPr marL="609585" indent="-609585">
              <a:buAutoNum type="arabicPeriod"/>
            </a:pPr>
            <a:r>
              <a:rPr lang="en-US" sz="4267" dirty="0">
                <a:solidFill>
                  <a:schemeClr val="tx2"/>
                </a:solidFill>
                <a:latin typeface="Georgia" panose="02040502050405020303" pitchFamily="18" charset="0"/>
              </a:rPr>
              <a:t>Listen and take notes</a:t>
            </a:r>
          </a:p>
          <a:p>
            <a:pPr marL="609585" indent="-609585">
              <a:buAutoNum type="arabicPeriod"/>
            </a:pPr>
            <a:r>
              <a:rPr lang="en-US" sz="4267" dirty="0">
                <a:solidFill>
                  <a:schemeClr val="tx2"/>
                </a:solidFill>
                <a:latin typeface="Georgia" panose="02040502050405020303" pitchFamily="18" charset="0"/>
              </a:rPr>
              <a:t>Answer questions</a:t>
            </a:r>
          </a:p>
          <a:p>
            <a:pPr marL="609585" indent="-609585">
              <a:buAutoNum type="arabicPeriod"/>
            </a:pPr>
            <a:endParaRPr lang="en-US" sz="4267" dirty="0">
              <a:solidFill>
                <a:schemeClr val="tx2"/>
              </a:solidFill>
            </a:endParaRPr>
          </a:p>
        </p:txBody>
      </p:sp>
    </p:spTree>
    <p:extLst>
      <p:ext uri="{BB962C8B-B14F-4D97-AF65-F5344CB8AC3E}">
        <p14:creationId xmlns:p14="http://schemas.microsoft.com/office/powerpoint/2010/main" val="43573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05DC7-B2AF-4797-9A7A-4F43CFAB8C67}"/>
              </a:ext>
            </a:extLst>
          </p:cNvPr>
          <p:cNvSpPr txBox="1">
            <a:spLocks noGrp="1"/>
          </p:cNvSpPr>
          <p:nvPr>
            <p:ph type="title"/>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3733"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pic>
        <p:nvPicPr>
          <p:cNvPr id="5" name="Content Placeholder 7">
            <a:extLst>
              <a:ext uri="{FF2B5EF4-FFF2-40B4-BE49-F238E27FC236}">
                <a16:creationId xmlns:a16="http://schemas.microsoft.com/office/drawing/2014/main" id="{B47869B9-D104-4F18-A5AE-7654B5A4D946}"/>
              </a:ext>
            </a:extLst>
          </p:cNvPr>
          <p:cNvPicPr>
            <a:picLocks noChangeAspect="1"/>
          </p:cNvPicPr>
          <p:nvPr/>
        </p:nvPicPr>
        <p:blipFill rotWithShape="1">
          <a:blip r:embed="rId3"/>
          <a:srcRect l="9589" t="28822" r="27268" b="15248"/>
          <a:stretch/>
        </p:blipFill>
        <p:spPr>
          <a:xfrm>
            <a:off x="2318084" y="1293394"/>
            <a:ext cx="8572501" cy="4271211"/>
          </a:xfrm>
          <a:prstGeom prst="rect">
            <a:avLst/>
          </a:prstGeom>
        </p:spPr>
      </p:pic>
    </p:spTree>
    <p:extLst>
      <p:ext uri="{BB962C8B-B14F-4D97-AF65-F5344CB8AC3E}">
        <p14:creationId xmlns:p14="http://schemas.microsoft.com/office/powerpoint/2010/main" val="2523042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605DC7-B2AF-4797-9A7A-4F43CFAB8C67}"/>
              </a:ext>
            </a:extLst>
          </p:cNvPr>
          <p:cNvSpPr txBox="1">
            <a:spLocks noGrp="1"/>
          </p:cNvSpPr>
          <p:nvPr>
            <p:ph type="title"/>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3733"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pic>
        <p:nvPicPr>
          <p:cNvPr id="3" name="Picture 2">
            <a:extLst>
              <a:ext uri="{FF2B5EF4-FFF2-40B4-BE49-F238E27FC236}">
                <a16:creationId xmlns:a16="http://schemas.microsoft.com/office/drawing/2014/main" id="{07238B46-4C85-43FD-B6DC-6CB7BE7A1F43}"/>
              </a:ext>
            </a:extLst>
          </p:cNvPr>
          <p:cNvPicPr>
            <a:picLocks noChangeAspect="1"/>
          </p:cNvPicPr>
          <p:nvPr/>
        </p:nvPicPr>
        <p:blipFill rotWithShape="1">
          <a:blip r:embed="rId3"/>
          <a:srcRect l="10001" t="28436" r="26666" b="15926"/>
          <a:stretch/>
        </p:blipFill>
        <p:spPr>
          <a:xfrm>
            <a:off x="2527968" y="1248610"/>
            <a:ext cx="8824685" cy="4360779"/>
          </a:xfrm>
          <a:prstGeom prst="rect">
            <a:avLst/>
          </a:prstGeom>
        </p:spPr>
      </p:pic>
    </p:spTree>
    <p:extLst>
      <p:ext uri="{BB962C8B-B14F-4D97-AF65-F5344CB8AC3E}">
        <p14:creationId xmlns:p14="http://schemas.microsoft.com/office/powerpoint/2010/main" val="4049591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2DADDEA-0004-4DF7-9C81-1C0EA9C6F53D}"/>
              </a:ext>
            </a:extLst>
          </p:cNvPr>
          <p:cNvSpPr txBox="1">
            <a:spLocks noGrp="1"/>
          </p:cNvSpPr>
          <p:nvPr>
            <p:ph type="title"/>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3733"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 Exercise</a:t>
            </a:r>
          </a:p>
        </p:txBody>
      </p:sp>
      <p:sp>
        <p:nvSpPr>
          <p:cNvPr id="3" name="Content Placeholder 2">
            <a:extLst>
              <a:ext uri="{FF2B5EF4-FFF2-40B4-BE49-F238E27FC236}">
                <a16:creationId xmlns:a16="http://schemas.microsoft.com/office/drawing/2014/main" id="{AF0FD0A8-5ABD-4142-B49D-7AF3C00C2888}"/>
              </a:ext>
            </a:extLst>
          </p:cNvPr>
          <p:cNvSpPr>
            <a:spLocks noGrp="1"/>
          </p:cNvSpPr>
          <p:nvPr>
            <p:ph idx="1"/>
          </p:nvPr>
        </p:nvSpPr>
        <p:spPr/>
        <p:txBody>
          <a:bodyPr/>
          <a:lstStyle/>
          <a:p>
            <a:pPr marL="0" indent="0">
              <a:buNone/>
            </a:pPr>
            <a:r>
              <a:rPr lang="en-US" sz="3200" b="1" dirty="0">
                <a:solidFill>
                  <a:schemeClr val="tx2"/>
                </a:solidFill>
                <a:latin typeface="Georgia" panose="02040502050405020303" pitchFamily="18" charset="0"/>
              </a:rPr>
              <a:t>Answers</a:t>
            </a:r>
          </a:p>
          <a:p>
            <a:pPr marL="685783" indent="-685783" algn="r">
              <a:buFont typeface="+mj-lt"/>
              <a:buAutoNum type="arabicPeriod"/>
            </a:pPr>
            <a:r>
              <a:rPr lang="en-US" sz="3200" dirty="0">
                <a:solidFill>
                  <a:schemeClr val="tx2"/>
                </a:solidFill>
                <a:latin typeface="Georgia" panose="02040502050405020303" pitchFamily="18" charset="0"/>
              </a:rPr>
              <a:t>YOUR NAME</a:t>
            </a:r>
          </a:p>
          <a:p>
            <a:pPr marL="685783" indent="-685783" algn="r">
              <a:buFont typeface="+mj-lt"/>
              <a:buAutoNum type="arabicPeriod"/>
            </a:pPr>
            <a:r>
              <a:rPr lang="en-US" sz="3200" dirty="0">
                <a:solidFill>
                  <a:schemeClr val="tx2"/>
                </a:solidFill>
                <a:latin typeface="Georgia" panose="02040502050405020303" pitchFamily="18" charset="0"/>
              </a:rPr>
              <a:t>ALL 12 MONTHS</a:t>
            </a:r>
          </a:p>
          <a:p>
            <a:pPr marL="0" indent="0" algn="r">
              <a:buNone/>
            </a:pPr>
            <a:r>
              <a:rPr lang="en-US" dirty="0">
                <a:solidFill>
                  <a:schemeClr val="tx2"/>
                </a:solidFill>
              </a:rPr>
              <a:t> </a:t>
            </a:r>
          </a:p>
        </p:txBody>
      </p:sp>
    </p:spTree>
    <p:extLst>
      <p:ext uri="{BB962C8B-B14F-4D97-AF65-F5344CB8AC3E}">
        <p14:creationId xmlns:p14="http://schemas.microsoft.com/office/powerpoint/2010/main" val="141581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65125"/>
            <a:ext cx="11544300" cy="1325563"/>
          </a:xfrm>
        </p:spPr>
        <p:txBody>
          <a:bodyPr>
            <a:normAutofit/>
          </a:bodyPr>
          <a:lstStyle/>
          <a:p>
            <a:r>
              <a:rPr lang="en-US" sz="3400" b="1" dirty="0">
                <a:latin typeface="Georgia" panose="02040502050405020303" pitchFamily="18" charset="0"/>
                <a:cs typeface="Arial" panose="020B0604020202020204" pitchFamily="34" charset="0"/>
              </a:rPr>
              <a:t>YOUR CLUB &amp; DISTRICT SUPPORT (CDS) TEAM</a:t>
            </a:r>
          </a:p>
        </p:txBody>
      </p:sp>
      <p:sp>
        <p:nvSpPr>
          <p:cNvPr id="7" name="AutoShape 6"/>
          <p:cNvSpPr>
            <a:spLocks/>
          </p:cNvSpPr>
          <p:nvPr/>
        </p:nvSpPr>
        <p:spPr bwMode="auto">
          <a:xfrm>
            <a:off x="5981700" y="4724400"/>
            <a:ext cx="44958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eaLnBrk="0" fontAlgn="base" hangingPunct="0">
              <a:spcBef>
                <a:spcPct val="0"/>
              </a:spcBef>
              <a:spcAft>
                <a:spcPct val="0"/>
              </a:spcAft>
              <a:defRPr/>
            </a:pPr>
            <a:r>
              <a:rPr lang="en-US" altLang="en-US" sz="2400" b="1" dirty="0">
                <a:solidFill>
                  <a:srgbClr val="00246C"/>
                </a:solidFill>
                <a:latin typeface="Arial Narrow" panose="020B0606020202030204" pitchFamily="34" charset="0"/>
                <a:cs typeface="Arial" pitchFamily="34" charset="0"/>
                <a:sym typeface="Arial" pitchFamily="34" charset="0"/>
              </a:rPr>
              <a:t>Andrez Perez, </a:t>
            </a:r>
          </a:p>
          <a:p>
            <a:pPr algn="ctr" eaLnBrk="0" fontAlgn="base" hangingPunct="0">
              <a:spcBef>
                <a:spcPct val="0"/>
              </a:spcBef>
              <a:spcAft>
                <a:spcPct val="0"/>
              </a:spcAft>
              <a:defRPr/>
            </a:pPr>
            <a:r>
              <a:rPr lang="en-US" altLang="en-US" b="1" dirty="0">
                <a:solidFill>
                  <a:srgbClr val="00246C"/>
                </a:solidFill>
                <a:latin typeface="Arial Narrow" panose="020B0606020202030204" pitchFamily="34" charset="0"/>
                <a:cs typeface="Arial" pitchFamily="34" charset="0"/>
                <a:sym typeface="Arial" pitchFamily="34" charset="0"/>
              </a:rPr>
              <a:t>Associate Officer</a:t>
            </a:r>
          </a:p>
          <a:p>
            <a:pPr algn="ctr" eaLnBrk="0" fontAlgn="base" hangingPunct="0">
              <a:spcBef>
                <a:spcPct val="0"/>
              </a:spcBef>
              <a:spcAft>
                <a:spcPct val="0"/>
              </a:spcAft>
              <a:defRPr/>
            </a:pPr>
            <a:r>
              <a:rPr lang="en-US" altLang="en-US" b="1" dirty="0">
                <a:solidFill>
                  <a:srgbClr val="00246C"/>
                </a:solidFill>
                <a:latin typeface="Arial Narrow" panose="020B0606020202030204" pitchFamily="34" charset="0"/>
                <a:cs typeface="Arial" pitchFamily="34" charset="0"/>
                <a:sym typeface="Arial" pitchFamily="34" charset="0"/>
                <a:hlinkClick r:id="rId3"/>
              </a:rPr>
              <a:t>Andrez.Perez@Rotary.org</a:t>
            </a:r>
            <a:endParaRPr lang="en-US" altLang="en-US" b="1" dirty="0">
              <a:solidFill>
                <a:srgbClr val="00246C"/>
              </a:solidFill>
              <a:latin typeface="Arial Narrow" panose="020B0606020202030204" pitchFamily="34" charset="0"/>
              <a:cs typeface="Arial" pitchFamily="34" charset="0"/>
              <a:sym typeface="Arial" pitchFamily="34" charset="0"/>
            </a:endParaRPr>
          </a:p>
          <a:p>
            <a:pPr algn="ctr" eaLnBrk="0" fontAlgn="base" hangingPunct="0">
              <a:spcBef>
                <a:spcPct val="0"/>
              </a:spcBef>
              <a:spcAft>
                <a:spcPct val="0"/>
              </a:spcAft>
              <a:defRPr/>
            </a:pPr>
            <a:r>
              <a:rPr lang="en-US" altLang="en-US" sz="2400" b="1" dirty="0">
                <a:solidFill>
                  <a:srgbClr val="00246C"/>
                </a:solidFill>
                <a:latin typeface="Arial Narrow" panose="020B0606020202030204" pitchFamily="34" charset="0"/>
                <a:cs typeface="Arial" pitchFamily="34" charset="0"/>
                <a:sym typeface="Arial" pitchFamily="34" charset="0"/>
              </a:rPr>
              <a:t>1-847-424-5368</a:t>
            </a:r>
          </a:p>
          <a:p>
            <a:pPr algn="ctr" eaLnBrk="0" fontAlgn="base" hangingPunct="0">
              <a:spcBef>
                <a:spcPct val="0"/>
              </a:spcBef>
              <a:spcAft>
                <a:spcPct val="0"/>
              </a:spcAft>
              <a:defRPr/>
            </a:pPr>
            <a:endParaRPr lang="en-US" altLang="en-US" sz="1600" b="1" dirty="0">
              <a:solidFill>
                <a:srgbClr val="00246C"/>
              </a:solidFill>
              <a:latin typeface="Arial Narrow" panose="020B0606020202030204" pitchFamily="34" charset="0"/>
              <a:sym typeface="Helvetica" charset="0"/>
            </a:endParaRPr>
          </a:p>
        </p:txBody>
      </p:sp>
      <p:sp>
        <p:nvSpPr>
          <p:cNvPr id="8" name="AutoShape 7"/>
          <p:cNvSpPr>
            <a:spLocks/>
          </p:cNvSpPr>
          <p:nvPr/>
        </p:nvSpPr>
        <p:spPr bwMode="auto">
          <a:xfrm>
            <a:off x="2057400" y="4762500"/>
            <a:ext cx="4343400" cy="1143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eaLnBrk="0" fontAlgn="base" hangingPunct="0">
              <a:spcBef>
                <a:spcPct val="0"/>
              </a:spcBef>
              <a:spcAft>
                <a:spcPct val="0"/>
              </a:spcAft>
              <a:defRPr/>
            </a:pPr>
            <a:r>
              <a:rPr lang="en-US" sz="2400" b="1" dirty="0">
                <a:solidFill>
                  <a:srgbClr val="00246C"/>
                </a:solidFill>
                <a:latin typeface="Arial Narrow" panose="020B0606020202030204" pitchFamily="34" charset="0"/>
                <a:cs typeface="Arial" pitchFamily="34" charset="0"/>
                <a:sym typeface="Arial" pitchFamily="34" charset="0"/>
              </a:rPr>
              <a:t>Cassandra DellaCorte, </a:t>
            </a:r>
          </a:p>
          <a:p>
            <a:pPr algn="ctr" eaLnBrk="0" fontAlgn="base" hangingPunct="0">
              <a:spcBef>
                <a:spcPct val="0"/>
              </a:spcBef>
              <a:spcAft>
                <a:spcPct val="0"/>
              </a:spcAft>
              <a:defRPr/>
            </a:pPr>
            <a:r>
              <a:rPr lang="en-US" b="1" dirty="0">
                <a:solidFill>
                  <a:srgbClr val="00246C"/>
                </a:solidFill>
                <a:latin typeface="Arial Narrow" panose="020B0606020202030204" pitchFamily="34" charset="0"/>
                <a:cs typeface="Arial" pitchFamily="34" charset="0"/>
                <a:sym typeface="Arial" pitchFamily="34" charset="0"/>
              </a:rPr>
              <a:t>Associate Officer</a:t>
            </a:r>
          </a:p>
          <a:p>
            <a:pPr algn="ctr" eaLnBrk="0" fontAlgn="base" hangingPunct="0">
              <a:spcBef>
                <a:spcPct val="0"/>
              </a:spcBef>
              <a:spcAft>
                <a:spcPct val="0"/>
              </a:spcAft>
              <a:defRPr/>
            </a:pPr>
            <a:r>
              <a:rPr lang="en-US" b="1" dirty="0">
                <a:solidFill>
                  <a:srgbClr val="00246C"/>
                </a:solidFill>
                <a:latin typeface="Arial Narrow" panose="020B0606020202030204" pitchFamily="34" charset="0"/>
                <a:cs typeface="Arial" pitchFamily="34" charset="0"/>
                <a:sym typeface="Arial" pitchFamily="34" charset="0"/>
                <a:hlinkClick r:id="rId4"/>
              </a:rPr>
              <a:t>Cassandra.DellaCorte@rotary.org</a:t>
            </a:r>
            <a:r>
              <a:rPr lang="en-US" b="1" dirty="0">
                <a:solidFill>
                  <a:srgbClr val="00246C"/>
                </a:solidFill>
                <a:latin typeface="Arial Narrow" panose="020B0606020202030204" pitchFamily="34" charset="0"/>
                <a:cs typeface="Arial" pitchFamily="34" charset="0"/>
                <a:sym typeface="Arial" pitchFamily="34" charset="0"/>
              </a:rPr>
              <a:t> </a:t>
            </a:r>
            <a:endParaRPr lang="en-US" sz="2400" b="1" dirty="0">
              <a:solidFill>
                <a:srgbClr val="00246C"/>
              </a:solidFill>
              <a:latin typeface="Arial Narrow" panose="020B0606020202030204" pitchFamily="34" charset="0"/>
              <a:cs typeface="Arial" pitchFamily="34" charset="0"/>
              <a:sym typeface="Arial" pitchFamily="34" charset="0"/>
            </a:endParaRPr>
          </a:p>
          <a:p>
            <a:pPr algn="ctr" eaLnBrk="0" fontAlgn="base" hangingPunct="0">
              <a:spcBef>
                <a:spcPct val="0"/>
              </a:spcBef>
              <a:spcAft>
                <a:spcPct val="0"/>
              </a:spcAft>
              <a:defRPr/>
            </a:pPr>
            <a:r>
              <a:rPr lang="en-US" sz="2400" b="1" dirty="0">
                <a:solidFill>
                  <a:srgbClr val="00246C"/>
                </a:solidFill>
                <a:latin typeface="Arial Narrow" panose="020B0606020202030204" pitchFamily="34" charset="0"/>
                <a:cs typeface="Arial" pitchFamily="34" charset="0"/>
                <a:sym typeface="Arial" pitchFamily="34" charset="0"/>
              </a:rPr>
              <a:t>1-847-424-5212</a:t>
            </a:r>
            <a:endParaRPr lang="en-US" sz="2800" b="1" dirty="0">
              <a:solidFill>
                <a:srgbClr val="00246C"/>
              </a:solidFill>
              <a:latin typeface="Arial Narrow" panose="020B0606020202030204" pitchFamily="34" charset="0"/>
            </a:endParaRPr>
          </a:p>
        </p:txBody>
      </p:sp>
      <p:pic>
        <p:nvPicPr>
          <p:cNvPr id="10" name="Picture 9"/>
          <p:cNvPicPr/>
          <p:nvPr/>
        </p:nvPicPr>
        <p:blipFill rotWithShape="1">
          <a:blip r:embed="rId5" cstate="print">
            <a:extLst>
              <a:ext uri="{28A0092B-C50C-407E-A947-70E740481C1C}">
                <a14:useLocalDpi xmlns:a14="http://schemas.microsoft.com/office/drawing/2010/main" val="0"/>
              </a:ext>
            </a:extLst>
          </a:blip>
          <a:srcRect l="10268" t="7487" r="5208" b="26875"/>
          <a:stretch/>
        </p:blipFill>
        <p:spPr bwMode="auto">
          <a:xfrm>
            <a:off x="7262261" y="1978923"/>
            <a:ext cx="1934677" cy="2744718"/>
          </a:xfrm>
          <a:prstGeom prst="rect">
            <a:avLst/>
          </a:prstGeom>
          <a:noFill/>
          <a:ln>
            <a:noFill/>
          </a:ln>
        </p:spPr>
      </p:pic>
      <p:sp>
        <p:nvSpPr>
          <p:cNvPr id="11" name="Rectangle 10"/>
          <p:cNvSpPr/>
          <p:nvPr/>
        </p:nvSpPr>
        <p:spPr>
          <a:xfrm>
            <a:off x="3580598" y="6324600"/>
            <a:ext cx="4995512" cy="33608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Georgia" panose="02040502050405020303" pitchFamily="18" charset="0"/>
              </a:rPr>
              <a:t>Districts: 5750, 5770, 5830, 6460, 6490, </a:t>
            </a:r>
          </a:p>
          <a:p>
            <a:pPr algn="ctr"/>
            <a:r>
              <a:rPr lang="en-US" b="1" dirty="0">
                <a:solidFill>
                  <a:schemeClr val="tx1"/>
                </a:solidFill>
                <a:latin typeface="Georgia" panose="02040502050405020303" pitchFamily="18" charset="0"/>
              </a:rPr>
              <a:t>6540- 6690</a:t>
            </a:r>
          </a:p>
        </p:txBody>
      </p:sp>
      <p:pic>
        <p:nvPicPr>
          <p:cNvPr id="4" name="Picture 3" descr="A person smiling in front of a brick wall&#10;&#10;Description automatically generated with medium confidence">
            <a:extLst>
              <a:ext uri="{FF2B5EF4-FFF2-40B4-BE49-F238E27FC236}">
                <a16:creationId xmlns:a16="http://schemas.microsoft.com/office/drawing/2014/main" id="{B5DC7C0F-E54E-410C-AF81-5F597E8B1ABE}"/>
              </a:ext>
            </a:extLst>
          </p:cNvPr>
          <p:cNvPicPr>
            <a:picLocks noChangeAspect="1"/>
          </p:cNvPicPr>
          <p:nvPr/>
        </p:nvPicPr>
        <p:blipFill rotWithShape="1">
          <a:blip r:embed="rId6"/>
          <a:srcRect l="31980" r="25859" b="15336"/>
          <a:stretch/>
        </p:blipFill>
        <p:spPr>
          <a:xfrm>
            <a:off x="3317908" y="1978923"/>
            <a:ext cx="1822384" cy="2744718"/>
          </a:xfrm>
          <a:prstGeom prst="rect">
            <a:avLst/>
          </a:prstGeom>
        </p:spPr>
      </p:pic>
    </p:spTree>
    <p:extLst>
      <p:ext uri="{BB962C8B-B14F-4D97-AF65-F5344CB8AC3E}">
        <p14:creationId xmlns:p14="http://schemas.microsoft.com/office/powerpoint/2010/main" val="9550562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2DADDEA-0004-4DF7-9C81-1C0EA9C6F53D}"/>
              </a:ext>
            </a:extLst>
          </p:cNvPr>
          <p:cNvSpPr txBox="1">
            <a:spLocks noGrp="1"/>
          </p:cNvSpPr>
          <p:nvPr>
            <p:ph type="title"/>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3733" dirty="0">
                <a:solidFill>
                  <a:schemeClr val="bg1"/>
                </a:solidFill>
                <a:latin typeface="Georgia" panose="02040502050405020303" pitchFamily="18" charset="0"/>
                <a:ea typeface="MS PGothic" panose="020B0600070205080204" pitchFamily="34" charset="-128"/>
                <a:cs typeface="Arial Narrow" panose="020B0606020202030204" pitchFamily="34" charset="0"/>
              </a:rPr>
              <a:t>Active Listening</a:t>
            </a:r>
          </a:p>
        </p:txBody>
      </p:sp>
      <p:sp>
        <p:nvSpPr>
          <p:cNvPr id="3" name="Content Placeholder 2">
            <a:extLst>
              <a:ext uri="{FF2B5EF4-FFF2-40B4-BE49-F238E27FC236}">
                <a16:creationId xmlns:a16="http://schemas.microsoft.com/office/drawing/2014/main" id="{AF0FD0A8-5ABD-4142-B49D-7AF3C00C2888}"/>
              </a:ext>
            </a:extLst>
          </p:cNvPr>
          <p:cNvSpPr>
            <a:spLocks noGrp="1"/>
          </p:cNvSpPr>
          <p:nvPr>
            <p:ph idx="1"/>
          </p:nvPr>
        </p:nvSpPr>
        <p:spPr>
          <a:xfrm>
            <a:off x="838200" y="1190357"/>
            <a:ext cx="10515600" cy="3859742"/>
          </a:xfrm>
        </p:spPr>
        <p:txBody>
          <a:bodyPr/>
          <a:lstStyle/>
          <a:p>
            <a:pPr marL="0" indent="0">
              <a:buNone/>
            </a:pPr>
            <a:r>
              <a:rPr lang="en-US" sz="3733" b="1" dirty="0">
                <a:solidFill>
                  <a:schemeClr val="tx2"/>
                </a:solidFill>
                <a:latin typeface="Georgia" panose="02040502050405020303" pitchFamily="18" charset="0"/>
              </a:rPr>
              <a:t>What can we learn from this exercise?</a:t>
            </a:r>
          </a:p>
          <a:p>
            <a:pPr marL="0" indent="0">
              <a:buNone/>
            </a:pPr>
            <a:endParaRPr lang="en-US" sz="3733" b="1" dirty="0">
              <a:solidFill>
                <a:schemeClr val="tx2"/>
              </a:solidFill>
              <a:latin typeface="Georgia" panose="02040502050405020303" pitchFamily="18" charset="0"/>
            </a:endParaRPr>
          </a:p>
          <a:p>
            <a:r>
              <a:rPr lang="en-US" sz="3733" dirty="0">
                <a:solidFill>
                  <a:schemeClr val="tx2"/>
                </a:solidFill>
                <a:latin typeface="Georgia" panose="02040502050405020303" pitchFamily="18" charset="0"/>
              </a:rPr>
              <a:t>Focus on details</a:t>
            </a:r>
          </a:p>
          <a:p>
            <a:r>
              <a:rPr lang="en-US" sz="3733" dirty="0">
                <a:solidFill>
                  <a:schemeClr val="tx2"/>
                </a:solidFill>
                <a:latin typeface="Georgia" panose="02040502050405020303" pitchFamily="18" charset="0"/>
              </a:rPr>
              <a:t>Listening vs. problem-solving</a:t>
            </a:r>
          </a:p>
          <a:p>
            <a:r>
              <a:rPr lang="en-US" sz="3733" dirty="0">
                <a:solidFill>
                  <a:schemeClr val="tx2"/>
                </a:solidFill>
                <a:latin typeface="Georgia" panose="02040502050405020303" pitchFamily="18" charset="0"/>
              </a:rPr>
              <a:t>Avoid distractions </a:t>
            </a:r>
          </a:p>
          <a:p>
            <a:pPr marL="0" indent="0">
              <a:buNone/>
            </a:pPr>
            <a:endParaRPr lang="en-US" dirty="0">
              <a:solidFill>
                <a:schemeClr val="tx2"/>
              </a:solidFill>
            </a:endParaRPr>
          </a:p>
          <a:p>
            <a:pPr marL="0" indent="0">
              <a:buNone/>
            </a:pP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40957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a:xfrm>
            <a:off x="0" y="2242687"/>
            <a:ext cx="12192000" cy="2184934"/>
          </a:xfrm>
        </p:spPr>
        <p:txBody>
          <a:bodyPr>
            <a:normAutofit fontScale="90000"/>
          </a:bodyPr>
          <a:lstStyle/>
          <a:p>
            <a:pPr algn="ctr"/>
            <a:br>
              <a:rPr lang="en-US" altLang="en-US" sz="3467" i="1" dirty="0">
                <a:solidFill>
                  <a:prstClr val="white"/>
                </a:solidFill>
                <a:latin typeface="Georgia" panose="02040502050405020303" pitchFamily="18" charset="0"/>
              </a:rPr>
            </a:br>
            <a:r>
              <a:rPr lang="en-US" altLang="en-US" sz="3467" i="1" dirty="0">
                <a:solidFill>
                  <a:prstClr val="white"/>
                </a:solidFill>
                <a:latin typeface="Georgia" panose="02040502050405020303" pitchFamily="18" charset="0"/>
              </a:rPr>
              <a:t>“Our worst enemy in </a:t>
            </a:r>
            <a:r>
              <a:rPr lang="en-US" altLang="en-US" sz="3467" b="1" i="1" dirty="0">
                <a:solidFill>
                  <a:prstClr val="white"/>
                </a:solidFill>
                <a:latin typeface="Georgia" panose="02040502050405020303" pitchFamily="18" charset="0"/>
              </a:rPr>
              <a:t>communication</a:t>
            </a:r>
            <a:r>
              <a:rPr lang="en-US" altLang="en-US" sz="3467" i="1" dirty="0">
                <a:solidFill>
                  <a:prstClr val="white"/>
                </a:solidFill>
                <a:latin typeface="Georgia" panose="02040502050405020303" pitchFamily="18" charset="0"/>
              </a:rPr>
              <a:t> is that we do not   </a:t>
            </a:r>
            <a:br>
              <a:rPr lang="en-US" altLang="en-US" sz="3467" i="1" dirty="0">
                <a:solidFill>
                  <a:prstClr val="white"/>
                </a:solidFill>
                <a:latin typeface="Georgia" panose="02040502050405020303" pitchFamily="18" charset="0"/>
              </a:rPr>
            </a:br>
            <a:r>
              <a:rPr lang="en-US" altLang="en-US" sz="3467" i="1" dirty="0">
                <a:solidFill>
                  <a:prstClr val="white"/>
                </a:solidFill>
                <a:latin typeface="Georgia" panose="02040502050405020303" pitchFamily="18" charset="0"/>
              </a:rPr>
              <a:t>         listen to </a:t>
            </a:r>
            <a:r>
              <a:rPr lang="en-US" altLang="en-US" sz="3467" b="1" i="1" dirty="0">
                <a:solidFill>
                  <a:prstClr val="white"/>
                </a:solidFill>
                <a:latin typeface="Georgia" panose="02040502050405020303" pitchFamily="18" charset="0"/>
              </a:rPr>
              <a:t>understand</a:t>
            </a:r>
            <a:r>
              <a:rPr lang="en-US" altLang="en-US" sz="3467" i="1" dirty="0">
                <a:solidFill>
                  <a:prstClr val="white"/>
                </a:solidFill>
                <a:latin typeface="Georgia" panose="02040502050405020303" pitchFamily="18" charset="0"/>
              </a:rPr>
              <a:t>, we listen to </a:t>
            </a:r>
            <a:r>
              <a:rPr lang="en-US" altLang="en-US" sz="3467" b="1" i="1" dirty="0">
                <a:solidFill>
                  <a:prstClr val="white"/>
                </a:solidFill>
                <a:latin typeface="Georgia" panose="02040502050405020303" pitchFamily="18" charset="0"/>
              </a:rPr>
              <a:t>respond</a:t>
            </a:r>
            <a:r>
              <a:rPr lang="en-US" altLang="en-US" sz="3467" i="1" dirty="0">
                <a:solidFill>
                  <a:prstClr val="white"/>
                </a:solidFill>
                <a:latin typeface="Georgia" panose="02040502050405020303" pitchFamily="18" charset="0"/>
              </a:rPr>
              <a:t>. ”                    </a:t>
            </a:r>
            <a:r>
              <a:rPr lang="en-US" altLang="en-US" sz="3733" i="1" dirty="0">
                <a:solidFill>
                  <a:prstClr val="white"/>
                </a:solidFill>
                <a:latin typeface="Georgia" panose="02040502050405020303" pitchFamily="18" charset="0"/>
              </a:rPr>
              <a:t>											-</a:t>
            </a:r>
            <a:r>
              <a:rPr lang="en-US" altLang="en-US" sz="2133" i="1" dirty="0">
                <a:solidFill>
                  <a:prstClr val="white"/>
                </a:solidFill>
                <a:latin typeface="Georgia" panose="02040502050405020303" pitchFamily="18" charset="0"/>
              </a:rPr>
              <a:t>Pilar Morey </a:t>
            </a:r>
            <a:r>
              <a:rPr lang="en-US" altLang="en-US" sz="2133" i="1" dirty="0" err="1">
                <a:solidFill>
                  <a:prstClr val="white"/>
                </a:solidFill>
                <a:latin typeface="Georgia" panose="02040502050405020303" pitchFamily="18" charset="0"/>
              </a:rPr>
              <a:t>Bulbena</a:t>
            </a:r>
            <a:endParaRPr lang="en-US" dirty="0"/>
          </a:p>
        </p:txBody>
      </p:sp>
    </p:spTree>
    <p:extLst>
      <p:ext uri="{BB962C8B-B14F-4D97-AF65-F5344CB8AC3E}">
        <p14:creationId xmlns:p14="http://schemas.microsoft.com/office/powerpoint/2010/main" val="3545960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C9311CC-3883-4F06-9CA0-A3445248A2CA}"/>
              </a:ext>
            </a:extLst>
          </p:cNvPr>
          <p:cNvSpPr txBox="1">
            <a:spLocks/>
          </p:cNvSpPr>
          <p:nvPr/>
        </p:nvSpPr>
        <p:spPr>
          <a:xfrm>
            <a:off x="812800" y="1422401"/>
            <a:ext cx="10972800" cy="4525963"/>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457189" fontAlgn="t">
              <a:buNone/>
              <a:defRPr/>
            </a:pPr>
            <a:endParaRPr lang="en-US" sz="3000" b="1" dirty="0">
              <a:solidFill>
                <a:srgbClr val="00246C"/>
              </a:solidFill>
              <a:latin typeface="Georgia" panose="02040502050405020303" pitchFamily="18" charset="0"/>
            </a:endParaRPr>
          </a:p>
          <a:p>
            <a:pPr marL="0" indent="0" defTabSz="457189" fontAlgn="t">
              <a:buNone/>
              <a:defRPr/>
            </a:pPr>
            <a:endParaRPr lang="en-US" sz="3000" b="1" dirty="0">
              <a:solidFill>
                <a:srgbClr val="00246C"/>
              </a:solidFill>
              <a:latin typeface="Georgia" panose="02040502050405020303" pitchFamily="18" charset="0"/>
            </a:endParaRPr>
          </a:p>
          <a:p>
            <a:pPr marL="0" indent="0" defTabSz="457189" fontAlgn="t">
              <a:buNone/>
              <a:defRPr/>
            </a:pPr>
            <a:endParaRPr lang="en-US" sz="3000" b="1" dirty="0">
              <a:solidFill>
                <a:srgbClr val="00246C"/>
              </a:solidFill>
              <a:latin typeface="Georgia" panose="02040502050405020303" pitchFamily="18" charset="0"/>
            </a:endParaRPr>
          </a:p>
          <a:p>
            <a:pPr marL="0" indent="0" algn="ctr" defTabSz="457189" fontAlgn="t">
              <a:buNone/>
              <a:defRPr/>
            </a:pPr>
            <a:r>
              <a:rPr lang="en-US" sz="5333" b="1" dirty="0">
                <a:solidFill>
                  <a:srgbClr val="00246C"/>
                </a:solidFill>
                <a:latin typeface="Georgia" panose="02040502050405020303" pitchFamily="18" charset="0"/>
              </a:rPr>
              <a:t>The Price of Poor L</a:t>
            </a:r>
            <a:r>
              <a:rPr lang="en-US" sz="5333" b="1" dirty="0" err="1">
                <a:solidFill>
                  <a:srgbClr val="00246C"/>
                </a:solidFill>
                <a:latin typeface="Georgia" panose="02040502050405020303" pitchFamily="18" charset="0"/>
              </a:rPr>
              <a:t>istening</a:t>
            </a:r>
            <a:endParaRPr lang="en-US" sz="5333" b="1" dirty="0">
              <a:solidFill>
                <a:srgbClr val="00246C"/>
              </a:solidFill>
              <a:latin typeface="Georgia" panose="02040502050405020303" pitchFamily="18" charset="0"/>
            </a:endParaRPr>
          </a:p>
          <a:p>
            <a:pPr marL="342891" indent="-342891" defTabSz="457189">
              <a:defRPr/>
            </a:pPr>
            <a:endParaRPr lang="en-US" sz="3000" dirty="0">
              <a:solidFill>
                <a:srgbClr val="958D85"/>
              </a:solidFill>
            </a:endParaRPr>
          </a:p>
        </p:txBody>
      </p:sp>
      <p:sp>
        <p:nvSpPr>
          <p:cNvPr id="5" name="Title 3">
            <a:extLst>
              <a:ext uri="{FF2B5EF4-FFF2-40B4-BE49-F238E27FC236}">
                <a16:creationId xmlns:a16="http://schemas.microsoft.com/office/drawing/2014/main" id="{79856DAE-A646-44D9-93BE-33B8EAA75506}"/>
              </a:ext>
            </a:extLst>
          </p:cNvPr>
          <p:cNvSpPr txBox="1">
            <a:spLocks/>
          </p:cNvSpPr>
          <p:nvPr/>
        </p:nvSpPr>
        <p:spPr bwMode="auto">
          <a:xfrm>
            <a:off x="508000" y="4826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defTabSz="609585">
              <a:defRPr/>
            </a:pPr>
            <a:r>
              <a:rPr lang="en-US" altLang="en-US" sz="3733" dirty="0">
                <a:solidFill>
                  <a:sysClr val="window" lastClr="FFFFFF"/>
                </a:solidFill>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Tree>
    <p:extLst>
      <p:ext uri="{BB962C8B-B14F-4D97-AF65-F5344CB8AC3E}">
        <p14:creationId xmlns:p14="http://schemas.microsoft.com/office/powerpoint/2010/main" val="1591607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7407CA-8FC0-4488-977E-CC059BC255CD}"/>
              </a:ext>
            </a:extLst>
          </p:cNvPr>
          <p:cNvSpPr txBox="1"/>
          <p:nvPr/>
        </p:nvSpPr>
        <p:spPr>
          <a:xfrm>
            <a:off x="711200" y="1295401"/>
            <a:ext cx="6705600" cy="666786"/>
          </a:xfrm>
          <a:prstGeom prst="rect">
            <a:avLst/>
          </a:prstGeom>
          <a:noFill/>
        </p:spPr>
        <p:txBody>
          <a:bodyPr wrap="square" rtlCol="0">
            <a:spAutoFit/>
          </a:bodyPr>
          <a:lstStyle/>
          <a:p>
            <a:r>
              <a:rPr lang="en-US" sz="3733" b="1" dirty="0">
                <a:solidFill>
                  <a:srgbClr val="00246C"/>
                </a:solidFill>
                <a:latin typeface="Georgia" panose="02040502050405020303" pitchFamily="18" charset="0"/>
              </a:rPr>
              <a:t>In the business industry:</a:t>
            </a:r>
          </a:p>
        </p:txBody>
      </p:sp>
      <p:sp>
        <p:nvSpPr>
          <p:cNvPr id="5" name="Content Placeholder 2">
            <a:extLst>
              <a:ext uri="{FF2B5EF4-FFF2-40B4-BE49-F238E27FC236}">
                <a16:creationId xmlns:a16="http://schemas.microsoft.com/office/drawing/2014/main" id="{71B972E3-8E91-4A23-AF8F-F5A5E29F47E3}"/>
              </a:ext>
            </a:extLst>
          </p:cNvPr>
          <p:cNvSpPr txBox="1">
            <a:spLocks/>
          </p:cNvSpPr>
          <p:nvPr/>
        </p:nvSpPr>
        <p:spPr>
          <a:xfrm>
            <a:off x="609600" y="2070101"/>
            <a:ext cx="11074400" cy="2717799"/>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defRPr/>
            </a:pPr>
            <a:r>
              <a:rPr lang="en-US" sz="4267" dirty="0">
                <a:solidFill>
                  <a:srgbClr val="00246C"/>
                </a:solidFill>
              </a:rPr>
              <a:t>Assumptions</a:t>
            </a:r>
          </a:p>
          <a:p>
            <a:pPr marL="342891" indent="-342891" defTabSz="457189">
              <a:defRPr/>
            </a:pPr>
            <a:r>
              <a:rPr lang="en-US" sz="4267" dirty="0">
                <a:solidFill>
                  <a:srgbClr val="00246C"/>
                </a:solidFill>
              </a:rPr>
              <a:t>Misunderstandings</a:t>
            </a:r>
          </a:p>
          <a:p>
            <a:pPr marL="342891" indent="-342891" defTabSz="457189">
              <a:defRPr/>
            </a:pPr>
            <a:r>
              <a:rPr lang="en-US" sz="4267" dirty="0">
                <a:solidFill>
                  <a:srgbClr val="00246C"/>
                </a:solidFill>
              </a:rPr>
              <a:t>Errors</a:t>
            </a:r>
          </a:p>
          <a:p>
            <a:pPr marL="342891" indent="-342891" defTabSz="457189">
              <a:defRPr/>
            </a:pPr>
            <a:r>
              <a:rPr lang="en-US" sz="4267" dirty="0">
                <a:solidFill>
                  <a:srgbClr val="00246C"/>
                </a:solidFill>
              </a:rPr>
              <a:t>Ineffective decisions and/or costly mistakes</a:t>
            </a:r>
          </a:p>
          <a:p>
            <a:pPr marL="0" indent="0" defTabSz="457189">
              <a:buNone/>
              <a:defRPr/>
            </a:pPr>
            <a:endParaRPr lang="en-US" sz="3733" dirty="0">
              <a:solidFill>
                <a:srgbClr val="00246C"/>
              </a:solidFill>
            </a:endParaRPr>
          </a:p>
          <a:p>
            <a:pPr marL="342891" indent="-342891" defTabSz="457189">
              <a:defRPr/>
            </a:pPr>
            <a:endParaRPr lang="en-US" sz="3000" dirty="0">
              <a:solidFill>
                <a:srgbClr val="958D85"/>
              </a:solidFill>
            </a:endParaRPr>
          </a:p>
        </p:txBody>
      </p:sp>
      <p:sp>
        <p:nvSpPr>
          <p:cNvPr id="6" name="Title 3">
            <a:extLst>
              <a:ext uri="{FF2B5EF4-FFF2-40B4-BE49-F238E27FC236}">
                <a16:creationId xmlns:a16="http://schemas.microsoft.com/office/drawing/2014/main" id="{627DBA6D-2D8E-4ED5-A378-6520977A5A90}"/>
              </a:ext>
            </a:extLst>
          </p:cNvPr>
          <p:cNvSpPr txBox="1">
            <a:spLocks noGrp="1"/>
          </p:cNvSpPr>
          <p:nvPr>
            <p:ph type="title"/>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fontScale="90000"/>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defTabSz="609585">
              <a:lnSpc>
                <a:spcPct val="100000"/>
              </a:lnSpc>
              <a:defRPr/>
            </a:pPr>
            <a:r>
              <a:rPr lang="en-US" altLang="en-US" sz="3733" dirty="0">
                <a:solidFill>
                  <a:sysClr val="window" lastClr="FFFFFF"/>
                </a:solidFill>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Tree>
    <p:extLst>
      <p:ext uri="{BB962C8B-B14F-4D97-AF65-F5344CB8AC3E}">
        <p14:creationId xmlns:p14="http://schemas.microsoft.com/office/powerpoint/2010/main" val="225976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F6B07-5028-4DEF-AE63-92578CD6440A}"/>
              </a:ext>
            </a:extLst>
          </p:cNvPr>
          <p:cNvSpPr txBox="1">
            <a:spLocks noGrp="1"/>
          </p:cNvSpPr>
          <p:nvPr>
            <p:ph type="title"/>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fontScale="90000"/>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defTabSz="609585">
              <a:lnSpc>
                <a:spcPct val="100000"/>
              </a:lnSpc>
              <a:defRPr/>
            </a:pPr>
            <a:r>
              <a:rPr lang="en-US" altLang="en-US" sz="3733" dirty="0">
                <a:solidFill>
                  <a:sysClr val="window" lastClr="FFFFFF"/>
                </a:solidFill>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
        <p:nvSpPr>
          <p:cNvPr id="5" name="TextBox 4">
            <a:extLst>
              <a:ext uri="{FF2B5EF4-FFF2-40B4-BE49-F238E27FC236}">
                <a16:creationId xmlns:a16="http://schemas.microsoft.com/office/drawing/2014/main" id="{07279151-1203-4B17-AF3B-D226C2455A2C}"/>
              </a:ext>
            </a:extLst>
          </p:cNvPr>
          <p:cNvSpPr txBox="1"/>
          <p:nvPr/>
        </p:nvSpPr>
        <p:spPr>
          <a:xfrm>
            <a:off x="711200" y="1295401"/>
            <a:ext cx="5791200" cy="666786"/>
          </a:xfrm>
          <a:prstGeom prst="rect">
            <a:avLst/>
          </a:prstGeom>
          <a:noFill/>
        </p:spPr>
        <p:txBody>
          <a:bodyPr wrap="square" rtlCol="0">
            <a:spAutoFit/>
          </a:bodyPr>
          <a:lstStyle/>
          <a:p>
            <a:r>
              <a:rPr lang="en-US" sz="3733" b="1" dirty="0">
                <a:solidFill>
                  <a:srgbClr val="00246C"/>
                </a:solidFill>
                <a:latin typeface="Georgia" panose="02040502050405020303" pitchFamily="18" charset="0"/>
              </a:rPr>
              <a:t>On a personal level: </a:t>
            </a:r>
          </a:p>
        </p:txBody>
      </p:sp>
      <p:sp>
        <p:nvSpPr>
          <p:cNvPr id="6" name="Content Placeholder 2">
            <a:extLst>
              <a:ext uri="{FF2B5EF4-FFF2-40B4-BE49-F238E27FC236}">
                <a16:creationId xmlns:a16="http://schemas.microsoft.com/office/drawing/2014/main" id="{C520B4FE-5F75-4B99-B291-DE3C37CEE5B9}"/>
              </a:ext>
            </a:extLst>
          </p:cNvPr>
          <p:cNvSpPr txBox="1">
            <a:spLocks/>
          </p:cNvSpPr>
          <p:nvPr/>
        </p:nvSpPr>
        <p:spPr>
          <a:xfrm>
            <a:off x="609600" y="2147177"/>
            <a:ext cx="10972800" cy="2717799"/>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indent="-342891" defTabSz="457189">
              <a:defRPr/>
            </a:pPr>
            <a:r>
              <a:rPr lang="en-US" sz="4267" b="1" dirty="0">
                <a:solidFill>
                  <a:srgbClr val="00246C"/>
                </a:solidFill>
              </a:rPr>
              <a:t>Hurt</a:t>
            </a:r>
            <a:r>
              <a:rPr lang="en-US" sz="4267" dirty="0">
                <a:solidFill>
                  <a:srgbClr val="00246C"/>
                </a:solidFill>
              </a:rPr>
              <a:t> feelings</a:t>
            </a:r>
          </a:p>
          <a:p>
            <a:pPr marL="342891" indent="-342891" defTabSz="457189">
              <a:defRPr/>
            </a:pPr>
            <a:r>
              <a:rPr lang="en-US" sz="4267" dirty="0">
                <a:solidFill>
                  <a:srgbClr val="00246C"/>
                </a:solidFill>
              </a:rPr>
              <a:t>Deteriorates </a:t>
            </a:r>
            <a:r>
              <a:rPr lang="en-US" sz="4267" b="1" dirty="0">
                <a:solidFill>
                  <a:srgbClr val="00246C"/>
                </a:solidFill>
              </a:rPr>
              <a:t>trust</a:t>
            </a:r>
          </a:p>
          <a:p>
            <a:pPr marL="342891" indent="-342891" defTabSz="457189">
              <a:defRPr/>
            </a:pPr>
            <a:r>
              <a:rPr lang="en-US" sz="4267" b="1" dirty="0">
                <a:solidFill>
                  <a:srgbClr val="00246C"/>
                </a:solidFill>
              </a:rPr>
              <a:t>Weakens</a:t>
            </a:r>
            <a:r>
              <a:rPr lang="en-US" sz="4267" dirty="0">
                <a:solidFill>
                  <a:srgbClr val="00246C"/>
                </a:solidFill>
              </a:rPr>
              <a:t> communication even further</a:t>
            </a:r>
          </a:p>
          <a:p>
            <a:pPr marL="342891" indent="-342891" defTabSz="457189">
              <a:defRPr/>
            </a:pPr>
            <a:endParaRPr lang="en-US" sz="3000" dirty="0">
              <a:solidFill>
                <a:srgbClr val="958D85"/>
              </a:solidFill>
            </a:endParaRPr>
          </a:p>
        </p:txBody>
      </p:sp>
    </p:spTree>
    <p:extLst>
      <p:ext uri="{BB962C8B-B14F-4D97-AF65-F5344CB8AC3E}">
        <p14:creationId xmlns:p14="http://schemas.microsoft.com/office/powerpoint/2010/main" val="3733304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CF6B07-5028-4DEF-AE63-92578CD6440A}"/>
              </a:ext>
            </a:extLst>
          </p:cNvPr>
          <p:cNvSpPr txBox="1">
            <a:spLocks noGrp="1"/>
          </p:cNvSpPr>
          <p:nvPr>
            <p:ph type="title"/>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normAutofit fontScale="90000"/>
          </a:bodyPr>
          <a:lstStyle>
            <a:lvl1pPr defTabSz="457200">
              <a:defRPr sz="2400">
                <a:solidFill>
                  <a:schemeClr val="tx1"/>
                </a:solidFill>
                <a:latin typeface="Arial" panose="020B0604020202020204" pitchFamily="34" charset="0"/>
                <a:ea typeface="ヒラギノ角ゴ Pro W3" charset="-128"/>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defTabSz="609585">
              <a:lnSpc>
                <a:spcPct val="100000"/>
              </a:lnSpc>
              <a:defRPr/>
            </a:pPr>
            <a:r>
              <a:rPr lang="en-US" altLang="en-US" sz="3733" dirty="0">
                <a:solidFill>
                  <a:sysClr val="window" lastClr="FFFFFF"/>
                </a:solidFill>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
        <p:nvSpPr>
          <p:cNvPr id="7" name="Content Placeholder 2">
            <a:extLst>
              <a:ext uri="{FF2B5EF4-FFF2-40B4-BE49-F238E27FC236}">
                <a16:creationId xmlns:a16="http://schemas.microsoft.com/office/drawing/2014/main" id="{5071B120-CDD5-4067-A266-045B44AF58F7}"/>
              </a:ext>
            </a:extLst>
          </p:cNvPr>
          <p:cNvSpPr txBox="1">
            <a:spLocks/>
          </p:cNvSpPr>
          <p:nvPr/>
        </p:nvSpPr>
        <p:spPr bwMode="auto">
          <a:xfrm>
            <a:off x="711200" y="685800"/>
            <a:ext cx="9753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ea typeface="ヒラギノ角ゴ Pro W3" charset="-128"/>
              </a:defRPr>
            </a:lvl1pPr>
            <a:lvl2pPr marL="338138" indent="-2222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a:spcBef>
                <a:spcPct val="20000"/>
              </a:spcBef>
            </a:pPr>
            <a:endParaRPr lang="en-US" altLang="en-US" sz="2667" b="1" dirty="0">
              <a:solidFill>
                <a:schemeClr val="accent1"/>
              </a:solidFill>
              <a:latin typeface="Georgia" panose="02040502050405020303" pitchFamily="18" charset="0"/>
              <a:ea typeface="MS PGothic" panose="020B0600070205080204" pitchFamily="34" charset="-128"/>
            </a:endParaRPr>
          </a:p>
          <a:p>
            <a:pPr>
              <a:spcBef>
                <a:spcPct val="20000"/>
              </a:spcBef>
            </a:pPr>
            <a:r>
              <a:rPr lang="en-US" altLang="en-US" sz="3733" b="1" dirty="0">
                <a:solidFill>
                  <a:schemeClr val="tx2"/>
                </a:solidFill>
                <a:latin typeface="Georgia" panose="02040502050405020303" pitchFamily="18" charset="0"/>
                <a:ea typeface="MS PGothic" panose="020B0600070205080204" pitchFamily="34" charset="-128"/>
              </a:rPr>
              <a:t>Aggrieved member:</a:t>
            </a:r>
          </a:p>
          <a:p>
            <a:pPr marL="342891" indent="-342891" defTabSz="457189">
              <a:spcBef>
                <a:spcPct val="20000"/>
              </a:spcBef>
              <a:buFont typeface="Arial"/>
              <a:buChar char="•"/>
              <a:defRPr/>
            </a:pPr>
            <a:r>
              <a:rPr lang="en-US" altLang="en-US" sz="4267" dirty="0">
                <a:solidFill>
                  <a:srgbClr val="00246C"/>
                </a:solidFill>
                <a:latin typeface="Georgia"/>
                <a:ea typeface="+mn-ea"/>
              </a:rPr>
              <a:t>Becomes disinterested </a:t>
            </a:r>
          </a:p>
          <a:p>
            <a:pPr marL="342891" indent="-342891" defTabSz="457189">
              <a:spcBef>
                <a:spcPct val="20000"/>
              </a:spcBef>
              <a:buFont typeface="Arial"/>
              <a:buChar char="•"/>
              <a:defRPr/>
            </a:pPr>
            <a:r>
              <a:rPr lang="en-US" altLang="en-US" sz="4267" dirty="0">
                <a:solidFill>
                  <a:srgbClr val="00246C"/>
                </a:solidFill>
                <a:latin typeface="Georgia"/>
                <a:ea typeface="+mn-ea"/>
              </a:rPr>
              <a:t>Becomes negative</a:t>
            </a:r>
          </a:p>
          <a:p>
            <a:pPr marL="342891" indent="-342891" defTabSz="457189">
              <a:spcBef>
                <a:spcPct val="20000"/>
              </a:spcBef>
              <a:buFont typeface="Arial"/>
              <a:buChar char="•"/>
              <a:defRPr/>
            </a:pPr>
            <a:r>
              <a:rPr lang="en-US" altLang="en-US" sz="4267" dirty="0">
                <a:solidFill>
                  <a:srgbClr val="00246C"/>
                </a:solidFill>
                <a:latin typeface="Georgia"/>
                <a:ea typeface="+mn-ea"/>
              </a:rPr>
              <a:t>Takes a leave of absence</a:t>
            </a:r>
          </a:p>
          <a:p>
            <a:pPr marL="342891" indent="-342891" defTabSz="457189">
              <a:spcBef>
                <a:spcPct val="20000"/>
              </a:spcBef>
              <a:buFont typeface="Arial"/>
              <a:buChar char="•"/>
              <a:defRPr/>
            </a:pPr>
            <a:r>
              <a:rPr lang="en-US" altLang="en-US" sz="4267" dirty="0">
                <a:solidFill>
                  <a:srgbClr val="00246C"/>
                </a:solidFill>
                <a:latin typeface="Georgia"/>
                <a:ea typeface="+mn-ea"/>
              </a:rPr>
              <a:t>Joins another Rotary Club</a:t>
            </a:r>
          </a:p>
          <a:p>
            <a:pPr marL="342891" indent="-342891" defTabSz="457189">
              <a:spcBef>
                <a:spcPct val="20000"/>
              </a:spcBef>
              <a:buFont typeface="Arial"/>
              <a:buChar char="•"/>
              <a:defRPr/>
            </a:pPr>
            <a:r>
              <a:rPr lang="en-US" altLang="en-US" sz="4267" dirty="0">
                <a:solidFill>
                  <a:srgbClr val="00246C"/>
                </a:solidFill>
                <a:latin typeface="Georgia"/>
                <a:ea typeface="+mn-ea"/>
              </a:rPr>
              <a:t>Resigns from Rotary</a:t>
            </a:r>
          </a:p>
          <a:p>
            <a:pPr lvl="1">
              <a:spcBef>
                <a:spcPct val="20000"/>
              </a:spcBef>
              <a:buClr>
                <a:schemeClr val="accent1"/>
              </a:buClr>
              <a:buSzPct val="120000"/>
              <a:buFont typeface="Wingdings" panose="05000000000000000000" pitchFamily="2" charset="2"/>
              <a:buChar char="§"/>
            </a:pPr>
            <a:endParaRPr lang="en-US" altLang="en-US" sz="2667" dirty="0">
              <a:solidFill>
                <a:srgbClr val="000000"/>
              </a:solidFill>
              <a:latin typeface="Georgia" panose="02040502050405020303" pitchFamily="18" charset="0"/>
              <a:ea typeface="MS PGothic" panose="020B0600070205080204" pitchFamily="34" charset="-128"/>
            </a:endParaRPr>
          </a:p>
          <a:p>
            <a:pPr lvl="1">
              <a:spcBef>
                <a:spcPct val="20000"/>
              </a:spcBef>
              <a:buClr>
                <a:schemeClr val="accent1"/>
              </a:buClr>
              <a:buSzPct val="120000"/>
              <a:buFont typeface="Wingdings" panose="05000000000000000000" pitchFamily="2" charset="2"/>
              <a:buChar char="§"/>
            </a:pPr>
            <a:endParaRPr lang="en-US" altLang="en-US" sz="2667" dirty="0">
              <a:solidFill>
                <a:srgbClr val="000000"/>
              </a:solidFill>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4089479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C9311CC-3883-4F06-9CA0-A3445248A2CA}"/>
              </a:ext>
            </a:extLst>
          </p:cNvPr>
          <p:cNvSpPr txBox="1">
            <a:spLocks/>
          </p:cNvSpPr>
          <p:nvPr/>
        </p:nvSpPr>
        <p:spPr>
          <a:xfrm>
            <a:off x="812800" y="1422401"/>
            <a:ext cx="10972800" cy="4525963"/>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457189" fontAlgn="t">
              <a:buNone/>
              <a:defRPr/>
            </a:pPr>
            <a:endParaRPr lang="en-US" sz="3000" b="1" dirty="0">
              <a:solidFill>
                <a:srgbClr val="00246C"/>
              </a:solidFill>
              <a:latin typeface="Georgia" panose="02040502050405020303" pitchFamily="18" charset="0"/>
            </a:endParaRPr>
          </a:p>
          <a:p>
            <a:pPr marL="0" indent="0" defTabSz="457189" fontAlgn="t">
              <a:buNone/>
              <a:defRPr/>
            </a:pPr>
            <a:endParaRPr lang="en-US" sz="3000" b="1" dirty="0">
              <a:solidFill>
                <a:srgbClr val="00246C"/>
              </a:solidFill>
              <a:latin typeface="Georgia" panose="02040502050405020303" pitchFamily="18" charset="0"/>
            </a:endParaRPr>
          </a:p>
          <a:p>
            <a:pPr marL="0" indent="0" defTabSz="457189" fontAlgn="t">
              <a:buNone/>
              <a:defRPr/>
            </a:pPr>
            <a:endParaRPr lang="en-US" sz="3000" b="1" dirty="0">
              <a:solidFill>
                <a:srgbClr val="00246C"/>
              </a:solidFill>
              <a:latin typeface="Georgia" panose="02040502050405020303" pitchFamily="18" charset="0"/>
            </a:endParaRPr>
          </a:p>
          <a:p>
            <a:pPr marL="0" indent="0" algn="ctr" defTabSz="457189" fontAlgn="t">
              <a:buNone/>
              <a:defRPr/>
            </a:pPr>
            <a:r>
              <a:rPr lang="en-US" sz="5333" b="1" dirty="0">
                <a:solidFill>
                  <a:srgbClr val="00246C"/>
                </a:solidFill>
                <a:latin typeface="Georgia" panose="02040502050405020303" pitchFamily="18" charset="0"/>
              </a:rPr>
              <a:t>The price for Active Listening </a:t>
            </a:r>
          </a:p>
          <a:p>
            <a:pPr marL="342891" indent="-342891" defTabSz="457189">
              <a:defRPr/>
            </a:pPr>
            <a:endParaRPr lang="en-US" sz="3000" dirty="0">
              <a:solidFill>
                <a:srgbClr val="958D85"/>
              </a:solidFill>
            </a:endParaRPr>
          </a:p>
        </p:txBody>
      </p:sp>
      <p:sp>
        <p:nvSpPr>
          <p:cNvPr id="5" name="Title 3">
            <a:extLst>
              <a:ext uri="{FF2B5EF4-FFF2-40B4-BE49-F238E27FC236}">
                <a16:creationId xmlns:a16="http://schemas.microsoft.com/office/drawing/2014/main" id="{79856DAE-A646-44D9-93BE-33B8EAA75506}"/>
              </a:ext>
            </a:extLst>
          </p:cNvPr>
          <p:cNvSpPr txBox="1">
            <a:spLocks/>
          </p:cNvSpPr>
          <p:nvPr/>
        </p:nvSpPr>
        <p:spPr bwMode="auto">
          <a:xfrm>
            <a:off x="508000" y="4826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defTabSz="609585">
              <a:defRPr/>
            </a:pPr>
            <a:r>
              <a:rPr lang="en-US" altLang="en-US" sz="3733" dirty="0">
                <a:solidFill>
                  <a:sysClr val="window" lastClr="FFFFFF"/>
                </a:solidFill>
                <a:latin typeface="Georgia" panose="02040502050405020303" pitchFamily="18" charset="0"/>
                <a:ea typeface="MS PGothic" panose="020B0600070205080204" pitchFamily="34" charset="-128"/>
                <a:cs typeface="Arial Narrow" panose="020B0606020202030204" pitchFamily="34" charset="0"/>
              </a:rPr>
              <a:t>Poor Listening vs. Active Listening</a:t>
            </a:r>
          </a:p>
        </p:txBody>
      </p:sp>
    </p:spTree>
    <p:extLst>
      <p:ext uri="{BB962C8B-B14F-4D97-AF65-F5344CB8AC3E}">
        <p14:creationId xmlns:p14="http://schemas.microsoft.com/office/powerpoint/2010/main" val="2893191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EA152371-C059-4CDD-A248-86E4D5904AEB}"/>
              </a:ext>
            </a:extLst>
          </p:cNvPr>
          <p:cNvSpPr txBox="1">
            <a:spLocks/>
          </p:cNvSpPr>
          <p:nvPr/>
        </p:nvSpPr>
        <p:spPr bwMode="auto">
          <a:xfrm>
            <a:off x="508000" y="457200"/>
            <a:ext cx="1168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algn="l" defTabSz="457200" rtl="0" eaLnBrk="1" latinLnBrk="0" hangingPunct="1">
              <a:spcBef>
                <a:spcPct val="0"/>
              </a:spcBef>
              <a:buNone/>
              <a:defRPr sz="2400" kern="1200">
                <a:solidFill>
                  <a:schemeClr val="tx1"/>
                </a:solidFill>
                <a:latin typeface="Arial" panose="020B0604020202020204" pitchFamily="34" charset="0"/>
                <a:ea typeface="ヒラギノ角ゴ Pro W3" charset="-128"/>
                <a:cs typeface="Arial Narrow"/>
              </a:defRPr>
            </a:lvl1pPr>
            <a:lvl2pPr marL="742950" indent="-285750" defTabSz="457200">
              <a:defRPr sz="2400">
                <a:solidFill>
                  <a:schemeClr val="tx1"/>
                </a:solidFill>
                <a:latin typeface="Arial" panose="020B0604020202020204" pitchFamily="34" charset="0"/>
                <a:ea typeface="ヒラギノ角ゴ Pro W3" charset="-128"/>
              </a:defRPr>
            </a:lvl2pPr>
            <a:lvl3pPr marL="1143000" indent="-228600" defTabSz="457200">
              <a:defRPr sz="2400">
                <a:solidFill>
                  <a:schemeClr val="tx1"/>
                </a:solidFill>
                <a:latin typeface="Arial" panose="020B0604020202020204" pitchFamily="34" charset="0"/>
                <a:ea typeface="ヒラギノ角ゴ Pro W3" charset="-128"/>
              </a:defRPr>
            </a:lvl3pPr>
            <a:lvl4pPr marL="1600200" indent="-228600" defTabSz="457200">
              <a:defRPr sz="2400">
                <a:solidFill>
                  <a:schemeClr val="tx1"/>
                </a:solidFill>
                <a:latin typeface="Arial" panose="020B0604020202020204" pitchFamily="34" charset="0"/>
                <a:ea typeface="ヒラギノ角ゴ Pro W3" charset="-128"/>
              </a:defRPr>
            </a:lvl4pPr>
            <a:lvl5pPr marL="2057400" indent="-228600" defTabSz="457200">
              <a:defRPr sz="2400">
                <a:solidFill>
                  <a:schemeClr val="tx1"/>
                </a:solidFill>
                <a:latin typeface="Arial" panose="020B0604020202020204" pitchFamily="34" charset="0"/>
                <a:ea typeface="ヒラギノ角ゴ Pro W3"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defTabSz="609585">
              <a:defRPr/>
            </a:pPr>
            <a:r>
              <a:rPr lang="en-US" altLang="en-US" sz="3733" dirty="0">
                <a:solidFill>
                  <a:sysClr val="window" lastClr="FFFFFF"/>
                </a:solidFill>
                <a:latin typeface="Georgia" panose="02040502050405020303" pitchFamily="18" charset="0"/>
                <a:ea typeface="MS PGothic" panose="020B0600070205080204" pitchFamily="34" charset="-128"/>
                <a:cs typeface="Arial Narrow" panose="020B0606020202030204" pitchFamily="34" charset="0"/>
              </a:rPr>
              <a:t>What is Active Listening?</a:t>
            </a:r>
          </a:p>
        </p:txBody>
      </p:sp>
      <p:sp>
        <p:nvSpPr>
          <p:cNvPr id="11" name="Content Placeholder 2">
            <a:extLst>
              <a:ext uri="{FF2B5EF4-FFF2-40B4-BE49-F238E27FC236}">
                <a16:creationId xmlns:a16="http://schemas.microsoft.com/office/drawing/2014/main" id="{16F573DD-B66E-426E-AE3F-0E1411DC05B3}"/>
              </a:ext>
            </a:extLst>
          </p:cNvPr>
          <p:cNvSpPr txBox="1">
            <a:spLocks/>
          </p:cNvSpPr>
          <p:nvPr/>
        </p:nvSpPr>
        <p:spPr>
          <a:xfrm>
            <a:off x="711200" y="1295400"/>
            <a:ext cx="10972800" cy="4525963"/>
          </a:xfrm>
          <a:prstGeom prst="rect">
            <a:avLst/>
          </a:prstGeom>
        </p:spPr>
        <p:txBody>
          <a:bodyPr/>
          <a:lstStyle>
            <a:lvl1pPr marL="257175" indent="-257175" algn="l" defTabSz="342900" rtl="0" eaLnBrk="1" latinLnBrk="0" hangingPunct="1">
              <a:spcBef>
                <a:spcPct val="20000"/>
              </a:spcBef>
              <a:buFont typeface="Arial"/>
              <a:buChar char="•"/>
              <a:defRPr sz="2250" kern="1200">
                <a:solidFill>
                  <a:schemeClr val="tx1"/>
                </a:solidFill>
                <a:latin typeface="Georgia"/>
                <a:ea typeface="+mn-ea"/>
                <a:cs typeface="Georgia"/>
              </a:defRPr>
            </a:lvl1pPr>
            <a:lvl2pPr marL="557213" indent="-214313" algn="l" defTabSz="342900" rtl="0" eaLnBrk="1" latinLnBrk="0" hangingPunct="1">
              <a:spcBef>
                <a:spcPct val="20000"/>
              </a:spcBef>
              <a:buFont typeface="Arial"/>
              <a:buChar char="–"/>
              <a:defRPr sz="1950" kern="1200">
                <a:solidFill>
                  <a:schemeClr val="tx1"/>
                </a:solidFill>
                <a:latin typeface="Georgia"/>
                <a:ea typeface="+mn-ea"/>
                <a:cs typeface="Georgia"/>
              </a:defRPr>
            </a:lvl2pPr>
            <a:lvl3pPr marL="857250" indent="-171450" algn="l" defTabSz="342900" rtl="0" eaLnBrk="1" latinLnBrk="0" hangingPunct="1">
              <a:spcBef>
                <a:spcPct val="20000"/>
              </a:spcBef>
              <a:buFont typeface="Arial"/>
              <a:buChar char="•"/>
              <a:defRPr sz="1650" kern="1200">
                <a:solidFill>
                  <a:schemeClr val="tx1"/>
                </a:solidFill>
                <a:latin typeface="Georgia"/>
                <a:ea typeface="+mn-ea"/>
                <a:cs typeface="Georgia"/>
              </a:defRPr>
            </a:lvl3pPr>
            <a:lvl4pPr marL="1200150" indent="-171450" algn="l" defTabSz="342900" rtl="0" eaLnBrk="1" latinLnBrk="0" hangingPunct="1">
              <a:spcBef>
                <a:spcPct val="20000"/>
              </a:spcBef>
              <a:buFont typeface="Arial"/>
              <a:buChar char="–"/>
              <a:defRPr sz="1350" kern="1200">
                <a:solidFill>
                  <a:schemeClr val="tx1"/>
                </a:solidFill>
                <a:latin typeface="Georgia"/>
                <a:ea typeface="+mn-ea"/>
                <a:cs typeface="Georgia"/>
              </a:defRPr>
            </a:lvl4pPr>
            <a:lvl5pPr marL="1543050" indent="-171450" algn="l" defTabSz="342900" rtl="0" eaLnBrk="1" latinLnBrk="0" hangingPunct="1">
              <a:spcBef>
                <a:spcPct val="20000"/>
              </a:spcBef>
              <a:buFont typeface="Arial"/>
              <a:buChar char="»"/>
              <a:defRPr sz="1200" kern="1200">
                <a:solidFill>
                  <a:schemeClr val="tx1"/>
                </a:solidFill>
                <a:latin typeface="Georgia"/>
                <a:ea typeface="+mn-ea"/>
                <a:cs typeface="Georgi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609585" indent="-609585" defTabSz="457189">
              <a:buFont typeface="+mj-lt"/>
              <a:buAutoNum type="arabicPeriod"/>
              <a:defRPr/>
            </a:pPr>
            <a:r>
              <a:rPr lang="en-US" sz="3000" dirty="0">
                <a:solidFill>
                  <a:schemeClr val="tx2"/>
                </a:solidFill>
              </a:rPr>
              <a:t>It </a:t>
            </a:r>
            <a:r>
              <a:rPr lang="en-US" sz="3000" b="1" dirty="0">
                <a:solidFill>
                  <a:schemeClr val="tx2"/>
                </a:solidFill>
              </a:rPr>
              <a:t>improves mutual understanding</a:t>
            </a:r>
            <a:r>
              <a:rPr lang="en-US" sz="3000" dirty="0">
                <a:solidFill>
                  <a:schemeClr val="tx2"/>
                </a:solidFill>
              </a:rPr>
              <a:t>.</a:t>
            </a:r>
          </a:p>
        </p:txBody>
      </p:sp>
      <p:pic>
        <p:nvPicPr>
          <p:cNvPr id="5122" name="Picture 2" descr="Mutual understanding rgb color icon psychological Vector Image">
            <a:extLst>
              <a:ext uri="{FF2B5EF4-FFF2-40B4-BE49-F238E27FC236}">
                <a16:creationId xmlns:a16="http://schemas.microsoft.com/office/drawing/2014/main" id="{3E6F9BD2-300F-4C5C-BB04-B0C06B032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00" t="10000" r="16400" b="15116"/>
          <a:stretch/>
        </p:blipFill>
        <p:spPr bwMode="auto">
          <a:xfrm>
            <a:off x="4368800" y="2763250"/>
            <a:ext cx="2946400" cy="363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08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FB9E-F8E9-4294-958D-C443691ECDC2}"/>
              </a:ext>
            </a:extLst>
          </p:cNvPr>
          <p:cNvSpPr>
            <a:spLocks noGrp="1"/>
          </p:cNvSpPr>
          <p:nvPr>
            <p:ph type="title"/>
          </p:nvPr>
        </p:nvSpPr>
        <p:spPr/>
        <p:txBody>
          <a:bodyPr/>
          <a:lstStyle/>
          <a:p>
            <a:pPr defTabSz="609585">
              <a:lnSpc>
                <a:spcPct val="100000"/>
              </a:lnSpc>
              <a:defRPr/>
            </a:pPr>
            <a:r>
              <a:rPr lang="en-US" altLang="en-US" sz="3733" dirty="0">
                <a:solidFill>
                  <a:sysClr val="window" lastClr="FFFFFF"/>
                </a:solidFill>
                <a:latin typeface="Georgia" panose="02040502050405020303" pitchFamily="18" charset="0"/>
                <a:ea typeface="MS PGothic" panose="020B0600070205080204" pitchFamily="34" charset="-128"/>
                <a:cs typeface="Arial Narrow" panose="020B0606020202030204" pitchFamily="34" charset="0"/>
              </a:rPr>
              <a:t>What is Active Listening?</a:t>
            </a:r>
            <a:endParaRPr lang="en-US" dirty="0"/>
          </a:p>
        </p:txBody>
      </p:sp>
      <p:sp>
        <p:nvSpPr>
          <p:cNvPr id="3" name="Content Placeholder 2">
            <a:extLst>
              <a:ext uri="{FF2B5EF4-FFF2-40B4-BE49-F238E27FC236}">
                <a16:creationId xmlns:a16="http://schemas.microsoft.com/office/drawing/2014/main" id="{E5EB6FB0-6E54-4227-AC88-41B2BFEF006E}"/>
              </a:ext>
            </a:extLst>
          </p:cNvPr>
          <p:cNvSpPr>
            <a:spLocks noGrp="1"/>
          </p:cNvSpPr>
          <p:nvPr>
            <p:ph idx="1"/>
          </p:nvPr>
        </p:nvSpPr>
        <p:spPr>
          <a:xfrm>
            <a:off x="838200" y="1499129"/>
            <a:ext cx="10515600" cy="3859742"/>
          </a:xfrm>
        </p:spPr>
        <p:txBody>
          <a:bodyPr/>
          <a:lstStyle/>
          <a:p>
            <a:pPr marL="0" indent="0" defTabSz="457189">
              <a:lnSpc>
                <a:spcPct val="100000"/>
              </a:lnSpc>
              <a:spcBef>
                <a:spcPct val="20000"/>
              </a:spcBef>
              <a:buNone/>
              <a:defRPr/>
            </a:pPr>
            <a:r>
              <a:rPr lang="en-US" sz="3000" dirty="0">
                <a:solidFill>
                  <a:srgbClr val="00246C"/>
                </a:solidFill>
                <a:latin typeface="Georgia"/>
                <a:ea typeface="ヒラギノ角ゴ Pro W3" charset="-128"/>
              </a:rPr>
              <a:t>2. It’s an important first step in defusing situations or </a:t>
            </a:r>
            <a:r>
              <a:rPr lang="en-US" sz="3000" b="1" dirty="0">
                <a:solidFill>
                  <a:srgbClr val="00246C"/>
                </a:solidFill>
                <a:latin typeface="Georgia"/>
                <a:ea typeface="ヒラギノ角ゴ Pro W3" charset="-128"/>
              </a:rPr>
              <a:t>finding solutions to problems.</a:t>
            </a:r>
          </a:p>
          <a:p>
            <a:endParaRPr lang="en-US" dirty="0"/>
          </a:p>
        </p:txBody>
      </p:sp>
      <p:pic>
        <p:nvPicPr>
          <p:cNvPr id="7170" name="Picture 2" descr="How to Develop the Right Solution to Any Problem – The Curious Programmer">
            <a:extLst>
              <a:ext uri="{FF2B5EF4-FFF2-40B4-BE49-F238E27FC236}">
                <a16:creationId xmlns:a16="http://schemas.microsoft.com/office/drawing/2014/main" id="{4ACD231A-757F-4C08-9085-34137AB98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717801"/>
            <a:ext cx="4673600" cy="311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710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451B-37D8-470F-B0A4-8880E98B050D}"/>
              </a:ext>
            </a:extLst>
          </p:cNvPr>
          <p:cNvSpPr>
            <a:spLocks noGrp="1"/>
          </p:cNvSpPr>
          <p:nvPr>
            <p:ph type="ctrTitle"/>
          </p:nvPr>
        </p:nvSpPr>
        <p:spPr/>
        <p:txBody>
          <a:bodyPr/>
          <a:lstStyle/>
          <a:p>
            <a:r>
              <a:rPr lang="en-US" dirty="0">
                <a:latin typeface="Georgia" panose="02040502050405020303" pitchFamily="18" charset="0"/>
              </a:rPr>
              <a:t>5  Key Active Listening Skills</a:t>
            </a:r>
            <a:endParaRPr lang="en-US" sz="6400" dirty="0">
              <a:latin typeface="Georgia" panose="02040502050405020303" pitchFamily="18" charset="0"/>
            </a:endParaRPr>
          </a:p>
        </p:txBody>
      </p:sp>
    </p:spTree>
    <p:extLst>
      <p:ext uri="{BB962C8B-B14F-4D97-AF65-F5344CB8AC3E}">
        <p14:creationId xmlns:p14="http://schemas.microsoft.com/office/powerpoint/2010/main" val="156781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40992" cy="1325563"/>
          </a:xfrm>
        </p:spPr>
        <p:txBody>
          <a:bodyPr>
            <a:normAutofit/>
          </a:bodyPr>
          <a:lstStyle/>
          <a:p>
            <a:r>
              <a:rPr lang="en-US" sz="3200" b="1" dirty="0">
                <a:latin typeface="Georgia" panose="02040502050405020303" pitchFamily="18" charset="0"/>
                <a:cs typeface="Arial" panose="020B0604020202020204" pitchFamily="34" charset="0"/>
              </a:rPr>
              <a:t>YOUR CLUB &amp; DISTRICT SUPPORT (CDS) TEAM</a:t>
            </a:r>
            <a:endParaRPr lang="en-US" sz="3200" b="1" dirty="0">
              <a:latin typeface="Georgia" panose="02040502050405020303" pitchFamily="18" charset="0"/>
              <a:ea typeface="MS PGothic" panose="020B0600070205080204" pitchFamily="34" charset="-128"/>
              <a:cs typeface="+mn-cs"/>
            </a:endParaRPr>
          </a:p>
        </p:txBody>
      </p:sp>
      <p:sp>
        <p:nvSpPr>
          <p:cNvPr id="3" name="Content Placeholder 2"/>
          <p:cNvSpPr>
            <a:spLocks noGrp="1"/>
          </p:cNvSpPr>
          <p:nvPr>
            <p:ph idx="1"/>
          </p:nvPr>
        </p:nvSpPr>
        <p:spPr/>
        <p:txBody>
          <a:bodyPr/>
          <a:lstStyle/>
          <a:p>
            <a:pPr marL="0" indent="0">
              <a:buNone/>
            </a:pPr>
            <a:endParaRPr lang="es-ES" dirty="0">
              <a:latin typeface="Arial" charset="0"/>
              <a:cs typeface="Arial" charset="0"/>
            </a:endParaRPr>
          </a:p>
          <a:p>
            <a:pPr>
              <a:lnSpc>
                <a:spcPct val="90000"/>
              </a:lnSpc>
            </a:pPr>
            <a:r>
              <a:rPr lang="es-ES" sz="2667" dirty="0" err="1">
                <a:latin typeface="Georgia" panose="02040502050405020303" pitchFamily="18" charset="0"/>
                <a:ea typeface="MS PGothic" panose="020B0600070205080204" pitchFamily="34" charset="-128"/>
              </a:rPr>
              <a:t>We</a:t>
            </a:r>
            <a:r>
              <a:rPr lang="es-ES" sz="2667" dirty="0">
                <a:latin typeface="Georgia" panose="02040502050405020303" pitchFamily="18" charset="0"/>
                <a:ea typeface="MS PGothic" panose="020B0600070205080204" pitchFamily="34" charset="-128"/>
              </a:rPr>
              <a:t> are </a:t>
            </a:r>
            <a:r>
              <a:rPr lang="es-ES" sz="2667" dirty="0" err="1">
                <a:latin typeface="Georgia" panose="02040502050405020303" pitchFamily="18" charset="0"/>
                <a:ea typeface="MS PGothic" panose="020B0600070205080204" pitchFamily="34" charset="-128"/>
              </a:rPr>
              <a:t>your</a:t>
            </a:r>
            <a:r>
              <a:rPr lang="es-ES" sz="2667" dirty="0">
                <a:latin typeface="Georgia" panose="02040502050405020303" pitchFamily="18" charset="0"/>
                <a:ea typeface="MS PGothic" panose="020B0600070205080204" pitchFamily="34" charset="-128"/>
              </a:rPr>
              <a:t> </a:t>
            </a:r>
            <a:r>
              <a:rPr lang="es-ES" sz="2667" dirty="0" err="1">
                <a:latin typeface="Georgia" panose="02040502050405020303" pitchFamily="18" charset="0"/>
                <a:ea typeface="MS PGothic" panose="020B0600070205080204" pitchFamily="34" charset="-128"/>
              </a:rPr>
              <a:t>first</a:t>
            </a:r>
            <a:r>
              <a:rPr lang="es-ES" sz="2667" dirty="0">
                <a:latin typeface="Georgia" panose="02040502050405020303" pitchFamily="18" charset="0"/>
                <a:ea typeface="MS PGothic" panose="020B0600070205080204" pitchFamily="34" charset="-128"/>
              </a:rPr>
              <a:t> </a:t>
            </a:r>
            <a:r>
              <a:rPr lang="es-ES" sz="2667" dirty="0" err="1">
                <a:latin typeface="Georgia" panose="02040502050405020303" pitchFamily="18" charset="0"/>
                <a:ea typeface="MS PGothic" panose="020B0600070205080204" pitchFamily="34" charset="-128"/>
              </a:rPr>
              <a:t>contact</a:t>
            </a:r>
            <a:r>
              <a:rPr lang="es-ES" sz="2667" dirty="0">
                <a:latin typeface="Georgia" panose="02040502050405020303" pitchFamily="18" charset="0"/>
                <a:ea typeface="MS PGothic" panose="020B0600070205080204" pitchFamily="34" charset="-128"/>
              </a:rPr>
              <a:t> </a:t>
            </a:r>
            <a:r>
              <a:rPr lang="es-ES" sz="2667" dirty="0" err="1">
                <a:latin typeface="Georgia" panose="02040502050405020303" pitchFamily="18" charset="0"/>
                <a:ea typeface="MS PGothic" panose="020B0600070205080204" pitchFamily="34" charset="-128"/>
              </a:rPr>
              <a:t>with</a:t>
            </a:r>
            <a:r>
              <a:rPr lang="es-ES" sz="2667" dirty="0">
                <a:latin typeface="Georgia" panose="02040502050405020303" pitchFamily="18" charset="0"/>
                <a:ea typeface="MS PGothic" panose="020B0600070205080204" pitchFamily="34" charset="-128"/>
              </a:rPr>
              <a:t> Rotary.  </a:t>
            </a:r>
          </a:p>
          <a:p>
            <a:pPr marL="0" indent="0">
              <a:buNone/>
            </a:pPr>
            <a:endParaRPr lang="es-ES" sz="2667" dirty="0">
              <a:latin typeface="Georgia" panose="02040502050405020303" pitchFamily="18" charset="0"/>
              <a:ea typeface="MS PGothic" panose="020B0600070205080204" pitchFamily="34" charset="-128"/>
            </a:endParaRPr>
          </a:p>
          <a:p>
            <a:pPr>
              <a:lnSpc>
                <a:spcPct val="90000"/>
              </a:lnSpc>
            </a:pPr>
            <a:r>
              <a:rPr lang="es-ES" sz="2667" dirty="0" err="1">
                <a:latin typeface="Georgia" panose="02040502050405020303" pitchFamily="18" charset="0"/>
                <a:ea typeface="MS PGothic" panose="020B0600070205080204" pitchFamily="34" charset="-128"/>
              </a:rPr>
              <a:t>We</a:t>
            </a:r>
            <a:r>
              <a:rPr lang="es-ES" sz="2667" dirty="0">
                <a:latin typeface="Georgia" panose="02040502050405020303" pitchFamily="18" charset="0"/>
                <a:ea typeface="MS PGothic" panose="020B0600070205080204" pitchFamily="34" charset="-128"/>
              </a:rPr>
              <a:t> </a:t>
            </a:r>
            <a:r>
              <a:rPr lang="es-ES" sz="2667" dirty="0" err="1">
                <a:latin typeface="Georgia" panose="02040502050405020303" pitchFamily="18" charset="0"/>
                <a:ea typeface="MS PGothic" panose="020B0600070205080204" pitchFamily="34" charset="-128"/>
              </a:rPr>
              <a:t>collaborate</a:t>
            </a:r>
            <a:r>
              <a:rPr lang="es-ES" sz="2667" dirty="0">
                <a:latin typeface="Georgia" panose="02040502050405020303" pitchFamily="18" charset="0"/>
                <a:ea typeface="MS PGothic" panose="020B0600070205080204" pitchFamily="34" charset="-128"/>
              </a:rPr>
              <a:t> </a:t>
            </a:r>
            <a:r>
              <a:rPr lang="es-ES" sz="2667" dirty="0" err="1">
                <a:latin typeface="Georgia" panose="02040502050405020303" pitchFamily="18" charset="0"/>
                <a:ea typeface="MS PGothic" panose="020B0600070205080204" pitchFamily="34" charset="-128"/>
              </a:rPr>
              <a:t>closely</a:t>
            </a:r>
            <a:r>
              <a:rPr lang="es-ES" sz="2667" dirty="0">
                <a:latin typeface="Georgia" panose="02040502050405020303" pitchFamily="18" charset="0"/>
                <a:ea typeface="MS PGothic" panose="020B0600070205080204" pitchFamily="34" charset="-128"/>
              </a:rPr>
              <a:t> </a:t>
            </a:r>
            <a:r>
              <a:rPr lang="es-ES" sz="2667" dirty="0" err="1">
                <a:latin typeface="Georgia" panose="02040502050405020303" pitchFamily="18" charset="0"/>
                <a:ea typeface="MS PGothic" panose="020B0600070205080204" pitchFamily="34" charset="-128"/>
              </a:rPr>
              <a:t>with</a:t>
            </a:r>
            <a:r>
              <a:rPr lang="es-ES" sz="2667" dirty="0">
                <a:latin typeface="Georgia" panose="02040502050405020303" pitchFamily="18" charset="0"/>
                <a:ea typeface="MS PGothic" panose="020B0600070205080204" pitchFamily="34" charset="-128"/>
              </a:rPr>
              <a:t> club and </a:t>
            </a:r>
            <a:r>
              <a:rPr lang="es-ES" sz="2667" dirty="0" err="1">
                <a:latin typeface="Georgia" panose="02040502050405020303" pitchFamily="18" charset="0"/>
                <a:ea typeface="MS PGothic" panose="020B0600070205080204" pitchFamily="34" charset="-128"/>
              </a:rPr>
              <a:t>district</a:t>
            </a:r>
            <a:r>
              <a:rPr lang="es-ES" sz="2667" dirty="0">
                <a:latin typeface="Georgia" panose="02040502050405020303" pitchFamily="18" charset="0"/>
                <a:ea typeface="MS PGothic" panose="020B0600070205080204" pitchFamily="34" charset="-128"/>
              </a:rPr>
              <a:t> </a:t>
            </a:r>
            <a:r>
              <a:rPr lang="es-ES" sz="2667" dirty="0" err="1">
                <a:latin typeface="Georgia" panose="02040502050405020303" pitchFamily="18" charset="0"/>
                <a:ea typeface="MS PGothic" panose="020B0600070205080204" pitchFamily="34" charset="-128"/>
              </a:rPr>
              <a:t>leaders</a:t>
            </a:r>
            <a:r>
              <a:rPr lang="es-ES" sz="2667" dirty="0">
                <a:latin typeface="Georgia" panose="02040502050405020303" pitchFamily="18" charset="0"/>
                <a:ea typeface="MS PGothic" panose="020B0600070205080204" pitchFamily="34" charset="-128"/>
              </a:rPr>
              <a:t>. </a:t>
            </a:r>
          </a:p>
          <a:p>
            <a:pPr marL="0" indent="0">
              <a:buNone/>
            </a:pPr>
            <a:endParaRPr lang="es-ES" sz="2667" dirty="0">
              <a:latin typeface="Georgia" panose="02040502050405020303" pitchFamily="18" charset="0"/>
              <a:ea typeface="MS PGothic" panose="020B0600070205080204" pitchFamily="34" charset="-128"/>
            </a:endParaRPr>
          </a:p>
          <a:p>
            <a:pPr>
              <a:lnSpc>
                <a:spcPct val="90000"/>
              </a:lnSpc>
            </a:pPr>
            <a:r>
              <a:rPr lang="es-ES" sz="2667" dirty="0">
                <a:latin typeface="Georgia" panose="02040502050405020303" pitchFamily="18" charset="0"/>
                <a:ea typeface="MS PGothic" panose="020B0600070205080204" pitchFamily="34" charset="-128"/>
              </a:rPr>
              <a:t>In </a:t>
            </a:r>
            <a:r>
              <a:rPr lang="es-ES" sz="2667" dirty="0" err="1">
                <a:latin typeface="Georgia" panose="02040502050405020303" pitchFamily="18" charset="0"/>
                <a:ea typeface="MS PGothic" panose="020B0600070205080204" pitchFamily="34" charset="-128"/>
              </a:rPr>
              <a:t>addition</a:t>
            </a:r>
            <a:r>
              <a:rPr lang="es-ES" sz="2667" dirty="0">
                <a:latin typeface="Georgia" panose="02040502050405020303" pitchFamily="18" charset="0"/>
                <a:ea typeface="MS PGothic" panose="020B0600070205080204" pitchFamily="34" charset="-128"/>
              </a:rPr>
              <a:t>, </a:t>
            </a:r>
            <a:r>
              <a:rPr lang="es-ES" sz="2667" dirty="0" err="1">
                <a:latin typeface="Georgia" panose="02040502050405020303" pitchFamily="18" charset="0"/>
                <a:ea typeface="MS PGothic" panose="020B0600070205080204" pitchFamily="34" charset="-128"/>
              </a:rPr>
              <a:t>we</a:t>
            </a:r>
            <a:r>
              <a:rPr lang="es-ES" sz="2667" dirty="0">
                <a:latin typeface="Georgia" panose="02040502050405020303" pitchFamily="18" charset="0"/>
                <a:ea typeface="MS PGothic" panose="020B0600070205080204" pitchFamily="34" charset="-128"/>
              </a:rPr>
              <a:t>…</a:t>
            </a:r>
            <a:endParaRPr lang="en-US" sz="2667" dirty="0">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2102765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508000" y="457200"/>
            <a:ext cx="11684000" cy="533400"/>
          </a:xfrm>
        </p:spPr>
        <p:txBody>
          <a:bodyPr>
            <a:normAutofit fontScale="90000"/>
          </a:bodyPr>
          <a:lstStyle/>
          <a:p>
            <a:r>
              <a:rPr lang="en-US" dirty="0">
                <a:latin typeface="Georgia" panose="02040502050405020303" pitchFamily="18" charset="0"/>
              </a:rPr>
              <a:t>5  Key Active Listening Skills</a:t>
            </a:r>
          </a:p>
        </p:txBody>
      </p:sp>
      <p:sp>
        <p:nvSpPr>
          <p:cNvPr id="5" name="Content Placeholder 4">
            <a:extLst>
              <a:ext uri="{FF2B5EF4-FFF2-40B4-BE49-F238E27FC236}">
                <a16:creationId xmlns:a16="http://schemas.microsoft.com/office/drawing/2014/main" id="{6C99267E-2DB5-4E43-83A7-1B3F6203FF31}"/>
              </a:ext>
            </a:extLst>
          </p:cNvPr>
          <p:cNvSpPr>
            <a:spLocks noGrp="1"/>
          </p:cNvSpPr>
          <p:nvPr>
            <p:ph idx="1"/>
          </p:nvPr>
        </p:nvSpPr>
        <p:spPr>
          <a:xfrm>
            <a:off x="914400" y="1321378"/>
            <a:ext cx="10972801" cy="5066215"/>
          </a:xfrm>
        </p:spPr>
        <p:txBody>
          <a:bodyPr/>
          <a:lstStyle/>
          <a:p>
            <a:pPr marL="685783" indent="-685783">
              <a:buAutoNum type="arabicPeriod"/>
            </a:pPr>
            <a:r>
              <a:rPr lang="en-US" b="1" dirty="0">
                <a:solidFill>
                  <a:schemeClr val="tx2"/>
                </a:solidFill>
                <a:latin typeface="Georgia" panose="02040502050405020303" pitchFamily="18" charset="0"/>
              </a:rPr>
              <a:t>Pay Attention</a:t>
            </a:r>
          </a:p>
          <a:p>
            <a:pPr marL="0" indent="0">
              <a:buNone/>
            </a:pPr>
            <a:r>
              <a:rPr lang="en-US" dirty="0">
                <a:solidFill>
                  <a:schemeClr val="tx2"/>
                </a:solidFill>
              </a:rPr>
              <a:t>									</a:t>
            </a:r>
            <a:endParaRPr lang="en-US" u="sng" dirty="0">
              <a:solidFill>
                <a:schemeClr val="accent6"/>
              </a:solidFill>
            </a:endParaRPr>
          </a:p>
        </p:txBody>
      </p:sp>
      <p:pic>
        <p:nvPicPr>
          <p:cNvPr id="1032" name="Picture 8" descr="Can We Teach Students How to Pay Attention?">
            <a:extLst>
              <a:ext uri="{FF2B5EF4-FFF2-40B4-BE49-F238E27FC236}">
                <a16:creationId xmlns:a16="http://schemas.microsoft.com/office/drawing/2014/main" id="{9DC80662-1B0D-4BF5-B910-200FBD9A4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688489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72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DBD8-E622-4911-8F5E-304AEC064C8A}"/>
              </a:ext>
            </a:extLst>
          </p:cNvPr>
          <p:cNvSpPr>
            <a:spLocks noGrp="1"/>
          </p:cNvSpPr>
          <p:nvPr>
            <p:ph idx="1"/>
          </p:nvPr>
        </p:nvSpPr>
        <p:spPr>
          <a:xfrm>
            <a:off x="838200" y="1392488"/>
            <a:ext cx="10515600" cy="3859742"/>
          </a:xfrm>
        </p:spPr>
        <p:txBody>
          <a:bodyPr/>
          <a:lstStyle/>
          <a:p>
            <a:pPr marL="0" indent="0">
              <a:buNone/>
            </a:pPr>
            <a:r>
              <a:rPr lang="en-US" dirty="0">
                <a:solidFill>
                  <a:schemeClr val="tx2"/>
                </a:solidFill>
                <a:latin typeface="Georgia" panose="02040502050405020303" pitchFamily="18" charset="0"/>
              </a:rPr>
              <a:t>2. </a:t>
            </a:r>
            <a:r>
              <a:rPr lang="en-US" b="1" dirty="0">
                <a:solidFill>
                  <a:schemeClr val="tx2"/>
                </a:solidFill>
                <a:latin typeface="Georgia" panose="02040502050405020303" pitchFamily="18" charset="0"/>
              </a:rPr>
              <a:t>Show that you are listening</a:t>
            </a:r>
          </a:p>
          <a:p>
            <a:pPr marL="0" indent="0">
              <a:buNone/>
            </a:pPr>
            <a:r>
              <a:rPr lang="en-US" dirty="0">
                <a:solidFill>
                  <a:schemeClr val="tx2"/>
                </a:solidFill>
              </a:rPr>
              <a:t>                         				              </a:t>
            </a:r>
          </a:p>
        </p:txBody>
      </p:sp>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508000" y="457200"/>
            <a:ext cx="11684000" cy="533400"/>
          </a:xfrm>
        </p:spPr>
        <p:txBody>
          <a:bodyPr>
            <a:normAutofit fontScale="90000"/>
          </a:bodyPr>
          <a:lstStyle/>
          <a:p>
            <a:r>
              <a:rPr lang="en-US" dirty="0">
                <a:latin typeface="Georgia" panose="02040502050405020303" pitchFamily="18" charset="0"/>
              </a:rPr>
              <a:t>5  Key Active Listening Skills</a:t>
            </a:r>
          </a:p>
        </p:txBody>
      </p:sp>
      <p:pic>
        <p:nvPicPr>
          <p:cNvPr id="2052" name="Picture 4" descr="How to Improve Your Listening Skills for Your English Class">
            <a:extLst>
              <a:ext uri="{FF2B5EF4-FFF2-40B4-BE49-F238E27FC236}">
                <a16:creationId xmlns:a16="http://schemas.microsoft.com/office/drawing/2014/main" id="{A069F350-17B1-4D44-A3CD-1C3E47380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2098717"/>
            <a:ext cx="6197600" cy="429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80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DBD8-E622-4911-8F5E-304AEC064C8A}"/>
              </a:ext>
            </a:extLst>
          </p:cNvPr>
          <p:cNvSpPr>
            <a:spLocks noGrp="1"/>
          </p:cNvSpPr>
          <p:nvPr>
            <p:ph idx="1"/>
          </p:nvPr>
        </p:nvSpPr>
        <p:spPr>
          <a:xfrm>
            <a:off x="838200" y="1332331"/>
            <a:ext cx="10515600" cy="3859742"/>
          </a:xfrm>
        </p:spPr>
        <p:txBody>
          <a:bodyPr/>
          <a:lstStyle/>
          <a:p>
            <a:pPr marL="0" indent="0">
              <a:buNone/>
            </a:pPr>
            <a:r>
              <a:rPr lang="en-US" b="1" dirty="0">
                <a:solidFill>
                  <a:schemeClr val="tx2"/>
                </a:solidFill>
                <a:latin typeface="Georgia" panose="02040502050405020303" pitchFamily="18" charset="0"/>
              </a:rPr>
              <a:t>3. Provide Feedback</a:t>
            </a:r>
          </a:p>
          <a:p>
            <a:pPr marL="0" indent="0">
              <a:buNone/>
            </a:pPr>
            <a:endParaRPr lang="en-US" dirty="0">
              <a:solidFill>
                <a:schemeClr val="tx2"/>
              </a:solidFill>
            </a:endParaRPr>
          </a:p>
          <a:p>
            <a:pPr marL="0" indent="0">
              <a:buNone/>
            </a:pPr>
            <a:endParaRPr lang="en-US" dirty="0">
              <a:solidFill>
                <a:schemeClr val="tx2"/>
              </a:solidFill>
            </a:endParaRPr>
          </a:p>
        </p:txBody>
      </p:sp>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508000" y="457200"/>
            <a:ext cx="11684000" cy="533400"/>
          </a:xfrm>
        </p:spPr>
        <p:txBody>
          <a:bodyPr>
            <a:normAutofit fontScale="90000"/>
          </a:bodyPr>
          <a:lstStyle/>
          <a:p>
            <a:r>
              <a:rPr lang="en-US" dirty="0">
                <a:latin typeface="Georgia" panose="02040502050405020303" pitchFamily="18" charset="0"/>
              </a:rPr>
              <a:t>5  Key Active Listening Skills</a:t>
            </a:r>
          </a:p>
        </p:txBody>
      </p:sp>
      <p:pic>
        <p:nvPicPr>
          <p:cNvPr id="3078" name="Picture 6" descr="How to Give Constructive Feedback to Your Clients">
            <a:extLst>
              <a:ext uri="{FF2B5EF4-FFF2-40B4-BE49-F238E27FC236}">
                <a16:creationId xmlns:a16="http://schemas.microsoft.com/office/drawing/2014/main" id="{39BB9982-999A-4B24-B4AE-AC28D57E3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1" y="2006600"/>
            <a:ext cx="5505449" cy="412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992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DBD8-E622-4911-8F5E-304AEC064C8A}"/>
              </a:ext>
            </a:extLst>
          </p:cNvPr>
          <p:cNvSpPr>
            <a:spLocks noGrp="1"/>
          </p:cNvSpPr>
          <p:nvPr>
            <p:ph idx="1"/>
          </p:nvPr>
        </p:nvSpPr>
        <p:spPr>
          <a:xfrm>
            <a:off x="838200" y="1633120"/>
            <a:ext cx="10515600" cy="3859742"/>
          </a:xfrm>
        </p:spPr>
        <p:txBody>
          <a:bodyPr/>
          <a:lstStyle/>
          <a:p>
            <a:pPr marL="0" indent="0">
              <a:buNone/>
            </a:pPr>
            <a:r>
              <a:rPr lang="en-US" dirty="0">
                <a:solidFill>
                  <a:schemeClr val="tx2"/>
                </a:solidFill>
                <a:latin typeface="Georgia" panose="02040502050405020303" pitchFamily="18" charset="0"/>
              </a:rPr>
              <a:t>4. </a:t>
            </a:r>
            <a:r>
              <a:rPr lang="en-US" b="1" dirty="0">
                <a:solidFill>
                  <a:schemeClr val="tx2"/>
                </a:solidFill>
                <a:latin typeface="Georgia" panose="02040502050405020303" pitchFamily="18" charset="0"/>
              </a:rPr>
              <a:t>Defer Judgement </a:t>
            </a:r>
          </a:p>
          <a:p>
            <a:pPr marL="0" indent="0">
              <a:buNone/>
            </a:pPr>
            <a:endParaRPr lang="en-US" dirty="0">
              <a:solidFill>
                <a:schemeClr val="tx2"/>
              </a:solidFill>
            </a:endParaRPr>
          </a:p>
        </p:txBody>
      </p:sp>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508000" y="457200"/>
            <a:ext cx="11684000" cy="533400"/>
          </a:xfrm>
        </p:spPr>
        <p:txBody>
          <a:bodyPr>
            <a:normAutofit fontScale="90000"/>
          </a:bodyPr>
          <a:lstStyle/>
          <a:p>
            <a:r>
              <a:rPr lang="en-US" dirty="0">
                <a:latin typeface="Georgia" panose="02040502050405020303" pitchFamily="18" charset="0"/>
              </a:rPr>
              <a:t>5  Key Active Listening Skills</a:t>
            </a:r>
          </a:p>
        </p:txBody>
      </p:sp>
      <p:pic>
        <p:nvPicPr>
          <p:cNvPr id="4100" name="Picture 4" descr="Deferred Judgement in Colorado &gt;&gt; How Does Deferred Sentencing Work?">
            <a:extLst>
              <a:ext uri="{FF2B5EF4-FFF2-40B4-BE49-F238E27FC236}">
                <a16:creationId xmlns:a16="http://schemas.microsoft.com/office/drawing/2014/main" id="{96BF19D9-83FF-4C92-B8CC-ED06A5C2E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09800"/>
            <a:ext cx="6197600" cy="4131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412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CDBD8-E622-4911-8F5E-304AEC064C8A}"/>
              </a:ext>
            </a:extLst>
          </p:cNvPr>
          <p:cNvSpPr>
            <a:spLocks noGrp="1"/>
          </p:cNvSpPr>
          <p:nvPr>
            <p:ph idx="1"/>
          </p:nvPr>
        </p:nvSpPr>
        <p:spPr>
          <a:xfrm>
            <a:off x="838200" y="1404520"/>
            <a:ext cx="10515600" cy="3859742"/>
          </a:xfrm>
        </p:spPr>
        <p:txBody>
          <a:bodyPr/>
          <a:lstStyle/>
          <a:p>
            <a:pPr marL="0" indent="0">
              <a:buNone/>
            </a:pPr>
            <a:r>
              <a:rPr lang="en-US" b="1" dirty="0">
                <a:solidFill>
                  <a:schemeClr val="tx2"/>
                </a:solidFill>
                <a:latin typeface="Georgia" panose="02040502050405020303" pitchFamily="18" charset="0"/>
              </a:rPr>
              <a:t>5. Respond Appropriately</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4FA040EB-9AE3-4884-AD95-13E4F0864E94}"/>
              </a:ext>
            </a:extLst>
          </p:cNvPr>
          <p:cNvSpPr>
            <a:spLocks noGrp="1"/>
          </p:cNvSpPr>
          <p:nvPr>
            <p:ph type="title"/>
          </p:nvPr>
        </p:nvSpPr>
        <p:spPr>
          <a:xfrm>
            <a:off x="508000" y="457200"/>
            <a:ext cx="11684000" cy="533400"/>
          </a:xfrm>
        </p:spPr>
        <p:txBody>
          <a:bodyPr>
            <a:normAutofit fontScale="90000"/>
          </a:bodyPr>
          <a:lstStyle/>
          <a:p>
            <a:r>
              <a:rPr lang="en-US" dirty="0">
                <a:latin typeface="Georgia" panose="02040502050405020303" pitchFamily="18" charset="0"/>
              </a:rPr>
              <a:t>5  Key Active Listening Skills</a:t>
            </a:r>
          </a:p>
        </p:txBody>
      </p:sp>
      <p:pic>
        <p:nvPicPr>
          <p:cNvPr id="5124" name="Picture 4" descr="Empathy: Responding to Others - The Conover Company">
            <a:extLst>
              <a:ext uri="{FF2B5EF4-FFF2-40B4-BE49-F238E27FC236}">
                <a16:creationId xmlns:a16="http://schemas.microsoft.com/office/drawing/2014/main" id="{BF0CAE37-49B2-4614-A4AD-27E4893DF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36267"/>
            <a:ext cx="6400800" cy="426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808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651C62F-87B2-436A-BA01-9E88D4A93C39}"/>
              </a:ext>
            </a:extLst>
          </p:cNvPr>
          <p:cNvSpPr>
            <a:spLocks noGrp="1"/>
          </p:cNvSpPr>
          <p:nvPr>
            <p:ph idx="1"/>
          </p:nvPr>
        </p:nvSpPr>
        <p:spPr bwMode="auto">
          <a:xfrm>
            <a:off x="539751" y="1397001"/>
            <a:ext cx="10972800" cy="45254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r>
              <a:rPr lang="en-US" altLang="en-US" sz="3733" dirty="0">
                <a:solidFill>
                  <a:schemeClr val="tx2"/>
                </a:solidFill>
                <a:latin typeface="Georgia" panose="02040502050405020303" pitchFamily="18" charset="0"/>
              </a:rPr>
              <a:t>Retention of members</a:t>
            </a:r>
          </a:p>
          <a:p>
            <a:r>
              <a:rPr lang="en-US" altLang="en-US" sz="3733" dirty="0">
                <a:solidFill>
                  <a:schemeClr val="tx2"/>
                </a:solidFill>
                <a:latin typeface="Georgia" panose="02040502050405020303" pitchFamily="18" charset="0"/>
              </a:rPr>
              <a:t>Better club atmosphere</a:t>
            </a:r>
          </a:p>
          <a:p>
            <a:r>
              <a:rPr lang="en-US" altLang="en-US" sz="3733" dirty="0">
                <a:solidFill>
                  <a:schemeClr val="tx2"/>
                </a:solidFill>
                <a:latin typeface="Georgia" panose="02040502050405020303" pitchFamily="18" charset="0"/>
              </a:rPr>
              <a:t>Mutual respect between members</a:t>
            </a:r>
          </a:p>
          <a:p>
            <a:r>
              <a:rPr lang="en-US" altLang="en-US" sz="3733" dirty="0">
                <a:solidFill>
                  <a:schemeClr val="tx2"/>
                </a:solidFill>
                <a:latin typeface="Georgia" panose="02040502050405020303" pitchFamily="18" charset="0"/>
              </a:rPr>
              <a:t>Increase focus on club projects, membership and goals!</a:t>
            </a:r>
          </a:p>
        </p:txBody>
      </p:sp>
      <p:sp>
        <p:nvSpPr>
          <p:cNvPr id="7" name="Title 1">
            <a:extLst>
              <a:ext uri="{FF2B5EF4-FFF2-40B4-BE49-F238E27FC236}">
                <a16:creationId xmlns:a16="http://schemas.microsoft.com/office/drawing/2014/main" id="{859D74B7-A22C-497E-AE30-5658D2590B42}"/>
              </a:ext>
            </a:extLst>
          </p:cNvPr>
          <p:cNvSpPr>
            <a:spLocks noGrp="1"/>
          </p:cNvSpPr>
          <p:nvPr>
            <p:ph type="title"/>
          </p:nvPr>
        </p:nvSpPr>
        <p:spPr bwMode="auto">
          <a:xfrm>
            <a:off x="508000" y="457200"/>
            <a:ext cx="11684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fontScale="90000"/>
          </a:bodyPr>
          <a:lstStyle/>
          <a:p>
            <a:r>
              <a:rPr lang="en-US" altLang="en-US" sz="3733" dirty="0">
                <a:latin typeface="Georgia" panose="02040502050405020303" pitchFamily="18" charset="0"/>
              </a:rPr>
              <a:t>Benefits of Handling Club Conflicts Effectively </a:t>
            </a:r>
          </a:p>
        </p:txBody>
      </p:sp>
    </p:spTree>
    <p:extLst>
      <p:ext uri="{BB962C8B-B14F-4D97-AF65-F5344CB8AC3E}">
        <p14:creationId xmlns:p14="http://schemas.microsoft.com/office/powerpoint/2010/main" val="3109621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7730-B15D-445D-8737-F3229CE43A98}"/>
              </a:ext>
            </a:extLst>
          </p:cNvPr>
          <p:cNvSpPr>
            <a:spLocks noGrp="1"/>
          </p:cNvSpPr>
          <p:nvPr>
            <p:ph type="ctrTitle"/>
          </p:nvPr>
        </p:nvSpPr>
        <p:spPr/>
        <p:txBody>
          <a:bodyPr/>
          <a:lstStyle/>
          <a:p>
            <a:pPr algn="ctr"/>
            <a:r>
              <a:rPr lang="en-US" b="1" dirty="0">
                <a:latin typeface="Georgia" panose="02040502050405020303" pitchFamily="18" charset="0"/>
              </a:rPr>
              <a:t>Conclusion</a:t>
            </a:r>
            <a:endParaRPr lang="en-US" dirty="0">
              <a:latin typeface="Georgia" panose="02040502050405020303" pitchFamily="18" charset="0"/>
            </a:endParaRPr>
          </a:p>
        </p:txBody>
      </p:sp>
    </p:spTree>
    <p:extLst>
      <p:ext uri="{BB962C8B-B14F-4D97-AF65-F5344CB8AC3E}">
        <p14:creationId xmlns:p14="http://schemas.microsoft.com/office/powerpoint/2010/main" val="3175310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0F4B-9C34-4AB3-A0CF-B6B52B266ED3}"/>
              </a:ext>
            </a:extLst>
          </p:cNvPr>
          <p:cNvSpPr>
            <a:spLocks noGrp="1"/>
          </p:cNvSpPr>
          <p:nvPr>
            <p:ph type="title"/>
          </p:nvPr>
        </p:nvSpPr>
        <p:spPr/>
        <p:txBody>
          <a:bodyPr/>
          <a:lstStyle/>
          <a:p>
            <a:r>
              <a:rPr lang="en-US" dirty="0">
                <a:latin typeface="Georgia" panose="02040502050405020303" pitchFamily="18" charset="0"/>
              </a:rPr>
              <a:t>Conclusion </a:t>
            </a:r>
          </a:p>
        </p:txBody>
      </p:sp>
      <p:sp>
        <p:nvSpPr>
          <p:cNvPr id="3" name="Content Placeholder 2">
            <a:extLst>
              <a:ext uri="{FF2B5EF4-FFF2-40B4-BE49-F238E27FC236}">
                <a16:creationId xmlns:a16="http://schemas.microsoft.com/office/drawing/2014/main" id="{8E8F8B32-F817-4A80-8E9B-DB36942B9784}"/>
              </a:ext>
            </a:extLst>
          </p:cNvPr>
          <p:cNvSpPr>
            <a:spLocks noGrp="1"/>
          </p:cNvSpPr>
          <p:nvPr>
            <p:ph idx="1"/>
          </p:nvPr>
        </p:nvSpPr>
        <p:spPr/>
        <p:txBody>
          <a:bodyPr/>
          <a:lstStyle/>
          <a:p>
            <a:pPr marL="0" indent="0" algn="ctr">
              <a:buNone/>
            </a:pPr>
            <a:endParaRPr lang="en-US" dirty="0">
              <a:solidFill>
                <a:schemeClr val="tx2"/>
              </a:solidFill>
            </a:endParaRPr>
          </a:p>
          <a:p>
            <a:pPr marL="0" indent="0" algn="ctr">
              <a:buNone/>
            </a:pPr>
            <a:r>
              <a:rPr lang="en-US" sz="4800" b="1" dirty="0">
                <a:solidFill>
                  <a:schemeClr val="tx2"/>
                </a:solidFill>
              </a:rPr>
              <a:t>Use “Active Listening Skills” </a:t>
            </a:r>
          </a:p>
          <a:p>
            <a:pPr marL="0" indent="0" algn="ctr">
              <a:buNone/>
            </a:pPr>
            <a:r>
              <a:rPr lang="en-US" sz="4800" b="1" dirty="0">
                <a:solidFill>
                  <a:schemeClr val="tx2"/>
                </a:solidFill>
              </a:rPr>
              <a:t>to effectively prevent any club or district conflict.</a:t>
            </a:r>
          </a:p>
        </p:txBody>
      </p:sp>
    </p:spTree>
    <p:extLst>
      <p:ext uri="{BB962C8B-B14F-4D97-AF65-F5344CB8AC3E}">
        <p14:creationId xmlns:p14="http://schemas.microsoft.com/office/powerpoint/2010/main" val="3916311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6D29-7B83-4383-8E9F-5650E081AE82}"/>
              </a:ext>
            </a:extLst>
          </p:cNvPr>
          <p:cNvSpPr>
            <a:spLocks noGrp="1"/>
          </p:cNvSpPr>
          <p:nvPr>
            <p:ph type="ctrTitle"/>
          </p:nvPr>
        </p:nvSpPr>
        <p:spPr/>
        <p:txBody>
          <a:bodyPr/>
          <a:lstStyle/>
          <a:p>
            <a:pPr algn="ctr"/>
            <a:r>
              <a:rPr lang="en-US" dirty="0">
                <a:latin typeface="Georgia" panose="02040502050405020303" pitchFamily="18" charset="0"/>
              </a:rPr>
              <a:t>cds@rotary.org</a:t>
            </a:r>
          </a:p>
        </p:txBody>
      </p:sp>
    </p:spTree>
    <p:extLst>
      <p:ext uri="{BB962C8B-B14F-4D97-AF65-F5344CB8AC3E}">
        <p14:creationId xmlns:p14="http://schemas.microsoft.com/office/powerpoint/2010/main" val="218711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231" y="365124"/>
            <a:ext cx="11251131" cy="1325563"/>
          </a:xfrm>
        </p:spPr>
        <p:txBody>
          <a:bodyPr>
            <a:normAutofit/>
          </a:bodyPr>
          <a:lstStyle/>
          <a:p>
            <a:r>
              <a:rPr lang="en-US" sz="3200" b="1" dirty="0">
                <a:latin typeface="Georgia" panose="02040502050405020303" pitchFamily="18" charset="0"/>
                <a:cs typeface="Arial" panose="020B0604020202020204" pitchFamily="34" charset="0"/>
              </a:rPr>
              <a:t>YOUR CLUB &amp; DISTRICT SUPPORT (CDS) TEAM</a:t>
            </a:r>
            <a:endParaRPr lang="en-US" sz="3200" dirty="0"/>
          </a:p>
        </p:txBody>
      </p:sp>
      <p:sp>
        <p:nvSpPr>
          <p:cNvPr id="3" name="Content Placeholder 2"/>
          <p:cNvSpPr>
            <a:spLocks noGrp="1"/>
          </p:cNvSpPr>
          <p:nvPr>
            <p:ph idx="1"/>
          </p:nvPr>
        </p:nvSpPr>
        <p:spPr>
          <a:xfrm>
            <a:off x="471638" y="1027906"/>
            <a:ext cx="9603606" cy="4221480"/>
          </a:xfrm>
        </p:spPr>
        <p:txBody>
          <a:bodyPr>
            <a:normAutofit/>
          </a:bodyPr>
          <a:lstStyle/>
          <a:p>
            <a:pPr marL="0" indent="0">
              <a:buNone/>
            </a:pPr>
            <a:endParaRPr lang="es-ES" b="1" dirty="0">
              <a:latin typeface="Georgia" panose="02040502050405020303" pitchFamily="18" charset="0"/>
              <a:ea typeface="+mj-ea"/>
              <a:cs typeface="Arial" panose="020B0604020202020204" pitchFamily="34" charset="0"/>
            </a:endParaRPr>
          </a:p>
          <a:p>
            <a:pPr marL="0" indent="0">
              <a:buNone/>
            </a:pPr>
            <a:endParaRPr lang="es-ES" sz="3200" dirty="0">
              <a:latin typeface="Arial" charset="0"/>
              <a:cs typeface="Arial" charset="0"/>
            </a:endParaRPr>
          </a:p>
          <a:p>
            <a:pPr>
              <a:lnSpc>
                <a:spcPct val="90000"/>
              </a:lnSpc>
            </a:pPr>
            <a:r>
              <a:rPr lang="es-ES" b="1" dirty="0">
                <a:latin typeface="Georgia" panose="02040502050405020303" pitchFamily="18" charset="0"/>
              </a:rPr>
              <a:t>TRAINERS: </a:t>
            </a:r>
            <a:r>
              <a:rPr lang="es-ES" dirty="0" err="1">
                <a:latin typeface="Georgia" panose="02040502050405020303" pitchFamily="18" charset="0"/>
              </a:rPr>
              <a:t>Provide</a:t>
            </a:r>
            <a:r>
              <a:rPr lang="es-ES" dirty="0">
                <a:latin typeface="Georgia" panose="02040502050405020303" pitchFamily="18" charset="0"/>
              </a:rPr>
              <a:t> training </a:t>
            </a:r>
            <a:r>
              <a:rPr lang="es-ES" dirty="0" err="1">
                <a:latin typeface="Georgia" panose="02040502050405020303" pitchFamily="18" charset="0"/>
              </a:rPr>
              <a:t>during</a:t>
            </a:r>
            <a:r>
              <a:rPr lang="es-ES" dirty="0">
                <a:latin typeface="Georgia" panose="02040502050405020303" pitchFamily="18" charset="0"/>
              </a:rPr>
              <a:t> GELS, GNLS, PELS, IA and more.</a:t>
            </a:r>
          </a:p>
          <a:p>
            <a:pPr>
              <a:lnSpc>
                <a:spcPct val="90000"/>
              </a:lnSpc>
            </a:pPr>
            <a:r>
              <a:rPr lang="es-ES" b="1" dirty="0">
                <a:latin typeface="Georgia" panose="02040502050405020303" pitchFamily="18" charset="0"/>
              </a:rPr>
              <a:t>ADMINISTRATIVE PROCEDURES PROCESSING</a:t>
            </a:r>
            <a:r>
              <a:rPr lang="es-ES" dirty="0">
                <a:latin typeface="Georgia" panose="02040502050405020303" pitchFamily="18" charset="0"/>
              </a:rPr>
              <a:t>: New Rotary, Rotaract, </a:t>
            </a:r>
            <a:r>
              <a:rPr lang="es-ES" dirty="0" err="1">
                <a:latin typeface="Georgia" panose="02040502050405020303" pitchFamily="18" charset="0"/>
              </a:rPr>
              <a:t>Satellite</a:t>
            </a:r>
            <a:r>
              <a:rPr lang="es-ES" dirty="0">
                <a:latin typeface="Georgia" panose="02040502050405020303" pitchFamily="18" charset="0"/>
              </a:rPr>
              <a:t> club </a:t>
            </a:r>
            <a:r>
              <a:rPr lang="es-ES" dirty="0" err="1">
                <a:latin typeface="Georgia" panose="02040502050405020303" pitchFamily="18" charset="0"/>
              </a:rPr>
              <a:t>admissions</a:t>
            </a:r>
            <a:r>
              <a:rPr lang="es-ES" dirty="0">
                <a:latin typeface="Georgia" panose="02040502050405020303" pitchFamily="18" charset="0"/>
              </a:rPr>
              <a:t> and more. </a:t>
            </a:r>
          </a:p>
          <a:p>
            <a:pPr>
              <a:lnSpc>
                <a:spcPct val="90000"/>
              </a:lnSpc>
            </a:pPr>
            <a:r>
              <a:rPr lang="es-ES" b="1" dirty="0">
                <a:latin typeface="Georgia" panose="02040502050405020303" pitchFamily="18" charset="0"/>
              </a:rPr>
              <a:t>ROTARY POLICY GUIDANCE: </a:t>
            </a:r>
            <a:r>
              <a:rPr lang="es-ES" dirty="0">
                <a:latin typeface="Georgia" panose="02040502050405020303" pitchFamily="18" charset="0"/>
              </a:rPr>
              <a:t>MOP and COP.</a:t>
            </a:r>
          </a:p>
          <a:p>
            <a:pPr>
              <a:lnSpc>
                <a:spcPct val="90000"/>
              </a:lnSpc>
            </a:pPr>
            <a:r>
              <a:rPr lang="es-ES" b="1" dirty="0">
                <a:latin typeface="Georgia" panose="02040502050405020303" pitchFamily="18" charset="0"/>
              </a:rPr>
              <a:t>ONLINE RESOURCES</a:t>
            </a:r>
            <a:r>
              <a:rPr lang="es-ES" dirty="0">
                <a:latin typeface="Georgia" panose="02040502050405020303" pitchFamily="18" charset="0"/>
              </a:rPr>
              <a:t>: </a:t>
            </a:r>
            <a:r>
              <a:rPr lang="es-ES" dirty="0" err="1">
                <a:latin typeface="Georgia" panose="02040502050405020303" pitchFamily="18" charset="0"/>
              </a:rPr>
              <a:t>My</a:t>
            </a:r>
            <a:r>
              <a:rPr lang="es-ES" dirty="0">
                <a:latin typeface="Georgia" panose="02040502050405020303" pitchFamily="18" charset="0"/>
              </a:rPr>
              <a:t> Rotary</a:t>
            </a:r>
          </a:p>
          <a:p>
            <a:pPr marL="0" indent="0">
              <a:buNone/>
            </a:pPr>
            <a:endParaRPr lang="es-ES" dirty="0">
              <a:solidFill>
                <a:schemeClr val="tx2"/>
              </a:solidFill>
            </a:endParaRPr>
          </a:p>
        </p:txBody>
      </p:sp>
    </p:spTree>
    <p:extLst>
      <p:ext uri="{BB962C8B-B14F-4D97-AF65-F5344CB8AC3E}">
        <p14:creationId xmlns:p14="http://schemas.microsoft.com/office/powerpoint/2010/main" val="171360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p:txBody>
          <a:bodyPr/>
          <a:lstStyle/>
          <a:p>
            <a:pPr algn="ctr"/>
            <a:r>
              <a:rPr lang="en-US" altLang="en-US" sz="5867" b="1" dirty="0">
                <a:latin typeface="Georgia" panose="02040502050405020303" pitchFamily="18" charset="0"/>
              </a:rPr>
              <a:t>Conflict</a:t>
            </a:r>
            <a:endParaRPr lang="en-US" dirty="0"/>
          </a:p>
        </p:txBody>
      </p:sp>
    </p:spTree>
    <p:extLst>
      <p:ext uri="{BB962C8B-B14F-4D97-AF65-F5344CB8AC3E}">
        <p14:creationId xmlns:p14="http://schemas.microsoft.com/office/powerpoint/2010/main" val="292764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A396-612E-4380-BDC8-7AFC4C0335D5}"/>
              </a:ext>
            </a:extLst>
          </p:cNvPr>
          <p:cNvSpPr>
            <a:spLocks noGrp="1"/>
          </p:cNvSpPr>
          <p:nvPr>
            <p:ph type="ctrTitle"/>
          </p:nvPr>
        </p:nvSpPr>
        <p:spPr/>
        <p:txBody>
          <a:bodyPr/>
          <a:lstStyle/>
          <a:p>
            <a:pPr algn="ctr"/>
            <a:r>
              <a:rPr lang="en-US" altLang="en-US" sz="3600" b="1" dirty="0">
                <a:latin typeface="Georgia" panose="02040502050405020303" pitchFamily="18" charset="0"/>
                <a:ea typeface="+mn-ea"/>
                <a:cs typeface="+mn-cs"/>
              </a:rPr>
              <a:t>Conflicts </a:t>
            </a:r>
            <a:r>
              <a:rPr lang="en-US" altLang="en-US" sz="3600" dirty="0">
                <a:latin typeface="Georgia" panose="02040502050405020303" pitchFamily="18" charset="0"/>
                <a:ea typeface="+mn-ea"/>
                <a:cs typeface="+mn-cs"/>
              </a:rPr>
              <a:t>happen and are part of life, </a:t>
            </a:r>
            <a:br>
              <a:rPr lang="en-US" altLang="en-US" sz="3600" b="1" dirty="0">
                <a:latin typeface="Georgia" panose="02040502050405020303" pitchFamily="18" charset="0"/>
                <a:ea typeface="+mn-ea"/>
                <a:cs typeface="+mn-cs"/>
              </a:rPr>
            </a:br>
            <a:r>
              <a:rPr lang="en-US" altLang="en-US" sz="3600" b="1" dirty="0">
                <a:latin typeface="Georgia" panose="02040502050405020303" pitchFamily="18" charset="0"/>
                <a:ea typeface="+mn-ea"/>
                <a:cs typeface="+mn-cs"/>
              </a:rPr>
              <a:t>how we handle them, </a:t>
            </a:r>
            <a:r>
              <a:rPr lang="en-US" altLang="en-US" sz="3600" dirty="0">
                <a:latin typeface="Georgia" panose="02040502050405020303" pitchFamily="18" charset="0"/>
                <a:ea typeface="+mn-ea"/>
                <a:cs typeface="+mn-cs"/>
              </a:rPr>
              <a:t>makes a difference.</a:t>
            </a:r>
            <a:endParaRPr lang="en-US" sz="3600" dirty="0">
              <a:latin typeface="Georgia" panose="02040502050405020303" pitchFamily="18" charset="0"/>
              <a:ea typeface="+mn-ea"/>
              <a:cs typeface="+mn-cs"/>
            </a:endParaRPr>
          </a:p>
        </p:txBody>
      </p:sp>
    </p:spTree>
    <p:extLst>
      <p:ext uri="{BB962C8B-B14F-4D97-AF65-F5344CB8AC3E}">
        <p14:creationId xmlns:p14="http://schemas.microsoft.com/office/powerpoint/2010/main" val="201187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9DF26-5F75-48EC-A8ED-FDDAEB9B9D3D}"/>
              </a:ext>
            </a:extLst>
          </p:cNvPr>
          <p:cNvSpPr>
            <a:spLocks noGrp="1"/>
          </p:cNvSpPr>
          <p:nvPr>
            <p:ph idx="1"/>
          </p:nvPr>
        </p:nvSpPr>
        <p:spPr/>
        <p:txBody>
          <a:bodyPr>
            <a:normAutofit fontScale="92500" lnSpcReduction="20000"/>
          </a:bodyPr>
          <a:lstStyle/>
          <a:p>
            <a:pPr marL="0" indent="0" defTabSz="457189">
              <a:lnSpc>
                <a:spcPct val="100000"/>
              </a:lnSpc>
              <a:spcBef>
                <a:spcPct val="20000"/>
              </a:spcBef>
              <a:buNone/>
              <a:defRPr/>
            </a:pPr>
            <a:r>
              <a:rPr lang="en-US" sz="3000" dirty="0">
                <a:solidFill>
                  <a:srgbClr val="00246C"/>
                </a:solidFill>
                <a:latin typeface="Georgia" panose="02040502050405020303" pitchFamily="18" charset="0"/>
              </a:rPr>
              <a:t>FOR MORE THAN </a:t>
            </a:r>
            <a:r>
              <a:rPr lang="en-US" sz="6000" b="1" dirty="0">
                <a:solidFill>
                  <a:srgbClr val="00246C"/>
                </a:solidFill>
                <a:latin typeface="Georgia" panose="02040502050405020303" pitchFamily="18" charset="0"/>
              </a:rPr>
              <a:t>30</a:t>
            </a:r>
            <a:r>
              <a:rPr lang="en-US" sz="3000" dirty="0">
                <a:solidFill>
                  <a:srgbClr val="00246C"/>
                </a:solidFill>
                <a:latin typeface="Georgia" panose="02040502050405020303" pitchFamily="18" charset="0"/>
              </a:rPr>
              <a:t> YEARS, OUR MEMBERSHIP HAS NOT INCREASE FROM:</a:t>
            </a:r>
          </a:p>
          <a:p>
            <a:pPr marL="342891" indent="-342891" defTabSz="457189">
              <a:lnSpc>
                <a:spcPct val="100000"/>
              </a:lnSpc>
              <a:spcBef>
                <a:spcPct val="20000"/>
              </a:spcBef>
              <a:buFont typeface="Arial"/>
              <a:buChar char="•"/>
              <a:defRPr/>
            </a:pPr>
            <a:endParaRPr lang="en-US" sz="3000" dirty="0">
              <a:solidFill>
                <a:srgbClr val="00246C"/>
              </a:solidFill>
              <a:latin typeface="Georgia" panose="02040502050405020303" pitchFamily="18" charset="0"/>
            </a:endParaRPr>
          </a:p>
          <a:p>
            <a:pPr marL="0" indent="0" algn="ctr" defTabSz="457189">
              <a:lnSpc>
                <a:spcPct val="100000"/>
              </a:lnSpc>
              <a:spcBef>
                <a:spcPct val="20000"/>
              </a:spcBef>
              <a:buNone/>
              <a:defRPr/>
            </a:pPr>
            <a:r>
              <a:rPr lang="en-US" sz="6000" dirty="0">
                <a:solidFill>
                  <a:srgbClr val="00246C"/>
                </a:solidFill>
                <a:latin typeface="Georgia" panose="02040502050405020303" pitchFamily="18" charset="0"/>
              </a:rPr>
              <a:t>1,200,000</a:t>
            </a:r>
            <a:r>
              <a:rPr lang="en-US" sz="4400" dirty="0">
                <a:solidFill>
                  <a:srgbClr val="00246C"/>
                </a:solidFill>
                <a:latin typeface="Georgia" panose="02040502050405020303" pitchFamily="18" charset="0"/>
              </a:rPr>
              <a:t> Rotarians</a:t>
            </a:r>
          </a:p>
          <a:p>
            <a:pPr marL="0" indent="0" algn="ctr" defTabSz="457189">
              <a:lnSpc>
                <a:spcPct val="100000"/>
              </a:lnSpc>
              <a:spcBef>
                <a:spcPct val="20000"/>
              </a:spcBef>
              <a:buNone/>
              <a:defRPr/>
            </a:pPr>
            <a:endParaRPr lang="en-US" sz="4400" dirty="0">
              <a:solidFill>
                <a:srgbClr val="00246C"/>
              </a:solidFill>
              <a:latin typeface="Georgia" panose="02040502050405020303" pitchFamily="18" charset="0"/>
            </a:endParaRPr>
          </a:p>
          <a:p>
            <a:pPr marL="0" indent="0" algn="r" defTabSz="457189">
              <a:lnSpc>
                <a:spcPct val="100000"/>
              </a:lnSpc>
              <a:spcBef>
                <a:spcPct val="20000"/>
              </a:spcBef>
              <a:buNone/>
              <a:defRPr/>
            </a:pPr>
            <a:r>
              <a:rPr lang="en-US" sz="4400" dirty="0">
                <a:solidFill>
                  <a:srgbClr val="00246C"/>
                </a:solidFill>
                <a:latin typeface="Georgia" panose="02040502050405020303" pitchFamily="18" charset="0"/>
              </a:rPr>
              <a:t>What is happening? </a:t>
            </a:r>
          </a:p>
          <a:p>
            <a:pPr marL="0" indent="0">
              <a:buNone/>
            </a:pPr>
            <a:endParaRPr lang="en-US" dirty="0"/>
          </a:p>
        </p:txBody>
      </p:sp>
    </p:spTree>
    <p:extLst>
      <p:ext uri="{BB962C8B-B14F-4D97-AF65-F5344CB8AC3E}">
        <p14:creationId xmlns:p14="http://schemas.microsoft.com/office/powerpoint/2010/main" val="149612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40B042A-B181-4139-94E7-2EBF04AFE7C1}"/>
              </a:ext>
            </a:extLst>
          </p:cNvPr>
          <p:cNvPicPr>
            <a:picLocks noGrp="1" noChangeAspect="1"/>
          </p:cNvPicPr>
          <p:nvPr>
            <p:ph idx="1"/>
          </p:nvPr>
        </p:nvPicPr>
        <p:blipFill>
          <a:blip r:embed="rId3"/>
          <a:stretch>
            <a:fillRect/>
          </a:stretch>
        </p:blipFill>
        <p:spPr>
          <a:xfrm>
            <a:off x="639327" y="1219201"/>
            <a:ext cx="10913347" cy="4525433"/>
          </a:xfrm>
          <a:prstGeom prst="rect">
            <a:avLst/>
          </a:prstGeom>
        </p:spPr>
      </p:pic>
    </p:spTree>
    <p:extLst>
      <p:ext uri="{BB962C8B-B14F-4D97-AF65-F5344CB8AC3E}">
        <p14:creationId xmlns:p14="http://schemas.microsoft.com/office/powerpoint/2010/main" val="2871701795"/>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ntsville 2024 template.potx  -  Read-Only" id="{6CC39B87-6858-473A-B847-878F33495285}" vid="{017EF973-7F94-473F-A4FA-BC8F80DE40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a4a1c79-2400-4733-886d-6f29df739c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65DCE5699564479F75B74D437E576A" ma:contentTypeVersion="18" ma:contentTypeDescription="Create a new document." ma:contentTypeScope="" ma:versionID="647f9a86dc682bd6dd04cf685588c650">
  <xsd:schema xmlns:xsd="http://www.w3.org/2001/XMLSchema" xmlns:xs="http://www.w3.org/2001/XMLSchema" xmlns:p="http://schemas.microsoft.com/office/2006/metadata/properties" xmlns:ns3="ca4a1c79-2400-4733-886d-6f29df739c47" xmlns:ns4="5f608459-0365-4b34-84c5-64c6f7a9bb69" targetNamespace="http://schemas.microsoft.com/office/2006/metadata/properties" ma:root="true" ma:fieldsID="c5d80a47f652f898457c3ca15eafdd79" ns3:_="" ns4:_="">
    <xsd:import namespace="ca4a1c79-2400-4733-886d-6f29df739c47"/>
    <xsd:import namespace="5f608459-0365-4b34-84c5-64c6f7a9bb6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a1c79-2400-4733-886d-6f29df739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08459-0365-4b34-84c5-64c6f7a9bb6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219F69-6EB9-4561-B2D9-BBDD2870F6E2}">
  <ds:schemaRefs>
    <ds:schemaRef ds:uri="http://schemas.microsoft.com/sharepoint/v3/contenttype/forms"/>
  </ds:schemaRefs>
</ds:datastoreItem>
</file>

<file path=customXml/itemProps2.xml><?xml version="1.0" encoding="utf-8"?>
<ds:datastoreItem xmlns:ds="http://schemas.openxmlformats.org/officeDocument/2006/customXml" ds:itemID="{86EA9C04-F34F-4BC5-BB0F-EED55DDCF59F}">
  <ds:schemaRefs>
    <ds:schemaRef ds:uri="http://schemas.openxmlformats.org/package/2006/metadata/core-properties"/>
    <ds:schemaRef ds:uri="http://schemas.microsoft.com/office/2006/documentManagement/types"/>
    <ds:schemaRef ds:uri="http://schemas.microsoft.com/office/infopath/2007/PartnerControls"/>
    <ds:schemaRef ds:uri="ca4a1c79-2400-4733-886d-6f29df739c47"/>
    <ds:schemaRef ds:uri="http://purl.org/dc/elements/1.1/"/>
    <ds:schemaRef ds:uri="http://schemas.microsoft.com/office/2006/metadata/properties"/>
    <ds:schemaRef ds:uri="http://purl.org/dc/terms/"/>
    <ds:schemaRef ds:uri="5f608459-0365-4b34-84c5-64c6f7a9bb69"/>
    <ds:schemaRef ds:uri="http://www.w3.org/XML/1998/namespace"/>
    <ds:schemaRef ds:uri="http://purl.org/dc/dcmitype/"/>
  </ds:schemaRefs>
</ds:datastoreItem>
</file>

<file path=customXml/itemProps3.xml><?xml version="1.0" encoding="utf-8"?>
<ds:datastoreItem xmlns:ds="http://schemas.openxmlformats.org/officeDocument/2006/customXml" ds:itemID="{D4A7FB2D-B2AD-4214-9BC8-E1E18DDF8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4a1c79-2400-4733-886d-6f29df739c47"/>
    <ds:schemaRef ds:uri="5f608459-0365-4b34-84c5-64c6f7a9bb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0966e10-4045-4a40-bfb0-2d9ff8b918a2}" enabled="1" method="Privileged" siteId="{b559ff05-4aa5-48bc-8258-0535dc273e7b}" removed="0"/>
  <clbl:label id="{67b4e043-0afd-4afb-8b94-bf96370c8e7f}" enabled="0" method="" siteId="{67b4e043-0afd-4afb-8b94-bf96370c8e7f}" removed="1"/>
</clbl:labelList>
</file>

<file path=docProps/app.xml><?xml version="1.0" encoding="utf-8"?>
<Properties xmlns="http://schemas.openxmlformats.org/officeDocument/2006/extended-properties" xmlns:vt="http://schemas.openxmlformats.org/officeDocument/2006/docPropsVTypes">
  <Template>DS Conflict Prevention Active Listening Huntsville 2024 </Template>
  <TotalTime>334</TotalTime>
  <Words>2523</Words>
  <Application>Microsoft Office PowerPoint</Application>
  <PresentationFormat>Widescreen</PresentationFormat>
  <Paragraphs>354</Paragraphs>
  <Slides>48</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Aharoni</vt:lpstr>
      <vt:lpstr>Arial</vt:lpstr>
      <vt:lpstr>Arial Narrow</vt:lpstr>
      <vt:lpstr>Avenir Next LT Pro</vt:lpstr>
      <vt:lpstr>Calibri</vt:lpstr>
      <vt:lpstr>Georgia</vt:lpstr>
      <vt:lpstr>Libre Franklin</vt:lpstr>
      <vt:lpstr>Roboto</vt:lpstr>
      <vt:lpstr>Wingdings</vt:lpstr>
      <vt:lpstr>ShapesVTI</vt:lpstr>
      <vt:lpstr>  How to prevent      conflicts through  “Active Listening”</vt:lpstr>
      <vt:lpstr>YOUR CLUB &amp; DISTRICT SUPPORT (CDS) TEAM</vt:lpstr>
      <vt:lpstr>YOUR CLUB &amp; DISTRICT SUPPORT (CDS) TEAM</vt:lpstr>
      <vt:lpstr>YOUR CLUB &amp; DISTRICT SUPPORT (CDS) TEAM</vt:lpstr>
      <vt:lpstr>YOUR CLUB &amp; DISTRICT SUPPORT (CDS) TEAM</vt:lpstr>
      <vt:lpstr>Conflict</vt:lpstr>
      <vt:lpstr>Conflicts happen and are part of life,  how we handle them, makes a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Sources of a conflict</vt:lpstr>
      <vt:lpstr>PowerPoint Presentation</vt:lpstr>
      <vt:lpstr>  Objectives</vt:lpstr>
      <vt:lpstr>PowerPoint Presentation</vt:lpstr>
      <vt:lpstr> </vt:lpstr>
      <vt:lpstr>  </vt:lpstr>
      <vt:lpstr>    </vt:lpstr>
      <vt:lpstr> How to Prevent Club Conflicts through “Active Listening”</vt:lpstr>
      <vt:lpstr> Poor Listening vs. Active Listening </vt:lpstr>
      <vt:lpstr>Active Listening Exercise</vt:lpstr>
      <vt:lpstr>Active Listening</vt:lpstr>
      <vt:lpstr>Active Listening Exercise</vt:lpstr>
      <vt:lpstr>Active Listening Exercise</vt:lpstr>
      <vt:lpstr>Active Listening Exercise</vt:lpstr>
      <vt:lpstr>Active Listening</vt:lpstr>
      <vt:lpstr> “Our worst enemy in communication is that we do not             listen to understand, we listen to respond. ”                               -Pilar Morey Bulbena</vt:lpstr>
      <vt:lpstr>PowerPoint Presentation</vt:lpstr>
      <vt:lpstr>Poor Listening vs. Active Listening</vt:lpstr>
      <vt:lpstr>Poor Listening vs. Active Listening</vt:lpstr>
      <vt:lpstr>Poor Listening vs. Active Listening</vt:lpstr>
      <vt:lpstr>PowerPoint Presentation</vt:lpstr>
      <vt:lpstr>PowerPoint Presentation</vt:lpstr>
      <vt:lpstr>What is Active Listening?</vt:lpstr>
      <vt:lpstr>5  Key Active Listening Skills</vt:lpstr>
      <vt:lpstr>5  Key Active Listening Skills</vt:lpstr>
      <vt:lpstr>5  Key Active Listening Skills</vt:lpstr>
      <vt:lpstr>5  Key Active Listening Skills</vt:lpstr>
      <vt:lpstr>5  Key Active Listening Skills</vt:lpstr>
      <vt:lpstr>5  Key Active Listening Skills</vt:lpstr>
      <vt:lpstr>Benefits of Handling Club Conflicts Effectively </vt:lpstr>
      <vt:lpstr>Conclusion</vt:lpstr>
      <vt:lpstr>Conclusion </vt:lpstr>
      <vt:lpstr>cds@rotary.org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prevent      conflicts through  “Active Listening”</dc:title>
  <dc:creator>Darwin Sampedro</dc:creator>
  <cp:lastModifiedBy>Darwin Sampedro</cp:lastModifiedBy>
  <cp:revision>3</cp:revision>
  <dcterms:created xsi:type="dcterms:W3CDTF">2024-08-06T17:39:21Z</dcterms:created>
  <dcterms:modified xsi:type="dcterms:W3CDTF">2024-08-06T23:28:59Z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0x0101007465DCE5699564479F75B74D437E576A</vt:lpwstr>
  </property>
</Properties>
</file>